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69" r:id="rId3"/>
    <p:sldId id="270" r:id="rId4"/>
    <p:sldId id="304" r:id="rId5"/>
    <p:sldId id="271" r:id="rId6"/>
    <p:sldId id="272" r:id="rId7"/>
    <p:sldId id="273" r:id="rId8"/>
    <p:sldId id="274" r:id="rId9"/>
    <p:sldId id="276" r:id="rId10"/>
    <p:sldId id="280" r:id="rId11"/>
    <p:sldId id="281" r:id="rId12"/>
    <p:sldId id="282" r:id="rId13"/>
    <p:sldId id="284" r:id="rId14"/>
    <p:sldId id="285" r:id="rId15"/>
    <p:sldId id="287" r:id="rId16"/>
    <p:sldId id="286" r:id="rId17"/>
    <p:sldId id="277" r:id="rId18"/>
    <p:sldId id="306" r:id="rId19"/>
    <p:sldId id="307" r:id="rId20"/>
    <p:sldId id="278" r:id="rId21"/>
    <p:sldId id="279" r:id="rId22"/>
    <p:sldId id="283" r:id="rId23"/>
    <p:sldId id="288" r:id="rId24"/>
    <p:sldId id="298" r:id="rId25"/>
    <p:sldId id="259" r:id="rId26"/>
    <p:sldId id="308" r:id="rId27"/>
    <p:sldId id="293" r:id="rId28"/>
    <p:sldId id="303" r:id="rId29"/>
    <p:sldId id="294" r:id="rId30"/>
    <p:sldId id="295" r:id="rId31"/>
    <p:sldId id="297" r:id="rId32"/>
    <p:sldId id="289" r:id="rId33"/>
    <p:sldId id="291" r:id="rId34"/>
    <p:sldId id="296" r:id="rId35"/>
    <p:sldId id="305" r:id="rId36"/>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59" autoAdjust="0"/>
    <p:restoredTop sz="65042" autoAdjust="0"/>
  </p:normalViewPr>
  <p:slideViewPr>
    <p:cSldViewPr>
      <p:cViewPr>
        <p:scale>
          <a:sx n="66" d="100"/>
          <a:sy n="66" d="100"/>
        </p:scale>
        <p:origin x="-546" y="12"/>
      </p:cViewPr>
      <p:guideLst>
        <p:guide orient="horz" pos="2160"/>
        <p:guide pos="2880"/>
      </p:guideLst>
    </p:cSldViewPr>
  </p:slideViewPr>
  <p:outlineViewPr>
    <p:cViewPr>
      <p:scale>
        <a:sx n="33" d="100"/>
        <a:sy n="33" d="100"/>
      </p:scale>
      <p:origin x="36" y="4248"/>
    </p:cViewPr>
  </p:outlineViewPr>
  <p:notesTextViewPr>
    <p:cViewPr>
      <p:scale>
        <a:sx n="1" d="1"/>
        <a:sy n="1" d="1"/>
      </p:scale>
      <p:origin x="0" y="0"/>
    </p:cViewPr>
  </p:notesTextViewPr>
  <p:sorterViewPr>
    <p:cViewPr>
      <p:scale>
        <a:sx n="100" d="100"/>
        <a:sy n="100" d="100"/>
      </p:scale>
      <p:origin x="0" y="68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EE188A-0328-4EEE-B2E3-AEA602C7CE1D}" type="doc">
      <dgm:prSet loTypeId="urn:microsoft.com/office/officeart/2005/8/layout/radial6" loCatId="cycle" qsTypeId="urn:microsoft.com/office/officeart/2005/8/quickstyle/simple5" qsCatId="simple" csTypeId="urn:microsoft.com/office/officeart/2005/8/colors/colorful4" csCatId="colorful" phldr="1"/>
      <dgm:spPr/>
      <dgm:t>
        <a:bodyPr/>
        <a:lstStyle/>
        <a:p>
          <a:endParaRPr lang="en-US"/>
        </a:p>
      </dgm:t>
    </dgm:pt>
    <dgm:pt modelId="{D9B6329D-B4E7-480E-9882-2EE8266C5F0F}">
      <dgm:prSet phldrT="[Text]"/>
      <dgm:spPr/>
      <dgm:t>
        <a:bodyPr/>
        <a:lstStyle/>
        <a:p>
          <a:r>
            <a:rPr lang="en-US" dirty="0" smtClean="0"/>
            <a:t>Learn More about the Creative Process by Developing a Creative Thinking Course</a:t>
          </a:r>
          <a:endParaRPr lang="en-US" dirty="0"/>
        </a:p>
      </dgm:t>
    </dgm:pt>
    <dgm:pt modelId="{F5CCF805-2F58-4E5C-92B7-A6D8AE840CA6}" type="parTrans" cxnId="{EAB1572C-4D27-4AA6-BFAD-582591AB65B6}">
      <dgm:prSet/>
      <dgm:spPr/>
      <dgm:t>
        <a:bodyPr/>
        <a:lstStyle/>
        <a:p>
          <a:endParaRPr lang="en-US"/>
        </a:p>
      </dgm:t>
    </dgm:pt>
    <dgm:pt modelId="{89A99538-FD1B-4A5F-9EA2-42AE10899B33}" type="sibTrans" cxnId="{EAB1572C-4D27-4AA6-BFAD-582591AB65B6}">
      <dgm:prSet/>
      <dgm:spPr/>
      <dgm:t>
        <a:bodyPr/>
        <a:lstStyle/>
        <a:p>
          <a:endParaRPr lang="en-US"/>
        </a:p>
      </dgm:t>
    </dgm:pt>
    <dgm:pt modelId="{566AE584-DDC6-4818-8BEF-6022E0930613}">
      <dgm:prSet phldrT="[Text]"/>
      <dgm:spPr/>
      <dgm:t>
        <a:bodyPr/>
        <a:lstStyle/>
        <a:p>
          <a:r>
            <a:rPr lang="en-US" dirty="0" smtClean="0"/>
            <a:t>Continued Research on Creativity</a:t>
          </a:r>
          <a:endParaRPr lang="en-US" dirty="0"/>
        </a:p>
      </dgm:t>
    </dgm:pt>
    <dgm:pt modelId="{23F6CEEE-ADCB-483B-8A00-3E2EA6C2AA9D}" type="parTrans" cxnId="{CBF22EEC-041C-47B1-A026-790BCF8C216E}">
      <dgm:prSet/>
      <dgm:spPr/>
      <dgm:t>
        <a:bodyPr/>
        <a:lstStyle/>
        <a:p>
          <a:endParaRPr lang="en-US"/>
        </a:p>
      </dgm:t>
    </dgm:pt>
    <dgm:pt modelId="{61A5828B-DA94-4B0D-9DDE-980A6927CF5C}" type="sibTrans" cxnId="{CBF22EEC-041C-47B1-A026-790BCF8C216E}">
      <dgm:prSet/>
      <dgm:spPr/>
      <dgm:t>
        <a:bodyPr/>
        <a:lstStyle/>
        <a:p>
          <a:endParaRPr lang="en-US"/>
        </a:p>
      </dgm:t>
    </dgm:pt>
    <dgm:pt modelId="{704C0836-930E-4CBB-922B-2098DBF557FC}">
      <dgm:prSet phldrT="[Text]"/>
      <dgm:spPr/>
      <dgm:t>
        <a:bodyPr/>
        <a:lstStyle/>
        <a:p>
          <a:r>
            <a:rPr lang="en-US" dirty="0" smtClean="0"/>
            <a:t>Develop My Own Creativity</a:t>
          </a:r>
          <a:endParaRPr lang="en-US" dirty="0"/>
        </a:p>
      </dgm:t>
    </dgm:pt>
    <dgm:pt modelId="{371F81DE-2CDC-4BE4-8E20-F5C2E8EFEF0B}" type="parTrans" cxnId="{E4E1118A-6E35-4247-B15E-BC1427BBE19A}">
      <dgm:prSet/>
      <dgm:spPr/>
      <dgm:t>
        <a:bodyPr/>
        <a:lstStyle/>
        <a:p>
          <a:endParaRPr lang="en-US"/>
        </a:p>
      </dgm:t>
    </dgm:pt>
    <dgm:pt modelId="{B3D2D485-C070-4833-80DD-B6A4FDFD70BE}" type="sibTrans" cxnId="{E4E1118A-6E35-4247-B15E-BC1427BBE19A}">
      <dgm:prSet/>
      <dgm:spPr/>
      <dgm:t>
        <a:bodyPr/>
        <a:lstStyle/>
        <a:p>
          <a:endParaRPr lang="en-US"/>
        </a:p>
      </dgm:t>
    </dgm:pt>
    <dgm:pt modelId="{535B0446-0012-46A3-A004-D20261138381}">
      <dgm:prSet phldrT="[Text]"/>
      <dgm:spPr/>
      <dgm:t>
        <a:bodyPr/>
        <a:lstStyle/>
        <a:p>
          <a:r>
            <a:rPr lang="en-US" dirty="0" smtClean="0"/>
            <a:t>Review other Creative Thinking Courses</a:t>
          </a:r>
          <a:endParaRPr lang="en-US" dirty="0"/>
        </a:p>
      </dgm:t>
    </dgm:pt>
    <dgm:pt modelId="{7BE34B11-C7BF-4258-9799-6CAC665C18A8}" type="parTrans" cxnId="{6C6FB47F-F57D-437A-9051-6D4101D0C693}">
      <dgm:prSet/>
      <dgm:spPr/>
      <dgm:t>
        <a:bodyPr/>
        <a:lstStyle/>
        <a:p>
          <a:endParaRPr lang="en-US"/>
        </a:p>
      </dgm:t>
    </dgm:pt>
    <dgm:pt modelId="{D3551CA7-06C4-4797-BEEA-BF9DAA6AD515}" type="sibTrans" cxnId="{6C6FB47F-F57D-437A-9051-6D4101D0C693}">
      <dgm:prSet/>
      <dgm:spPr/>
      <dgm:t>
        <a:bodyPr/>
        <a:lstStyle/>
        <a:p>
          <a:endParaRPr lang="en-US"/>
        </a:p>
      </dgm:t>
    </dgm:pt>
    <dgm:pt modelId="{169B3F03-B4DD-406C-B28F-375BA4E2F95C}">
      <dgm:prSet phldrT="[Text]"/>
      <dgm:spPr/>
      <dgm:t>
        <a:bodyPr/>
        <a:lstStyle/>
        <a:p>
          <a:r>
            <a:rPr lang="en-US" dirty="0" smtClean="0"/>
            <a:t>Synthesize What I Have Learned in CCT </a:t>
          </a:r>
          <a:endParaRPr lang="en-US" dirty="0"/>
        </a:p>
      </dgm:t>
    </dgm:pt>
    <dgm:pt modelId="{B00636FA-F51F-4CCD-9EA2-5BA2BB86028C}" type="parTrans" cxnId="{BD743CD3-0E8F-415B-AC47-B2D9913CC981}">
      <dgm:prSet/>
      <dgm:spPr/>
      <dgm:t>
        <a:bodyPr/>
        <a:lstStyle/>
        <a:p>
          <a:endParaRPr lang="en-US"/>
        </a:p>
      </dgm:t>
    </dgm:pt>
    <dgm:pt modelId="{0E0A9EE9-4AF3-4684-9DAE-8E92A93E0319}" type="sibTrans" cxnId="{BD743CD3-0E8F-415B-AC47-B2D9913CC981}">
      <dgm:prSet/>
      <dgm:spPr/>
      <dgm:t>
        <a:bodyPr/>
        <a:lstStyle/>
        <a:p>
          <a:endParaRPr lang="en-US"/>
        </a:p>
      </dgm:t>
    </dgm:pt>
    <dgm:pt modelId="{BD4777E9-836B-4B97-AD83-BE2148930E5C}" type="pres">
      <dgm:prSet presAssocID="{75EE188A-0328-4EEE-B2E3-AEA602C7CE1D}" presName="Name0" presStyleCnt="0">
        <dgm:presLayoutVars>
          <dgm:chMax val="1"/>
          <dgm:dir/>
          <dgm:animLvl val="ctr"/>
          <dgm:resizeHandles val="exact"/>
        </dgm:presLayoutVars>
      </dgm:prSet>
      <dgm:spPr/>
      <dgm:t>
        <a:bodyPr/>
        <a:lstStyle/>
        <a:p>
          <a:endParaRPr lang="en-US"/>
        </a:p>
      </dgm:t>
    </dgm:pt>
    <dgm:pt modelId="{76CEC851-70D9-4D69-8A27-CF939C715DF2}" type="pres">
      <dgm:prSet presAssocID="{D9B6329D-B4E7-480E-9882-2EE8266C5F0F}" presName="centerShape" presStyleLbl="node0" presStyleIdx="0" presStyleCnt="1" custLinFactNeighborX="-298" custLinFactNeighborY="-323"/>
      <dgm:spPr/>
      <dgm:t>
        <a:bodyPr/>
        <a:lstStyle/>
        <a:p>
          <a:endParaRPr lang="en-US"/>
        </a:p>
      </dgm:t>
    </dgm:pt>
    <dgm:pt modelId="{5D8FCD47-857A-4AE0-BC0F-58FFB9502B5C}" type="pres">
      <dgm:prSet presAssocID="{566AE584-DDC6-4818-8BEF-6022E0930613}" presName="node" presStyleLbl="node1" presStyleIdx="0" presStyleCnt="4">
        <dgm:presLayoutVars>
          <dgm:bulletEnabled val="1"/>
        </dgm:presLayoutVars>
      </dgm:prSet>
      <dgm:spPr/>
      <dgm:t>
        <a:bodyPr/>
        <a:lstStyle/>
        <a:p>
          <a:endParaRPr lang="en-US"/>
        </a:p>
      </dgm:t>
    </dgm:pt>
    <dgm:pt modelId="{AD27AE88-FD2D-43C6-A759-90445AEA9356}" type="pres">
      <dgm:prSet presAssocID="{566AE584-DDC6-4818-8BEF-6022E0930613}" presName="dummy" presStyleCnt="0"/>
      <dgm:spPr/>
    </dgm:pt>
    <dgm:pt modelId="{05C17971-7D4F-4862-A339-639DFE59D9EC}" type="pres">
      <dgm:prSet presAssocID="{61A5828B-DA94-4B0D-9DDE-980A6927CF5C}" presName="sibTrans" presStyleLbl="sibTrans2D1" presStyleIdx="0" presStyleCnt="4"/>
      <dgm:spPr/>
      <dgm:t>
        <a:bodyPr/>
        <a:lstStyle/>
        <a:p>
          <a:endParaRPr lang="en-US"/>
        </a:p>
      </dgm:t>
    </dgm:pt>
    <dgm:pt modelId="{2A09296E-063E-4A3D-B41F-503117FCC472}" type="pres">
      <dgm:prSet presAssocID="{704C0836-930E-4CBB-922B-2098DBF557FC}" presName="node" presStyleLbl="node1" presStyleIdx="1" presStyleCnt="4">
        <dgm:presLayoutVars>
          <dgm:bulletEnabled val="1"/>
        </dgm:presLayoutVars>
      </dgm:prSet>
      <dgm:spPr/>
      <dgm:t>
        <a:bodyPr/>
        <a:lstStyle/>
        <a:p>
          <a:endParaRPr lang="en-US"/>
        </a:p>
      </dgm:t>
    </dgm:pt>
    <dgm:pt modelId="{1542BAB1-2671-43BA-B42B-9F65F353C60F}" type="pres">
      <dgm:prSet presAssocID="{704C0836-930E-4CBB-922B-2098DBF557FC}" presName="dummy" presStyleCnt="0"/>
      <dgm:spPr/>
    </dgm:pt>
    <dgm:pt modelId="{3B13013F-B981-4163-9626-F7DF5F6F7671}" type="pres">
      <dgm:prSet presAssocID="{B3D2D485-C070-4833-80DD-B6A4FDFD70BE}" presName="sibTrans" presStyleLbl="sibTrans2D1" presStyleIdx="1" presStyleCnt="4"/>
      <dgm:spPr/>
      <dgm:t>
        <a:bodyPr/>
        <a:lstStyle/>
        <a:p>
          <a:endParaRPr lang="en-US"/>
        </a:p>
      </dgm:t>
    </dgm:pt>
    <dgm:pt modelId="{ED5A4C72-FCCB-46C9-AF86-DE7F47826F0F}" type="pres">
      <dgm:prSet presAssocID="{535B0446-0012-46A3-A004-D20261138381}" presName="node" presStyleLbl="node1" presStyleIdx="2" presStyleCnt="4">
        <dgm:presLayoutVars>
          <dgm:bulletEnabled val="1"/>
        </dgm:presLayoutVars>
      </dgm:prSet>
      <dgm:spPr/>
      <dgm:t>
        <a:bodyPr/>
        <a:lstStyle/>
        <a:p>
          <a:endParaRPr lang="en-US"/>
        </a:p>
      </dgm:t>
    </dgm:pt>
    <dgm:pt modelId="{9901AB87-FDAB-446B-AC2C-5FD7EF8F408B}" type="pres">
      <dgm:prSet presAssocID="{535B0446-0012-46A3-A004-D20261138381}" presName="dummy" presStyleCnt="0"/>
      <dgm:spPr/>
    </dgm:pt>
    <dgm:pt modelId="{B10DE624-8A6F-457D-8957-69B88768535D}" type="pres">
      <dgm:prSet presAssocID="{D3551CA7-06C4-4797-BEEA-BF9DAA6AD515}" presName="sibTrans" presStyleLbl="sibTrans2D1" presStyleIdx="2" presStyleCnt="4"/>
      <dgm:spPr/>
      <dgm:t>
        <a:bodyPr/>
        <a:lstStyle/>
        <a:p>
          <a:endParaRPr lang="en-US"/>
        </a:p>
      </dgm:t>
    </dgm:pt>
    <dgm:pt modelId="{471743C1-7995-4FFC-9C5B-91B67E74C1D6}" type="pres">
      <dgm:prSet presAssocID="{169B3F03-B4DD-406C-B28F-375BA4E2F95C}" presName="node" presStyleLbl="node1" presStyleIdx="3" presStyleCnt="4">
        <dgm:presLayoutVars>
          <dgm:bulletEnabled val="1"/>
        </dgm:presLayoutVars>
      </dgm:prSet>
      <dgm:spPr/>
      <dgm:t>
        <a:bodyPr/>
        <a:lstStyle/>
        <a:p>
          <a:endParaRPr lang="en-US"/>
        </a:p>
      </dgm:t>
    </dgm:pt>
    <dgm:pt modelId="{B1E733B8-A4EC-4834-95F6-4DC1816A3664}" type="pres">
      <dgm:prSet presAssocID="{169B3F03-B4DD-406C-B28F-375BA4E2F95C}" presName="dummy" presStyleCnt="0"/>
      <dgm:spPr/>
    </dgm:pt>
    <dgm:pt modelId="{F25332B8-B1D6-40D7-B2E1-37BC9F9AAD1E}" type="pres">
      <dgm:prSet presAssocID="{0E0A9EE9-4AF3-4684-9DAE-8E92A93E0319}" presName="sibTrans" presStyleLbl="sibTrans2D1" presStyleIdx="3" presStyleCnt="4"/>
      <dgm:spPr/>
      <dgm:t>
        <a:bodyPr/>
        <a:lstStyle/>
        <a:p>
          <a:endParaRPr lang="en-US"/>
        </a:p>
      </dgm:t>
    </dgm:pt>
  </dgm:ptLst>
  <dgm:cxnLst>
    <dgm:cxn modelId="{230DB5CD-A324-43D6-A794-A50EA816094B}" type="presOf" srcId="{704C0836-930E-4CBB-922B-2098DBF557FC}" destId="{2A09296E-063E-4A3D-B41F-503117FCC472}" srcOrd="0" destOrd="0" presId="urn:microsoft.com/office/officeart/2005/8/layout/radial6"/>
    <dgm:cxn modelId="{CBF22EEC-041C-47B1-A026-790BCF8C216E}" srcId="{D9B6329D-B4E7-480E-9882-2EE8266C5F0F}" destId="{566AE584-DDC6-4818-8BEF-6022E0930613}" srcOrd="0" destOrd="0" parTransId="{23F6CEEE-ADCB-483B-8A00-3E2EA6C2AA9D}" sibTransId="{61A5828B-DA94-4B0D-9DDE-980A6927CF5C}"/>
    <dgm:cxn modelId="{949CD0E2-1EC0-4999-B83C-7F590A403C46}" type="presOf" srcId="{566AE584-DDC6-4818-8BEF-6022E0930613}" destId="{5D8FCD47-857A-4AE0-BC0F-58FFB9502B5C}" srcOrd="0" destOrd="0" presId="urn:microsoft.com/office/officeart/2005/8/layout/radial6"/>
    <dgm:cxn modelId="{9F02D92F-2634-4505-A2BB-A370DB764078}" type="presOf" srcId="{61A5828B-DA94-4B0D-9DDE-980A6927CF5C}" destId="{05C17971-7D4F-4862-A339-639DFE59D9EC}" srcOrd="0" destOrd="0" presId="urn:microsoft.com/office/officeart/2005/8/layout/radial6"/>
    <dgm:cxn modelId="{AE438C0D-EEFD-4EF6-BD5D-26096E3E1713}" type="presOf" srcId="{535B0446-0012-46A3-A004-D20261138381}" destId="{ED5A4C72-FCCB-46C9-AF86-DE7F47826F0F}" srcOrd="0" destOrd="0" presId="urn:microsoft.com/office/officeart/2005/8/layout/radial6"/>
    <dgm:cxn modelId="{C2D40768-C2CA-4A14-9DE5-7D57A6AC787D}" type="presOf" srcId="{B3D2D485-C070-4833-80DD-B6A4FDFD70BE}" destId="{3B13013F-B981-4163-9626-F7DF5F6F7671}" srcOrd="0" destOrd="0" presId="urn:microsoft.com/office/officeart/2005/8/layout/radial6"/>
    <dgm:cxn modelId="{BD743CD3-0E8F-415B-AC47-B2D9913CC981}" srcId="{D9B6329D-B4E7-480E-9882-2EE8266C5F0F}" destId="{169B3F03-B4DD-406C-B28F-375BA4E2F95C}" srcOrd="3" destOrd="0" parTransId="{B00636FA-F51F-4CCD-9EA2-5BA2BB86028C}" sibTransId="{0E0A9EE9-4AF3-4684-9DAE-8E92A93E0319}"/>
    <dgm:cxn modelId="{CB5AAF8D-3F91-4876-A968-2029AA79872A}" type="presOf" srcId="{75EE188A-0328-4EEE-B2E3-AEA602C7CE1D}" destId="{BD4777E9-836B-4B97-AD83-BE2148930E5C}" srcOrd="0" destOrd="0" presId="urn:microsoft.com/office/officeart/2005/8/layout/radial6"/>
    <dgm:cxn modelId="{3FAE6B8C-B0F2-4D71-83B8-0DA3054A9351}" type="presOf" srcId="{169B3F03-B4DD-406C-B28F-375BA4E2F95C}" destId="{471743C1-7995-4FFC-9C5B-91B67E74C1D6}" srcOrd="0" destOrd="0" presId="urn:microsoft.com/office/officeart/2005/8/layout/radial6"/>
    <dgm:cxn modelId="{6C6FB47F-F57D-437A-9051-6D4101D0C693}" srcId="{D9B6329D-B4E7-480E-9882-2EE8266C5F0F}" destId="{535B0446-0012-46A3-A004-D20261138381}" srcOrd="2" destOrd="0" parTransId="{7BE34B11-C7BF-4258-9799-6CAC665C18A8}" sibTransId="{D3551CA7-06C4-4797-BEEA-BF9DAA6AD515}"/>
    <dgm:cxn modelId="{4703DBAC-1277-43BF-A2E9-79B7D1A38E4E}" type="presOf" srcId="{0E0A9EE9-4AF3-4684-9DAE-8E92A93E0319}" destId="{F25332B8-B1D6-40D7-B2E1-37BC9F9AAD1E}" srcOrd="0" destOrd="0" presId="urn:microsoft.com/office/officeart/2005/8/layout/radial6"/>
    <dgm:cxn modelId="{EAB1572C-4D27-4AA6-BFAD-582591AB65B6}" srcId="{75EE188A-0328-4EEE-B2E3-AEA602C7CE1D}" destId="{D9B6329D-B4E7-480E-9882-2EE8266C5F0F}" srcOrd="0" destOrd="0" parTransId="{F5CCF805-2F58-4E5C-92B7-A6D8AE840CA6}" sibTransId="{89A99538-FD1B-4A5F-9EA2-42AE10899B33}"/>
    <dgm:cxn modelId="{E4E1118A-6E35-4247-B15E-BC1427BBE19A}" srcId="{D9B6329D-B4E7-480E-9882-2EE8266C5F0F}" destId="{704C0836-930E-4CBB-922B-2098DBF557FC}" srcOrd="1" destOrd="0" parTransId="{371F81DE-2CDC-4BE4-8E20-F5C2E8EFEF0B}" sibTransId="{B3D2D485-C070-4833-80DD-B6A4FDFD70BE}"/>
    <dgm:cxn modelId="{25482DB5-4945-48F6-A607-C385B750F444}" type="presOf" srcId="{D9B6329D-B4E7-480E-9882-2EE8266C5F0F}" destId="{76CEC851-70D9-4D69-8A27-CF939C715DF2}" srcOrd="0" destOrd="0" presId="urn:microsoft.com/office/officeart/2005/8/layout/radial6"/>
    <dgm:cxn modelId="{EF887E1C-4ECD-45C8-ADEA-FD120D48E375}" type="presOf" srcId="{D3551CA7-06C4-4797-BEEA-BF9DAA6AD515}" destId="{B10DE624-8A6F-457D-8957-69B88768535D}" srcOrd="0" destOrd="0" presId="urn:microsoft.com/office/officeart/2005/8/layout/radial6"/>
    <dgm:cxn modelId="{FEC74606-F9FF-46AB-988C-0A3BCA8BE7DB}" type="presParOf" srcId="{BD4777E9-836B-4B97-AD83-BE2148930E5C}" destId="{76CEC851-70D9-4D69-8A27-CF939C715DF2}" srcOrd="0" destOrd="0" presId="urn:microsoft.com/office/officeart/2005/8/layout/radial6"/>
    <dgm:cxn modelId="{8DDDF68C-0F12-48E9-97B3-1949DFBD1430}" type="presParOf" srcId="{BD4777E9-836B-4B97-AD83-BE2148930E5C}" destId="{5D8FCD47-857A-4AE0-BC0F-58FFB9502B5C}" srcOrd="1" destOrd="0" presId="urn:microsoft.com/office/officeart/2005/8/layout/radial6"/>
    <dgm:cxn modelId="{C6D3D67E-AEEF-4DDA-9D2B-968F10FCC6A7}" type="presParOf" srcId="{BD4777E9-836B-4B97-AD83-BE2148930E5C}" destId="{AD27AE88-FD2D-43C6-A759-90445AEA9356}" srcOrd="2" destOrd="0" presId="urn:microsoft.com/office/officeart/2005/8/layout/radial6"/>
    <dgm:cxn modelId="{0B09F79F-E0C8-4778-A661-A97A310A6C21}" type="presParOf" srcId="{BD4777E9-836B-4B97-AD83-BE2148930E5C}" destId="{05C17971-7D4F-4862-A339-639DFE59D9EC}" srcOrd="3" destOrd="0" presId="urn:microsoft.com/office/officeart/2005/8/layout/radial6"/>
    <dgm:cxn modelId="{DD98063E-0002-4822-BD0E-ACB4954C6B65}" type="presParOf" srcId="{BD4777E9-836B-4B97-AD83-BE2148930E5C}" destId="{2A09296E-063E-4A3D-B41F-503117FCC472}" srcOrd="4" destOrd="0" presId="urn:microsoft.com/office/officeart/2005/8/layout/radial6"/>
    <dgm:cxn modelId="{49070DD3-E42F-4C55-AEBD-18B67504CA16}" type="presParOf" srcId="{BD4777E9-836B-4B97-AD83-BE2148930E5C}" destId="{1542BAB1-2671-43BA-B42B-9F65F353C60F}" srcOrd="5" destOrd="0" presId="urn:microsoft.com/office/officeart/2005/8/layout/radial6"/>
    <dgm:cxn modelId="{F0A77865-0C75-4C50-8642-0F938CEFFDF0}" type="presParOf" srcId="{BD4777E9-836B-4B97-AD83-BE2148930E5C}" destId="{3B13013F-B981-4163-9626-F7DF5F6F7671}" srcOrd="6" destOrd="0" presId="urn:microsoft.com/office/officeart/2005/8/layout/radial6"/>
    <dgm:cxn modelId="{412320F8-C796-43C3-8217-0356928EFB62}" type="presParOf" srcId="{BD4777E9-836B-4B97-AD83-BE2148930E5C}" destId="{ED5A4C72-FCCB-46C9-AF86-DE7F47826F0F}" srcOrd="7" destOrd="0" presId="urn:microsoft.com/office/officeart/2005/8/layout/radial6"/>
    <dgm:cxn modelId="{680E2FFD-4F12-4F47-9712-4C78FB99F7D1}" type="presParOf" srcId="{BD4777E9-836B-4B97-AD83-BE2148930E5C}" destId="{9901AB87-FDAB-446B-AC2C-5FD7EF8F408B}" srcOrd="8" destOrd="0" presId="urn:microsoft.com/office/officeart/2005/8/layout/radial6"/>
    <dgm:cxn modelId="{32FD7C7D-9727-41E1-9401-74C582F16FFD}" type="presParOf" srcId="{BD4777E9-836B-4B97-AD83-BE2148930E5C}" destId="{B10DE624-8A6F-457D-8957-69B88768535D}" srcOrd="9" destOrd="0" presId="urn:microsoft.com/office/officeart/2005/8/layout/radial6"/>
    <dgm:cxn modelId="{E48A5147-44AD-4BD4-98CC-89849C23F208}" type="presParOf" srcId="{BD4777E9-836B-4B97-AD83-BE2148930E5C}" destId="{471743C1-7995-4FFC-9C5B-91B67E74C1D6}" srcOrd="10" destOrd="0" presId="urn:microsoft.com/office/officeart/2005/8/layout/radial6"/>
    <dgm:cxn modelId="{E467A028-EC2B-43B9-A99F-EC31E5DAA049}" type="presParOf" srcId="{BD4777E9-836B-4B97-AD83-BE2148930E5C}" destId="{B1E733B8-A4EC-4834-95F6-4DC1816A3664}" srcOrd="11" destOrd="0" presId="urn:microsoft.com/office/officeart/2005/8/layout/radial6"/>
    <dgm:cxn modelId="{99255871-88ED-4EA2-A996-05AE54F276C0}" type="presParOf" srcId="{BD4777E9-836B-4B97-AD83-BE2148930E5C}" destId="{F25332B8-B1D6-40D7-B2E1-37BC9F9AAD1E}"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EE188A-0328-4EEE-B2E3-AEA602C7CE1D}" type="doc">
      <dgm:prSet loTypeId="urn:microsoft.com/office/officeart/2005/8/layout/radial6" loCatId="cycle" qsTypeId="urn:microsoft.com/office/officeart/2005/8/quickstyle/simple5" qsCatId="simple" csTypeId="urn:microsoft.com/office/officeart/2005/8/colors/colorful4" csCatId="colorful" phldr="1"/>
      <dgm:spPr/>
      <dgm:t>
        <a:bodyPr/>
        <a:lstStyle/>
        <a:p>
          <a:endParaRPr lang="en-US"/>
        </a:p>
      </dgm:t>
    </dgm:pt>
    <dgm:pt modelId="{D9B6329D-B4E7-480E-9882-2EE8266C5F0F}">
      <dgm:prSet phldrT="[Text]"/>
      <dgm:spPr/>
      <dgm:t>
        <a:bodyPr/>
        <a:lstStyle/>
        <a:p>
          <a:r>
            <a:rPr lang="en-US" dirty="0" smtClean="0"/>
            <a:t>Learn More about the Creative Process by Developing a Creative Thinking Course</a:t>
          </a:r>
          <a:endParaRPr lang="en-US" dirty="0"/>
        </a:p>
      </dgm:t>
    </dgm:pt>
    <dgm:pt modelId="{F5CCF805-2F58-4E5C-92B7-A6D8AE840CA6}" type="parTrans" cxnId="{EAB1572C-4D27-4AA6-BFAD-582591AB65B6}">
      <dgm:prSet/>
      <dgm:spPr/>
      <dgm:t>
        <a:bodyPr/>
        <a:lstStyle/>
        <a:p>
          <a:endParaRPr lang="en-US"/>
        </a:p>
      </dgm:t>
    </dgm:pt>
    <dgm:pt modelId="{89A99538-FD1B-4A5F-9EA2-42AE10899B33}" type="sibTrans" cxnId="{EAB1572C-4D27-4AA6-BFAD-582591AB65B6}">
      <dgm:prSet/>
      <dgm:spPr/>
      <dgm:t>
        <a:bodyPr/>
        <a:lstStyle/>
        <a:p>
          <a:endParaRPr lang="en-US"/>
        </a:p>
      </dgm:t>
    </dgm:pt>
    <dgm:pt modelId="{566AE584-DDC6-4818-8BEF-6022E0930613}">
      <dgm:prSet phldrT="[Text]"/>
      <dgm:spPr/>
      <dgm:t>
        <a:bodyPr/>
        <a:lstStyle/>
        <a:p>
          <a:r>
            <a:rPr lang="en-US" dirty="0" smtClean="0"/>
            <a:t>Continued Research on </a:t>
          </a:r>
          <a:r>
            <a:rPr lang="en-US" dirty="0" err="1" smtClean="0"/>
            <a:t>Creativiy</a:t>
          </a:r>
          <a:endParaRPr lang="en-US" dirty="0"/>
        </a:p>
      </dgm:t>
    </dgm:pt>
    <dgm:pt modelId="{23F6CEEE-ADCB-483B-8A00-3E2EA6C2AA9D}" type="parTrans" cxnId="{CBF22EEC-041C-47B1-A026-790BCF8C216E}">
      <dgm:prSet/>
      <dgm:spPr/>
      <dgm:t>
        <a:bodyPr/>
        <a:lstStyle/>
        <a:p>
          <a:endParaRPr lang="en-US"/>
        </a:p>
      </dgm:t>
    </dgm:pt>
    <dgm:pt modelId="{61A5828B-DA94-4B0D-9DDE-980A6927CF5C}" type="sibTrans" cxnId="{CBF22EEC-041C-47B1-A026-790BCF8C216E}">
      <dgm:prSet/>
      <dgm:spPr/>
      <dgm:t>
        <a:bodyPr/>
        <a:lstStyle/>
        <a:p>
          <a:endParaRPr lang="en-US"/>
        </a:p>
      </dgm:t>
    </dgm:pt>
    <dgm:pt modelId="{704C0836-930E-4CBB-922B-2098DBF557FC}">
      <dgm:prSet phldrT="[Text]"/>
      <dgm:spPr/>
      <dgm:t>
        <a:bodyPr/>
        <a:lstStyle/>
        <a:p>
          <a:r>
            <a:rPr lang="en-US" dirty="0" smtClean="0"/>
            <a:t>Develop My Own Creativity</a:t>
          </a:r>
          <a:endParaRPr lang="en-US" dirty="0"/>
        </a:p>
      </dgm:t>
    </dgm:pt>
    <dgm:pt modelId="{371F81DE-2CDC-4BE4-8E20-F5C2E8EFEF0B}" type="parTrans" cxnId="{E4E1118A-6E35-4247-B15E-BC1427BBE19A}">
      <dgm:prSet/>
      <dgm:spPr/>
      <dgm:t>
        <a:bodyPr/>
        <a:lstStyle/>
        <a:p>
          <a:endParaRPr lang="en-US"/>
        </a:p>
      </dgm:t>
    </dgm:pt>
    <dgm:pt modelId="{B3D2D485-C070-4833-80DD-B6A4FDFD70BE}" type="sibTrans" cxnId="{E4E1118A-6E35-4247-B15E-BC1427BBE19A}">
      <dgm:prSet/>
      <dgm:spPr/>
      <dgm:t>
        <a:bodyPr/>
        <a:lstStyle/>
        <a:p>
          <a:endParaRPr lang="en-US"/>
        </a:p>
      </dgm:t>
    </dgm:pt>
    <dgm:pt modelId="{535B0446-0012-46A3-A004-D20261138381}">
      <dgm:prSet phldrT="[Text]"/>
      <dgm:spPr/>
      <dgm:t>
        <a:bodyPr/>
        <a:lstStyle/>
        <a:p>
          <a:r>
            <a:rPr lang="en-US" dirty="0" smtClean="0"/>
            <a:t>Review other Creative Thinking Courses</a:t>
          </a:r>
          <a:endParaRPr lang="en-US" dirty="0"/>
        </a:p>
      </dgm:t>
    </dgm:pt>
    <dgm:pt modelId="{7BE34B11-C7BF-4258-9799-6CAC665C18A8}" type="parTrans" cxnId="{6C6FB47F-F57D-437A-9051-6D4101D0C693}">
      <dgm:prSet/>
      <dgm:spPr/>
      <dgm:t>
        <a:bodyPr/>
        <a:lstStyle/>
        <a:p>
          <a:endParaRPr lang="en-US"/>
        </a:p>
      </dgm:t>
    </dgm:pt>
    <dgm:pt modelId="{D3551CA7-06C4-4797-BEEA-BF9DAA6AD515}" type="sibTrans" cxnId="{6C6FB47F-F57D-437A-9051-6D4101D0C693}">
      <dgm:prSet/>
      <dgm:spPr/>
      <dgm:t>
        <a:bodyPr/>
        <a:lstStyle/>
        <a:p>
          <a:endParaRPr lang="en-US"/>
        </a:p>
      </dgm:t>
    </dgm:pt>
    <dgm:pt modelId="{169B3F03-B4DD-406C-B28F-375BA4E2F95C}">
      <dgm:prSet phldrT="[Text]"/>
      <dgm:spPr/>
      <dgm:t>
        <a:bodyPr/>
        <a:lstStyle/>
        <a:p>
          <a:r>
            <a:rPr lang="en-US" dirty="0" smtClean="0"/>
            <a:t>Synthesize What I Have Learned in CCT </a:t>
          </a:r>
          <a:endParaRPr lang="en-US" dirty="0"/>
        </a:p>
      </dgm:t>
    </dgm:pt>
    <dgm:pt modelId="{B00636FA-F51F-4CCD-9EA2-5BA2BB86028C}" type="parTrans" cxnId="{BD743CD3-0E8F-415B-AC47-B2D9913CC981}">
      <dgm:prSet/>
      <dgm:spPr/>
      <dgm:t>
        <a:bodyPr/>
        <a:lstStyle/>
        <a:p>
          <a:endParaRPr lang="en-US"/>
        </a:p>
      </dgm:t>
    </dgm:pt>
    <dgm:pt modelId="{0E0A9EE9-4AF3-4684-9DAE-8E92A93E0319}" type="sibTrans" cxnId="{BD743CD3-0E8F-415B-AC47-B2D9913CC981}">
      <dgm:prSet/>
      <dgm:spPr/>
      <dgm:t>
        <a:bodyPr/>
        <a:lstStyle/>
        <a:p>
          <a:endParaRPr lang="en-US"/>
        </a:p>
      </dgm:t>
    </dgm:pt>
    <dgm:pt modelId="{BD4777E9-836B-4B97-AD83-BE2148930E5C}" type="pres">
      <dgm:prSet presAssocID="{75EE188A-0328-4EEE-B2E3-AEA602C7CE1D}" presName="Name0" presStyleCnt="0">
        <dgm:presLayoutVars>
          <dgm:chMax val="1"/>
          <dgm:dir/>
          <dgm:animLvl val="ctr"/>
          <dgm:resizeHandles val="exact"/>
        </dgm:presLayoutVars>
      </dgm:prSet>
      <dgm:spPr/>
      <dgm:t>
        <a:bodyPr/>
        <a:lstStyle/>
        <a:p>
          <a:endParaRPr lang="en-US"/>
        </a:p>
      </dgm:t>
    </dgm:pt>
    <dgm:pt modelId="{76CEC851-70D9-4D69-8A27-CF939C715DF2}" type="pres">
      <dgm:prSet presAssocID="{D9B6329D-B4E7-480E-9882-2EE8266C5F0F}" presName="centerShape" presStyleLbl="node0" presStyleIdx="0" presStyleCnt="1"/>
      <dgm:spPr/>
      <dgm:t>
        <a:bodyPr/>
        <a:lstStyle/>
        <a:p>
          <a:endParaRPr lang="en-US"/>
        </a:p>
      </dgm:t>
    </dgm:pt>
    <dgm:pt modelId="{5D8FCD47-857A-4AE0-BC0F-58FFB9502B5C}" type="pres">
      <dgm:prSet presAssocID="{566AE584-DDC6-4818-8BEF-6022E0930613}" presName="node" presStyleLbl="node1" presStyleIdx="0" presStyleCnt="4">
        <dgm:presLayoutVars>
          <dgm:bulletEnabled val="1"/>
        </dgm:presLayoutVars>
      </dgm:prSet>
      <dgm:spPr/>
      <dgm:t>
        <a:bodyPr/>
        <a:lstStyle/>
        <a:p>
          <a:endParaRPr lang="en-US"/>
        </a:p>
      </dgm:t>
    </dgm:pt>
    <dgm:pt modelId="{AD27AE88-FD2D-43C6-A759-90445AEA9356}" type="pres">
      <dgm:prSet presAssocID="{566AE584-DDC6-4818-8BEF-6022E0930613}" presName="dummy" presStyleCnt="0"/>
      <dgm:spPr/>
    </dgm:pt>
    <dgm:pt modelId="{05C17971-7D4F-4862-A339-639DFE59D9EC}" type="pres">
      <dgm:prSet presAssocID="{61A5828B-DA94-4B0D-9DDE-980A6927CF5C}" presName="sibTrans" presStyleLbl="sibTrans2D1" presStyleIdx="0" presStyleCnt="4"/>
      <dgm:spPr/>
      <dgm:t>
        <a:bodyPr/>
        <a:lstStyle/>
        <a:p>
          <a:endParaRPr lang="en-US"/>
        </a:p>
      </dgm:t>
    </dgm:pt>
    <dgm:pt modelId="{2A09296E-063E-4A3D-B41F-503117FCC472}" type="pres">
      <dgm:prSet presAssocID="{704C0836-930E-4CBB-922B-2098DBF557FC}" presName="node" presStyleLbl="node1" presStyleIdx="1" presStyleCnt="4">
        <dgm:presLayoutVars>
          <dgm:bulletEnabled val="1"/>
        </dgm:presLayoutVars>
      </dgm:prSet>
      <dgm:spPr/>
      <dgm:t>
        <a:bodyPr/>
        <a:lstStyle/>
        <a:p>
          <a:endParaRPr lang="en-US"/>
        </a:p>
      </dgm:t>
    </dgm:pt>
    <dgm:pt modelId="{1542BAB1-2671-43BA-B42B-9F65F353C60F}" type="pres">
      <dgm:prSet presAssocID="{704C0836-930E-4CBB-922B-2098DBF557FC}" presName="dummy" presStyleCnt="0"/>
      <dgm:spPr/>
    </dgm:pt>
    <dgm:pt modelId="{3B13013F-B981-4163-9626-F7DF5F6F7671}" type="pres">
      <dgm:prSet presAssocID="{B3D2D485-C070-4833-80DD-B6A4FDFD70BE}" presName="sibTrans" presStyleLbl="sibTrans2D1" presStyleIdx="1" presStyleCnt="4"/>
      <dgm:spPr/>
      <dgm:t>
        <a:bodyPr/>
        <a:lstStyle/>
        <a:p>
          <a:endParaRPr lang="en-US"/>
        </a:p>
      </dgm:t>
    </dgm:pt>
    <dgm:pt modelId="{ED5A4C72-FCCB-46C9-AF86-DE7F47826F0F}" type="pres">
      <dgm:prSet presAssocID="{535B0446-0012-46A3-A004-D20261138381}" presName="node" presStyleLbl="node1" presStyleIdx="2" presStyleCnt="4">
        <dgm:presLayoutVars>
          <dgm:bulletEnabled val="1"/>
        </dgm:presLayoutVars>
      </dgm:prSet>
      <dgm:spPr/>
      <dgm:t>
        <a:bodyPr/>
        <a:lstStyle/>
        <a:p>
          <a:endParaRPr lang="en-US"/>
        </a:p>
      </dgm:t>
    </dgm:pt>
    <dgm:pt modelId="{9901AB87-FDAB-446B-AC2C-5FD7EF8F408B}" type="pres">
      <dgm:prSet presAssocID="{535B0446-0012-46A3-A004-D20261138381}" presName="dummy" presStyleCnt="0"/>
      <dgm:spPr/>
    </dgm:pt>
    <dgm:pt modelId="{B10DE624-8A6F-457D-8957-69B88768535D}" type="pres">
      <dgm:prSet presAssocID="{D3551CA7-06C4-4797-BEEA-BF9DAA6AD515}" presName="sibTrans" presStyleLbl="sibTrans2D1" presStyleIdx="2" presStyleCnt="4"/>
      <dgm:spPr/>
      <dgm:t>
        <a:bodyPr/>
        <a:lstStyle/>
        <a:p>
          <a:endParaRPr lang="en-US"/>
        </a:p>
      </dgm:t>
    </dgm:pt>
    <dgm:pt modelId="{471743C1-7995-4FFC-9C5B-91B67E74C1D6}" type="pres">
      <dgm:prSet presAssocID="{169B3F03-B4DD-406C-B28F-375BA4E2F95C}" presName="node" presStyleLbl="node1" presStyleIdx="3" presStyleCnt="4">
        <dgm:presLayoutVars>
          <dgm:bulletEnabled val="1"/>
        </dgm:presLayoutVars>
      </dgm:prSet>
      <dgm:spPr/>
      <dgm:t>
        <a:bodyPr/>
        <a:lstStyle/>
        <a:p>
          <a:endParaRPr lang="en-US"/>
        </a:p>
      </dgm:t>
    </dgm:pt>
    <dgm:pt modelId="{B1E733B8-A4EC-4834-95F6-4DC1816A3664}" type="pres">
      <dgm:prSet presAssocID="{169B3F03-B4DD-406C-B28F-375BA4E2F95C}" presName="dummy" presStyleCnt="0"/>
      <dgm:spPr/>
    </dgm:pt>
    <dgm:pt modelId="{F25332B8-B1D6-40D7-B2E1-37BC9F9AAD1E}" type="pres">
      <dgm:prSet presAssocID="{0E0A9EE9-4AF3-4684-9DAE-8E92A93E0319}" presName="sibTrans" presStyleLbl="sibTrans2D1" presStyleIdx="3" presStyleCnt="4"/>
      <dgm:spPr/>
      <dgm:t>
        <a:bodyPr/>
        <a:lstStyle/>
        <a:p>
          <a:endParaRPr lang="en-US"/>
        </a:p>
      </dgm:t>
    </dgm:pt>
  </dgm:ptLst>
  <dgm:cxnLst>
    <dgm:cxn modelId="{FD9AABF6-0CCD-4DF9-9C6F-9E1D26BBF775}" type="presOf" srcId="{B3D2D485-C070-4833-80DD-B6A4FDFD70BE}" destId="{3B13013F-B981-4163-9626-F7DF5F6F7671}" srcOrd="0" destOrd="0" presId="urn:microsoft.com/office/officeart/2005/8/layout/radial6"/>
    <dgm:cxn modelId="{AFF465B2-F047-40D8-B6AE-3E6D634CFD2A}" type="presOf" srcId="{75EE188A-0328-4EEE-B2E3-AEA602C7CE1D}" destId="{BD4777E9-836B-4B97-AD83-BE2148930E5C}" srcOrd="0" destOrd="0" presId="urn:microsoft.com/office/officeart/2005/8/layout/radial6"/>
    <dgm:cxn modelId="{5F3447EE-0ED9-4BA7-8D8C-B1848DCB71B6}" type="presOf" srcId="{D3551CA7-06C4-4797-BEEA-BF9DAA6AD515}" destId="{B10DE624-8A6F-457D-8957-69B88768535D}" srcOrd="0" destOrd="0" presId="urn:microsoft.com/office/officeart/2005/8/layout/radial6"/>
    <dgm:cxn modelId="{E610573B-6B56-4943-BCEF-2A20C3492358}" type="presOf" srcId="{535B0446-0012-46A3-A004-D20261138381}" destId="{ED5A4C72-FCCB-46C9-AF86-DE7F47826F0F}" srcOrd="0" destOrd="0" presId="urn:microsoft.com/office/officeart/2005/8/layout/radial6"/>
    <dgm:cxn modelId="{0E0D0EAE-17CB-47D8-85BF-38154FDA1B32}" type="presOf" srcId="{D9B6329D-B4E7-480E-9882-2EE8266C5F0F}" destId="{76CEC851-70D9-4D69-8A27-CF939C715DF2}" srcOrd="0" destOrd="0" presId="urn:microsoft.com/office/officeart/2005/8/layout/radial6"/>
    <dgm:cxn modelId="{CBF22EEC-041C-47B1-A026-790BCF8C216E}" srcId="{D9B6329D-B4E7-480E-9882-2EE8266C5F0F}" destId="{566AE584-DDC6-4818-8BEF-6022E0930613}" srcOrd="0" destOrd="0" parTransId="{23F6CEEE-ADCB-483B-8A00-3E2EA6C2AA9D}" sibTransId="{61A5828B-DA94-4B0D-9DDE-980A6927CF5C}"/>
    <dgm:cxn modelId="{BD743CD3-0E8F-415B-AC47-B2D9913CC981}" srcId="{D9B6329D-B4E7-480E-9882-2EE8266C5F0F}" destId="{169B3F03-B4DD-406C-B28F-375BA4E2F95C}" srcOrd="3" destOrd="0" parTransId="{B00636FA-F51F-4CCD-9EA2-5BA2BB86028C}" sibTransId="{0E0A9EE9-4AF3-4684-9DAE-8E92A93E0319}"/>
    <dgm:cxn modelId="{B0729CBE-3896-462F-B687-8E57F3674368}" type="presOf" srcId="{169B3F03-B4DD-406C-B28F-375BA4E2F95C}" destId="{471743C1-7995-4FFC-9C5B-91B67E74C1D6}" srcOrd="0" destOrd="0" presId="urn:microsoft.com/office/officeart/2005/8/layout/radial6"/>
    <dgm:cxn modelId="{E4E1118A-6E35-4247-B15E-BC1427BBE19A}" srcId="{D9B6329D-B4E7-480E-9882-2EE8266C5F0F}" destId="{704C0836-930E-4CBB-922B-2098DBF557FC}" srcOrd="1" destOrd="0" parTransId="{371F81DE-2CDC-4BE4-8E20-F5C2E8EFEF0B}" sibTransId="{B3D2D485-C070-4833-80DD-B6A4FDFD70BE}"/>
    <dgm:cxn modelId="{D2A4A1F9-2E56-4DFA-AD00-EC92B12B2B87}" type="presOf" srcId="{61A5828B-DA94-4B0D-9DDE-980A6927CF5C}" destId="{05C17971-7D4F-4862-A339-639DFE59D9EC}" srcOrd="0" destOrd="0" presId="urn:microsoft.com/office/officeart/2005/8/layout/radial6"/>
    <dgm:cxn modelId="{DDEF9C56-C6F6-4DE2-8BBA-5D0B4ADC8E5A}" type="presOf" srcId="{0E0A9EE9-4AF3-4684-9DAE-8E92A93E0319}" destId="{F25332B8-B1D6-40D7-B2E1-37BC9F9AAD1E}" srcOrd="0" destOrd="0" presId="urn:microsoft.com/office/officeart/2005/8/layout/radial6"/>
    <dgm:cxn modelId="{CFD7D47C-3599-4A6D-8A84-E353BA030FC5}" type="presOf" srcId="{704C0836-930E-4CBB-922B-2098DBF557FC}" destId="{2A09296E-063E-4A3D-B41F-503117FCC472}" srcOrd="0" destOrd="0" presId="urn:microsoft.com/office/officeart/2005/8/layout/radial6"/>
    <dgm:cxn modelId="{AF5A41EB-DCF1-4D2F-9DA7-5AC4773F2FEB}" type="presOf" srcId="{566AE584-DDC6-4818-8BEF-6022E0930613}" destId="{5D8FCD47-857A-4AE0-BC0F-58FFB9502B5C}" srcOrd="0" destOrd="0" presId="urn:microsoft.com/office/officeart/2005/8/layout/radial6"/>
    <dgm:cxn modelId="{EAB1572C-4D27-4AA6-BFAD-582591AB65B6}" srcId="{75EE188A-0328-4EEE-B2E3-AEA602C7CE1D}" destId="{D9B6329D-B4E7-480E-9882-2EE8266C5F0F}" srcOrd="0" destOrd="0" parTransId="{F5CCF805-2F58-4E5C-92B7-A6D8AE840CA6}" sibTransId="{89A99538-FD1B-4A5F-9EA2-42AE10899B33}"/>
    <dgm:cxn modelId="{6C6FB47F-F57D-437A-9051-6D4101D0C693}" srcId="{D9B6329D-B4E7-480E-9882-2EE8266C5F0F}" destId="{535B0446-0012-46A3-A004-D20261138381}" srcOrd="2" destOrd="0" parTransId="{7BE34B11-C7BF-4258-9799-6CAC665C18A8}" sibTransId="{D3551CA7-06C4-4797-BEEA-BF9DAA6AD515}"/>
    <dgm:cxn modelId="{094C825E-3C41-47E3-909E-DBB9FDEA105C}" type="presParOf" srcId="{BD4777E9-836B-4B97-AD83-BE2148930E5C}" destId="{76CEC851-70D9-4D69-8A27-CF939C715DF2}" srcOrd="0" destOrd="0" presId="urn:microsoft.com/office/officeart/2005/8/layout/radial6"/>
    <dgm:cxn modelId="{360418A4-3329-48D2-BFB7-AA29001CB737}" type="presParOf" srcId="{BD4777E9-836B-4B97-AD83-BE2148930E5C}" destId="{5D8FCD47-857A-4AE0-BC0F-58FFB9502B5C}" srcOrd="1" destOrd="0" presId="urn:microsoft.com/office/officeart/2005/8/layout/radial6"/>
    <dgm:cxn modelId="{69A69E98-CE0C-4456-91D9-083C2E16C759}" type="presParOf" srcId="{BD4777E9-836B-4B97-AD83-BE2148930E5C}" destId="{AD27AE88-FD2D-43C6-A759-90445AEA9356}" srcOrd="2" destOrd="0" presId="urn:microsoft.com/office/officeart/2005/8/layout/radial6"/>
    <dgm:cxn modelId="{B4281BBF-A146-4DFF-924F-6C4B106ECF84}" type="presParOf" srcId="{BD4777E9-836B-4B97-AD83-BE2148930E5C}" destId="{05C17971-7D4F-4862-A339-639DFE59D9EC}" srcOrd="3" destOrd="0" presId="urn:microsoft.com/office/officeart/2005/8/layout/radial6"/>
    <dgm:cxn modelId="{C40BD523-FB4E-4DCD-9604-1C15CD9B4E55}" type="presParOf" srcId="{BD4777E9-836B-4B97-AD83-BE2148930E5C}" destId="{2A09296E-063E-4A3D-B41F-503117FCC472}" srcOrd="4" destOrd="0" presId="urn:microsoft.com/office/officeart/2005/8/layout/radial6"/>
    <dgm:cxn modelId="{C65EF452-C5EB-4E84-A2E7-2D2EB6E2237B}" type="presParOf" srcId="{BD4777E9-836B-4B97-AD83-BE2148930E5C}" destId="{1542BAB1-2671-43BA-B42B-9F65F353C60F}" srcOrd="5" destOrd="0" presId="urn:microsoft.com/office/officeart/2005/8/layout/radial6"/>
    <dgm:cxn modelId="{BB9881A8-FC46-4104-821C-631912B9D287}" type="presParOf" srcId="{BD4777E9-836B-4B97-AD83-BE2148930E5C}" destId="{3B13013F-B981-4163-9626-F7DF5F6F7671}" srcOrd="6" destOrd="0" presId="urn:microsoft.com/office/officeart/2005/8/layout/radial6"/>
    <dgm:cxn modelId="{CE9ADFED-E979-4543-8D76-A8DD43EB8C95}" type="presParOf" srcId="{BD4777E9-836B-4B97-AD83-BE2148930E5C}" destId="{ED5A4C72-FCCB-46C9-AF86-DE7F47826F0F}" srcOrd="7" destOrd="0" presId="urn:microsoft.com/office/officeart/2005/8/layout/radial6"/>
    <dgm:cxn modelId="{3AE97787-DFDD-4D2B-B615-10CE56984B94}" type="presParOf" srcId="{BD4777E9-836B-4B97-AD83-BE2148930E5C}" destId="{9901AB87-FDAB-446B-AC2C-5FD7EF8F408B}" srcOrd="8" destOrd="0" presId="urn:microsoft.com/office/officeart/2005/8/layout/radial6"/>
    <dgm:cxn modelId="{E5EF368F-7665-4785-86BD-8CAB12AF2198}" type="presParOf" srcId="{BD4777E9-836B-4B97-AD83-BE2148930E5C}" destId="{B10DE624-8A6F-457D-8957-69B88768535D}" srcOrd="9" destOrd="0" presId="urn:microsoft.com/office/officeart/2005/8/layout/radial6"/>
    <dgm:cxn modelId="{A9F49610-1641-4085-B3D6-74D9CAF2845D}" type="presParOf" srcId="{BD4777E9-836B-4B97-AD83-BE2148930E5C}" destId="{471743C1-7995-4FFC-9C5B-91B67E74C1D6}" srcOrd="10" destOrd="0" presId="urn:microsoft.com/office/officeart/2005/8/layout/radial6"/>
    <dgm:cxn modelId="{04617FE5-5AF2-45E7-A45E-A81DEA51A32B}" type="presParOf" srcId="{BD4777E9-836B-4B97-AD83-BE2148930E5C}" destId="{B1E733B8-A4EC-4834-95F6-4DC1816A3664}" srcOrd="11" destOrd="0" presId="urn:microsoft.com/office/officeart/2005/8/layout/radial6"/>
    <dgm:cxn modelId="{2B8C057A-A022-4C86-B3CC-FDA61D965EFC}" type="presParOf" srcId="{BD4777E9-836B-4B97-AD83-BE2148930E5C}" destId="{F25332B8-B1D6-40D7-B2E1-37BC9F9AAD1E}" srcOrd="12"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EE188A-0328-4EEE-B2E3-AEA602C7CE1D}" type="doc">
      <dgm:prSet loTypeId="urn:microsoft.com/office/officeart/2005/8/layout/radial6" loCatId="cycle" qsTypeId="urn:microsoft.com/office/officeart/2005/8/quickstyle/simple5" qsCatId="simple" csTypeId="urn:microsoft.com/office/officeart/2005/8/colors/colorful4" csCatId="colorful" phldr="1"/>
      <dgm:spPr/>
      <dgm:t>
        <a:bodyPr/>
        <a:lstStyle/>
        <a:p>
          <a:endParaRPr lang="en-US"/>
        </a:p>
      </dgm:t>
    </dgm:pt>
    <dgm:pt modelId="{D9B6329D-B4E7-480E-9882-2EE8266C5F0F}">
      <dgm:prSet phldrT="[Text]"/>
      <dgm:spPr/>
      <dgm:t>
        <a:bodyPr/>
        <a:lstStyle/>
        <a:p>
          <a:r>
            <a:rPr lang="en-US" dirty="0" smtClean="0"/>
            <a:t>Learn More about the Creative Process </a:t>
          </a:r>
          <a:r>
            <a:rPr lang="en-US" dirty="0" smtClean="0"/>
            <a:t>while Developing </a:t>
          </a:r>
          <a:r>
            <a:rPr lang="en-US" dirty="0" smtClean="0"/>
            <a:t>a Creative Thinking Course</a:t>
          </a:r>
          <a:endParaRPr lang="en-US" dirty="0"/>
        </a:p>
      </dgm:t>
    </dgm:pt>
    <dgm:pt modelId="{F5CCF805-2F58-4E5C-92B7-A6D8AE840CA6}" type="parTrans" cxnId="{EAB1572C-4D27-4AA6-BFAD-582591AB65B6}">
      <dgm:prSet/>
      <dgm:spPr/>
      <dgm:t>
        <a:bodyPr/>
        <a:lstStyle/>
        <a:p>
          <a:endParaRPr lang="en-US"/>
        </a:p>
      </dgm:t>
    </dgm:pt>
    <dgm:pt modelId="{89A99538-FD1B-4A5F-9EA2-42AE10899B33}" type="sibTrans" cxnId="{EAB1572C-4D27-4AA6-BFAD-582591AB65B6}">
      <dgm:prSet/>
      <dgm:spPr/>
      <dgm:t>
        <a:bodyPr/>
        <a:lstStyle/>
        <a:p>
          <a:endParaRPr lang="en-US"/>
        </a:p>
      </dgm:t>
    </dgm:pt>
    <dgm:pt modelId="{566AE584-DDC6-4818-8BEF-6022E0930613}">
      <dgm:prSet phldrT="[Text]"/>
      <dgm:spPr/>
      <dgm:t>
        <a:bodyPr/>
        <a:lstStyle/>
        <a:p>
          <a:r>
            <a:rPr lang="en-US" dirty="0" smtClean="0"/>
            <a:t>Continued Research on Creativity</a:t>
          </a:r>
          <a:endParaRPr lang="en-US" dirty="0"/>
        </a:p>
      </dgm:t>
    </dgm:pt>
    <dgm:pt modelId="{23F6CEEE-ADCB-483B-8A00-3E2EA6C2AA9D}" type="parTrans" cxnId="{CBF22EEC-041C-47B1-A026-790BCF8C216E}">
      <dgm:prSet/>
      <dgm:spPr/>
      <dgm:t>
        <a:bodyPr/>
        <a:lstStyle/>
        <a:p>
          <a:endParaRPr lang="en-US"/>
        </a:p>
      </dgm:t>
    </dgm:pt>
    <dgm:pt modelId="{61A5828B-DA94-4B0D-9DDE-980A6927CF5C}" type="sibTrans" cxnId="{CBF22EEC-041C-47B1-A026-790BCF8C216E}">
      <dgm:prSet/>
      <dgm:spPr/>
      <dgm:t>
        <a:bodyPr/>
        <a:lstStyle/>
        <a:p>
          <a:endParaRPr lang="en-US"/>
        </a:p>
      </dgm:t>
    </dgm:pt>
    <dgm:pt modelId="{704C0836-930E-4CBB-922B-2098DBF557FC}">
      <dgm:prSet phldrT="[Text]"/>
      <dgm:spPr/>
      <dgm:t>
        <a:bodyPr/>
        <a:lstStyle/>
        <a:p>
          <a:r>
            <a:rPr lang="en-US" dirty="0" smtClean="0"/>
            <a:t>Develop My Own Creativity</a:t>
          </a:r>
          <a:endParaRPr lang="en-US" dirty="0"/>
        </a:p>
      </dgm:t>
    </dgm:pt>
    <dgm:pt modelId="{371F81DE-2CDC-4BE4-8E20-F5C2E8EFEF0B}" type="parTrans" cxnId="{E4E1118A-6E35-4247-B15E-BC1427BBE19A}">
      <dgm:prSet/>
      <dgm:spPr/>
      <dgm:t>
        <a:bodyPr/>
        <a:lstStyle/>
        <a:p>
          <a:endParaRPr lang="en-US"/>
        </a:p>
      </dgm:t>
    </dgm:pt>
    <dgm:pt modelId="{B3D2D485-C070-4833-80DD-B6A4FDFD70BE}" type="sibTrans" cxnId="{E4E1118A-6E35-4247-B15E-BC1427BBE19A}">
      <dgm:prSet/>
      <dgm:spPr/>
      <dgm:t>
        <a:bodyPr/>
        <a:lstStyle/>
        <a:p>
          <a:endParaRPr lang="en-US"/>
        </a:p>
      </dgm:t>
    </dgm:pt>
    <dgm:pt modelId="{535B0446-0012-46A3-A004-D20261138381}">
      <dgm:prSet phldrT="[Text]"/>
      <dgm:spPr/>
      <dgm:t>
        <a:bodyPr/>
        <a:lstStyle/>
        <a:p>
          <a:r>
            <a:rPr lang="en-US" dirty="0" smtClean="0"/>
            <a:t>Review other Creative Thinking Courses</a:t>
          </a:r>
          <a:endParaRPr lang="en-US" dirty="0"/>
        </a:p>
      </dgm:t>
    </dgm:pt>
    <dgm:pt modelId="{7BE34B11-C7BF-4258-9799-6CAC665C18A8}" type="parTrans" cxnId="{6C6FB47F-F57D-437A-9051-6D4101D0C693}">
      <dgm:prSet/>
      <dgm:spPr/>
      <dgm:t>
        <a:bodyPr/>
        <a:lstStyle/>
        <a:p>
          <a:endParaRPr lang="en-US"/>
        </a:p>
      </dgm:t>
    </dgm:pt>
    <dgm:pt modelId="{D3551CA7-06C4-4797-BEEA-BF9DAA6AD515}" type="sibTrans" cxnId="{6C6FB47F-F57D-437A-9051-6D4101D0C693}">
      <dgm:prSet/>
      <dgm:spPr/>
      <dgm:t>
        <a:bodyPr/>
        <a:lstStyle/>
        <a:p>
          <a:endParaRPr lang="en-US"/>
        </a:p>
      </dgm:t>
    </dgm:pt>
    <dgm:pt modelId="{169B3F03-B4DD-406C-B28F-375BA4E2F95C}">
      <dgm:prSet phldrT="[Text]"/>
      <dgm:spPr/>
      <dgm:t>
        <a:bodyPr/>
        <a:lstStyle/>
        <a:p>
          <a:r>
            <a:rPr lang="en-US" dirty="0" smtClean="0"/>
            <a:t>Synthesize What I Have Learned in CCT </a:t>
          </a:r>
          <a:endParaRPr lang="en-US" dirty="0"/>
        </a:p>
      </dgm:t>
    </dgm:pt>
    <dgm:pt modelId="{B00636FA-F51F-4CCD-9EA2-5BA2BB86028C}" type="parTrans" cxnId="{BD743CD3-0E8F-415B-AC47-B2D9913CC981}">
      <dgm:prSet/>
      <dgm:spPr/>
      <dgm:t>
        <a:bodyPr/>
        <a:lstStyle/>
        <a:p>
          <a:endParaRPr lang="en-US"/>
        </a:p>
      </dgm:t>
    </dgm:pt>
    <dgm:pt modelId="{0E0A9EE9-4AF3-4684-9DAE-8E92A93E0319}" type="sibTrans" cxnId="{BD743CD3-0E8F-415B-AC47-B2D9913CC981}">
      <dgm:prSet/>
      <dgm:spPr/>
      <dgm:t>
        <a:bodyPr/>
        <a:lstStyle/>
        <a:p>
          <a:endParaRPr lang="en-US"/>
        </a:p>
      </dgm:t>
    </dgm:pt>
    <dgm:pt modelId="{BD4777E9-836B-4B97-AD83-BE2148930E5C}" type="pres">
      <dgm:prSet presAssocID="{75EE188A-0328-4EEE-B2E3-AEA602C7CE1D}" presName="Name0" presStyleCnt="0">
        <dgm:presLayoutVars>
          <dgm:chMax val="1"/>
          <dgm:dir/>
          <dgm:animLvl val="ctr"/>
          <dgm:resizeHandles val="exact"/>
        </dgm:presLayoutVars>
      </dgm:prSet>
      <dgm:spPr/>
      <dgm:t>
        <a:bodyPr/>
        <a:lstStyle/>
        <a:p>
          <a:endParaRPr lang="en-US"/>
        </a:p>
      </dgm:t>
    </dgm:pt>
    <dgm:pt modelId="{76CEC851-70D9-4D69-8A27-CF939C715DF2}" type="pres">
      <dgm:prSet presAssocID="{D9B6329D-B4E7-480E-9882-2EE8266C5F0F}" presName="centerShape" presStyleLbl="node0" presStyleIdx="0" presStyleCnt="1" custLinFactNeighborX="-298" custLinFactNeighborY="-323"/>
      <dgm:spPr/>
      <dgm:t>
        <a:bodyPr/>
        <a:lstStyle/>
        <a:p>
          <a:endParaRPr lang="en-US"/>
        </a:p>
      </dgm:t>
    </dgm:pt>
    <dgm:pt modelId="{5D8FCD47-857A-4AE0-BC0F-58FFB9502B5C}" type="pres">
      <dgm:prSet presAssocID="{566AE584-DDC6-4818-8BEF-6022E0930613}" presName="node" presStyleLbl="node1" presStyleIdx="0" presStyleCnt="4">
        <dgm:presLayoutVars>
          <dgm:bulletEnabled val="1"/>
        </dgm:presLayoutVars>
      </dgm:prSet>
      <dgm:spPr/>
      <dgm:t>
        <a:bodyPr/>
        <a:lstStyle/>
        <a:p>
          <a:endParaRPr lang="en-US"/>
        </a:p>
      </dgm:t>
    </dgm:pt>
    <dgm:pt modelId="{AD27AE88-FD2D-43C6-A759-90445AEA9356}" type="pres">
      <dgm:prSet presAssocID="{566AE584-DDC6-4818-8BEF-6022E0930613}" presName="dummy" presStyleCnt="0"/>
      <dgm:spPr/>
    </dgm:pt>
    <dgm:pt modelId="{05C17971-7D4F-4862-A339-639DFE59D9EC}" type="pres">
      <dgm:prSet presAssocID="{61A5828B-DA94-4B0D-9DDE-980A6927CF5C}" presName="sibTrans" presStyleLbl="sibTrans2D1" presStyleIdx="0" presStyleCnt="4"/>
      <dgm:spPr/>
      <dgm:t>
        <a:bodyPr/>
        <a:lstStyle/>
        <a:p>
          <a:endParaRPr lang="en-US"/>
        </a:p>
      </dgm:t>
    </dgm:pt>
    <dgm:pt modelId="{2A09296E-063E-4A3D-B41F-503117FCC472}" type="pres">
      <dgm:prSet presAssocID="{704C0836-930E-4CBB-922B-2098DBF557FC}" presName="node" presStyleLbl="node1" presStyleIdx="1" presStyleCnt="4">
        <dgm:presLayoutVars>
          <dgm:bulletEnabled val="1"/>
        </dgm:presLayoutVars>
      </dgm:prSet>
      <dgm:spPr/>
      <dgm:t>
        <a:bodyPr/>
        <a:lstStyle/>
        <a:p>
          <a:endParaRPr lang="en-US"/>
        </a:p>
      </dgm:t>
    </dgm:pt>
    <dgm:pt modelId="{1542BAB1-2671-43BA-B42B-9F65F353C60F}" type="pres">
      <dgm:prSet presAssocID="{704C0836-930E-4CBB-922B-2098DBF557FC}" presName="dummy" presStyleCnt="0"/>
      <dgm:spPr/>
    </dgm:pt>
    <dgm:pt modelId="{3B13013F-B981-4163-9626-F7DF5F6F7671}" type="pres">
      <dgm:prSet presAssocID="{B3D2D485-C070-4833-80DD-B6A4FDFD70BE}" presName="sibTrans" presStyleLbl="sibTrans2D1" presStyleIdx="1" presStyleCnt="4"/>
      <dgm:spPr/>
      <dgm:t>
        <a:bodyPr/>
        <a:lstStyle/>
        <a:p>
          <a:endParaRPr lang="en-US"/>
        </a:p>
      </dgm:t>
    </dgm:pt>
    <dgm:pt modelId="{ED5A4C72-FCCB-46C9-AF86-DE7F47826F0F}" type="pres">
      <dgm:prSet presAssocID="{535B0446-0012-46A3-A004-D20261138381}" presName="node" presStyleLbl="node1" presStyleIdx="2" presStyleCnt="4">
        <dgm:presLayoutVars>
          <dgm:bulletEnabled val="1"/>
        </dgm:presLayoutVars>
      </dgm:prSet>
      <dgm:spPr/>
      <dgm:t>
        <a:bodyPr/>
        <a:lstStyle/>
        <a:p>
          <a:endParaRPr lang="en-US"/>
        </a:p>
      </dgm:t>
    </dgm:pt>
    <dgm:pt modelId="{9901AB87-FDAB-446B-AC2C-5FD7EF8F408B}" type="pres">
      <dgm:prSet presAssocID="{535B0446-0012-46A3-A004-D20261138381}" presName="dummy" presStyleCnt="0"/>
      <dgm:spPr/>
    </dgm:pt>
    <dgm:pt modelId="{B10DE624-8A6F-457D-8957-69B88768535D}" type="pres">
      <dgm:prSet presAssocID="{D3551CA7-06C4-4797-BEEA-BF9DAA6AD515}" presName="sibTrans" presStyleLbl="sibTrans2D1" presStyleIdx="2" presStyleCnt="4"/>
      <dgm:spPr/>
      <dgm:t>
        <a:bodyPr/>
        <a:lstStyle/>
        <a:p>
          <a:endParaRPr lang="en-US"/>
        </a:p>
      </dgm:t>
    </dgm:pt>
    <dgm:pt modelId="{471743C1-7995-4FFC-9C5B-91B67E74C1D6}" type="pres">
      <dgm:prSet presAssocID="{169B3F03-B4DD-406C-B28F-375BA4E2F95C}" presName="node" presStyleLbl="node1" presStyleIdx="3" presStyleCnt="4">
        <dgm:presLayoutVars>
          <dgm:bulletEnabled val="1"/>
        </dgm:presLayoutVars>
      </dgm:prSet>
      <dgm:spPr/>
      <dgm:t>
        <a:bodyPr/>
        <a:lstStyle/>
        <a:p>
          <a:endParaRPr lang="en-US"/>
        </a:p>
      </dgm:t>
    </dgm:pt>
    <dgm:pt modelId="{B1E733B8-A4EC-4834-95F6-4DC1816A3664}" type="pres">
      <dgm:prSet presAssocID="{169B3F03-B4DD-406C-B28F-375BA4E2F95C}" presName="dummy" presStyleCnt="0"/>
      <dgm:spPr/>
    </dgm:pt>
    <dgm:pt modelId="{F25332B8-B1D6-40D7-B2E1-37BC9F9AAD1E}" type="pres">
      <dgm:prSet presAssocID="{0E0A9EE9-4AF3-4684-9DAE-8E92A93E0319}" presName="sibTrans" presStyleLbl="sibTrans2D1" presStyleIdx="3" presStyleCnt="4"/>
      <dgm:spPr/>
      <dgm:t>
        <a:bodyPr/>
        <a:lstStyle/>
        <a:p>
          <a:endParaRPr lang="en-US"/>
        </a:p>
      </dgm:t>
    </dgm:pt>
  </dgm:ptLst>
  <dgm:cxnLst>
    <dgm:cxn modelId="{C8B48041-0EAC-4149-A4C2-0AAEA0761CF1}" type="presOf" srcId="{61A5828B-DA94-4B0D-9DDE-980A6927CF5C}" destId="{05C17971-7D4F-4862-A339-639DFE59D9EC}" srcOrd="0" destOrd="0" presId="urn:microsoft.com/office/officeart/2005/8/layout/radial6"/>
    <dgm:cxn modelId="{CE99438E-1E46-4E82-9A3E-1814254B277E}" type="presOf" srcId="{D3551CA7-06C4-4797-BEEA-BF9DAA6AD515}" destId="{B10DE624-8A6F-457D-8957-69B88768535D}" srcOrd="0" destOrd="0" presId="urn:microsoft.com/office/officeart/2005/8/layout/radial6"/>
    <dgm:cxn modelId="{CBF22EEC-041C-47B1-A026-790BCF8C216E}" srcId="{D9B6329D-B4E7-480E-9882-2EE8266C5F0F}" destId="{566AE584-DDC6-4818-8BEF-6022E0930613}" srcOrd="0" destOrd="0" parTransId="{23F6CEEE-ADCB-483B-8A00-3E2EA6C2AA9D}" sibTransId="{61A5828B-DA94-4B0D-9DDE-980A6927CF5C}"/>
    <dgm:cxn modelId="{2F198F93-5EE5-450A-A4A6-C8CAFF45CED8}" type="presOf" srcId="{535B0446-0012-46A3-A004-D20261138381}" destId="{ED5A4C72-FCCB-46C9-AF86-DE7F47826F0F}" srcOrd="0" destOrd="0" presId="urn:microsoft.com/office/officeart/2005/8/layout/radial6"/>
    <dgm:cxn modelId="{55A8D014-4B49-4CC2-86AB-756E1960EA20}" type="presOf" srcId="{169B3F03-B4DD-406C-B28F-375BA4E2F95C}" destId="{471743C1-7995-4FFC-9C5B-91B67E74C1D6}" srcOrd="0" destOrd="0" presId="urn:microsoft.com/office/officeart/2005/8/layout/radial6"/>
    <dgm:cxn modelId="{F0408875-60A0-4114-8A17-EAF6D24B07AC}" type="presOf" srcId="{704C0836-930E-4CBB-922B-2098DBF557FC}" destId="{2A09296E-063E-4A3D-B41F-503117FCC472}" srcOrd="0" destOrd="0" presId="urn:microsoft.com/office/officeart/2005/8/layout/radial6"/>
    <dgm:cxn modelId="{1F5A9D3D-D7B3-4B71-8F0A-FF9148FCA3DA}" type="presOf" srcId="{D9B6329D-B4E7-480E-9882-2EE8266C5F0F}" destId="{76CEC851-70D9-4D69-8A27-CF939C715DF2}" srcOrd="0" destOrd="0" presId="urn:microsoft.com/office/officeart/2005/8/layout/radial6"/>
    <dgm:cxn modelId="{BD743CD3-0E8F-415B-AC47-B2D9913CC981}" srcId="{D9B6329D-B4E7-480E-9882-2EE8266C5F0F}" destId="{169B3F03-B4DD-406C-B28F-375BA4E2F95C}" srcOrd="3" destOrd="0" parTransId="{B00636FA-F51F-4CCD-9EA2-5BA2BB86028C}" sibTransId="{0E0A9EE9-4AF3-4684-9DAE-8E92A93E0319}"/>
    <dgm:cxn modelId="{6C6FB47F-F57D-437A-9051-6D4101D0C693}" srcId="{D9B6329D-B4E7-480E-9882-2EE8266C5F0F}" destId="{535B0446-0012-46A3-A004-D20261138381}" srcOrd="2" destOrd="0" parTransId="{7BE34B11-C7BF-4258-9799-6CAC665C18A8}" sibTransId="{D3551CA7-06C4-4797-BEEA-BF9DAA6AD515}"/>
    <dgm:cxn modelId="{2778F590-69EF-4BFD-9999-752522601727}" type="presOf" srcId="{75EE188A-0328-4EEE-B2E3-AEA602C7CE1D}" destId="{BD4777E9-836B-4B97-AD83-BE2148930E5C}" srcOrd="0" destOrd="0" presId="urn:microsoft.com/office/officeart/2005/8/layout/radial6"/>
    <dgm:cxn modelId="{EAB1572C-4D27-4AA6-BFAD-582591AB65B6}" srcId="{75EE188A-0328-4EEE-B2E3-AEA602C7CE1D}" destId="{D9B6329D-B4E7-480E-9882-2EE8266C5F0F}" srcOrd="0" destOrd="0" parTransId="{F5CCF805-2F58-4E5C-92B7-A6D8AE840CA6}" sibTransId="{89A99538-FD1B-4A5F-9EA2-42AE10899B33}"/>
    <dgm:cxn modelId="{89D698C4-AF05-410A-8355-FBDD0680560C}" type="presOf" srcId="{566AE584-DDC6-4818-8BEF-6022E0930613}" destId="{5D8FCD47-857A-4AE0-BC0F-58FFB9502B5C}" srcOrd="0" destOrd="0" presId="urn:microsoft.com/office/officeart/2005/8/layout/radial6"/>
    <dgm:cxn modelId="{E4E1118A-6E35-4247-B15E-BC1427BBE19A}" srcId="{D9B6329D-B4E7-480E-9882-2EE8266C5F0F}" destId="{704C0836-930E-4CBB-922B-2098DBF557FC}" srcOrd="1" destOrd="0" parTransId="{371F81DE-2CDC-4BE4-8E20-F5C2E8EFEF0B}" sibTransId="{B3D2D485-C070-4833-80DD-B6A4FDFD70BE}"/>
    <dgm:cxn modelId="{2223F236-ECD0-4B89-AF25-53E7713C0E97}" type="presOf" srcId="{B3D2D485-C070-4833-80DD-B6A4FDFD70BE}" destId="{3B13013F-B981-4163-9626-F7DF5F6F7671}" srcOrd="0" destOrd="0" presId="urn:microsoft.com/office/officeart/2005/8/layout/radial6"/>
    <dgm:cxn modelId="{F9E06B69-FBA7-49D2-AFA4-28AE263DC440}" type="presOf" srcId="{0E0A9EE9-4AF3-4684-9DAE-8E92A93E0319}" destId="{F25332B8-B1D6-40D7-B2E1-37BC9F9AAD1E}" srcOrd="0" destOrd="0" presId="urn:microsoft.com/office/officeart/2005/8/layout/radial6"/>
    <dgm:cxn modelId="{1954CB58-0500-4471-956D-9E68CD6FBC73}" type="presParOf" srcId="{BD4777E9-836B-4B97-AD83-BE2148930E5C}" destId="{76CEC851-70D9-4D69-8A27-CF939C715DF2}" srcOrd="0" destOrd="0" presId="urn:microsoft.com/office/officeart/2005/8/layout/radial6"/>
    <dgm:cxn modelId="{0E734105-3590-4DD9-A62D-820BE66F8B96}" type="presParOf" srcId="{BD4777E9-836B-4B97-AD83-BE2148930E5C}" destId="{5D8FCD47-857A-4AE0-BC0F-58FFB9502B5C}" srcOrd="1" destOrd="0" presId="urn:microsoft.com/office/officeart/2005/8/layout/radial6"/>
    <dgm:cxn modelId="{0C2B96C8-54A7-4B71-AAC9-6CDAC077DA38}" type="presParOf" srcId="{BD4777E9-836B-4B97-AD83-BE2148930E5C}" destId="{AD27AE88-FD2D-43C6-A759-90445AEA9356}" srcOrd="2" destOrd="0" presId="urn:microsoft.com/office/officeart/2005/8/layout/radial6"/>
    <dgm:cxn modelId="{F2D3A509-DED8-479F-BB2C-66A49270C3D7}" type="presParOf" srcId="{BD4777E9-836B-4B97-AD83-BE2148930E5C}" destId="{05C17971-7D4F-4862-A339-639DFE59D9EC}" srcOrd="3" destOrd="0" presId="urn:microsoft.com/office/officeart/2005/8/layout/radial6"/>
    <dgm:cxn modelId="{316E2E47-5358-4725-82CB-DC425BDB476F}" type="presParOf" srcId="{BD4777E9-836B-4B97-AD83-BE2148930E5C}" destId="{2A09296E-063E-4A3D-B41F-503117FCC472}" srcOrd="4" destOrd="0" presId="urn:microsoft.com/office/officeart/2005/8/layout/radial6"/>
    <dgm:cxn modelId="{C12DA1AC-446E-4E28-811D-BF4BA879770C}" type="presParOf" srcId="{BD4777E9-836B-4B97-AD83-BE2148930E5C}" destId="{1542BAB1-2671-43BA-B42B-9F65F353C60F}" srcOrd="5" destOrd="0" presId="urn:microsoft.com/office/officeart/2005/8/layout/radial6"/>
    <dgm:cxn modelId="{6EC891FE-223E-4C55-A938-930FD6FCAF25}" type="presParOf" srcId="{BD4777E9-836B-4B97-AD83-BE2148930E5C}" destId="{3B13013F-B981-4163-9626-F7DF5F6F7671}" srcOrd="6" destOrd="0" presId="urn:microsoft.com/office/officeart/2005/8/layout/radial6"/>
    <dgm:cxn modelId="{0C930A74-366E-44F9-A16C-D1EC2A3764E2}" type="presParOf" srcId="{BD4777E9-836B-4B97-AD83-BE2148930E5C}" destId="{ED5A4C72-FCCB-46C9-AF86-DE7F47826F0F}" srcOrd="7" destOrd="0" presId="urn:microsoft.com/office/officeart/2005/8/layout/radial6"/>
    <dgm:cxn modelId="{C0B29AEB-5866-4359-83FA-3AA54C443031}" type="presParOf" srcId="{BD4777E9-836B-4B97-AD83-BE2148930E5C}" destId="{9901AB87-FDAB-446B-AC2C-5FD7EF8F408B}" srcOrd="8" destOrd="0" presId="urn:microsoft.com/office/officeart/2005/8/layout/radial6"/>
    <dgm:cxn modelId="{D7397E5A-74C1-4248-A22B-2BA49D309D12}" type="presParOf" srcId="{BD4777E9-836B-4B97-AD83-BE2148930E5C}" destId="{B10DE624-8A6F-457D-8957-69B88768535D}" srcOrd="9" destOrd="0" presId="urn:microsoft.com/office/officeart/2005/8/layout/radial6"/>
    <dgm:cxn modelId="{5414CC77-19DD-4E0D-AEAD-F1B492359B62}" type="presParOf" srcId="{BD4777E9-836B-4B97-AD83-BE2148930E5C}" destId="{471743C1-7995-4FFC-9C5B-91B67E74C1D6}" srcOrd="10" destOrd="0" presId="urn:microsoft.com/office/officeart/2005/8/layout/radial6"/>
    <dgm:cxn modelId="{D3C2F838-55C3-4D17-882D-D2BE2DBEB06F}" type="presParOf" srcId="{BD4777E9-836B-4B97-AD83-BE2148930E5C}" destId="{B1E733B8-A4EC-4834-95F6-4DC1816A3664}" srcOrd="11" destOrd="0" presId="urn:microsoft.com/office/officeart/2005/8/layout/radial6"/>
    <dgm:cxn modelId="{2AE78EF3-C419-4487-8B5A-8AD8D7448102}" type="presParOf" srcId="{BD4777E9-836B-4B97-AD83-BE2148930E5C}" destId="{F25332B8-B1D6-40D7-B2E1-37BC9F9AAD1E}"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EE188A-0328-4EEE-B2E3-AEA602C7CE1D}" type="doc">
      <dgm:prSet loTypeId="urn:microsoft.com/office/officeart/2005/8/layout/radial6" loCatId="cycle" qsTypeId="urn:microsoft.com/office/officeart/2005/8/quickstyle/simple5" qsCatId="simple" csTypeId="urn:microsoft.com/office/officeart/2005/8/colors/colorful4" csCatId="colorful" phldr="1"/>
      <dgm:spPr/>
      <dgm:t>
        <a:bodyPr/>
        <a:lstStyle/>
        <a:p>
          <a:endParaRPr lang="en-US"/>
        </a:p>
      </dgm:t>
    </dgm:pt>
    <dgm:pt modelId="{D9B6329D-B4E7-480E-9882-2EE8266C5F0F}">
      <dgm:prSet phldrT="[Text]" custT="1"/>
      <dgm:spPr/>
      <dgm:t>
        <a:bodyPr/>
        <a:lstStyle/>
        <a:p>
          <a:r>
            <a:rPr lang="en-US" sz="1800" dirty="0" smtClean="0"/>
            <a:t>Continue to  </a:t>
          </a:r>
          <a:r>
            <a:rPr lang="en-US" sz="2000" b="1" i="1" dirty="0" smtClean="0">
              <a:solidFill>
                <a:schemeClr val="bg1"/>
              </a:solidFill>
            </a:rPr>
            <a:t>Learn</a:t>
          </a:r>
          <a:r>
            <a:rPr lang="en-US" sz="2000" dirty="0" smtClean="0">
              <a:solidFill>
                <a:schemeClr val="bg1"/>
              </a:solidFill>
            </a:rPr>
            <a:t> </a:t>
          </a:r>
          <a:r>
            <a:rPr lang="en-US" sz="1800" dirty="0" smtClean="0"/>
            <a:t>more </a:t>
          </a:r>
          <a:r>
            <a:rPr lang="en-US" sz="1800" dirty="0" smtClean="0"/>
            <a:t>about the </a:t>
          </a:r>
          <a:r>
            <a:rPr lang="en-US" sz="2000" b="1" i="1" dirty="0" smtClean="0">
              <a:solidFill>
                <a:schemeClr val="bg1"/>
              </a:solidFill>
            </a:rPr>
            <a:t>Creative </a:t>
          </a:r>
          <a:r>
            <a:rPr lang="en-US" sz="2000" b="1" i="1" dirty="0" smtClean="0">
              <a:solidFill>
                <a:schemeClr val="bg1"/>
              </a:solidFill>
            </a:rPr>
            <a:t>Process</a:t>
          </a:r>
          <a:endParaRPr lang="en-US" sz="1800" b="1" i="1" dirty="0">
            <a:solidFill>
              <a:schemeClr val="bg1"/>
            </a:solidFill>
          </a:endParaRPr>
        </a:p>
      </dgm:t>
    </dgm:pt>
    <dgm:pt modelId="{F5CCF805-2F58-4E5C-92B7-A6D8AE840CA6}" type="parTrans" cxnId="{EAB1572C-4D27-4AA6-BFAD-582591AB65B6}">
      <dgm:prSet/>
      <dgm:spPr/>
      <dgm:t>
        <a:bodyPr/>
        <a:lstStyle/>
        <a:p>
          <a:endParaRPr lang="en-US"/>
        </a:p>
      </dgm:t>
    </dgm:pt>
    <dgm:pt modelId="{89A99538-FD1B-4A5F-9EA2-42AE10899B33}" type="sibTrans" cxnId="{EAB1572C-4D27-4AA6-BFAD-582591AB65B6}">
      <dgm:prSet/>
      <dgm:spPr/>
      <dgm:t>
        <a:bodyPr/>
        <a:lstStyle/>
        <a:p>
          <a:endParaRPr lang="en-US"/>
        </a:p>
      </dgm:t>
    </dgm:pt>
    <dgm:pt modelId="{566AE584-DDC6-4818-8BEF-6022E0930613}">
      <dgm:prSet phldrT="[Text]" custT="1"/>
      <dgm:spPr/>
      <dgm:t>
        <a:bodyPr/>
        <a:lstStyle/>
        <a:p>
          <a:r>
            <a:rPr lang="en-US" sz="1200" dirty="0" smtClean="0"/>
            <a:t>Continued </a:t>
          </a:r>
          <a:r>
            <a:rPr lang="en-US" sz="1400" b="1" i="1" dirty="0" smtClean="0">
              <a:solidFill>
                <a:schemeClr val="bg1"/>
              </a:solidFill>
            </a:rPr>
            <a:t>Creativity Research</a:t>
          </a:r>
          <a:endParaRPr lang="en-US" sz="1400" b="1" i="1" dirty="0">
            <a:solidFill>
              <a:schemeClr val="bg1"/>
            </a:solidFill>
          </a:endParaRPr>
        </a:p>
      </dgm:t>
    </dgm:pt>
    <dgm:pt modelId="{23F6CEEE-ADCB-483B-8A00-3E2EA6C2AA9D}" type="parTrans" cxnId="{CBF22EEC-041C-47B1-A026-790BCF8C216E}">
      <dgm:prSet/>
      <dgm:spPr/>
      <dgm:t>
        <a:bodyPr/>
        <a:lstStyle/>
        <a:p>
          <a:endParaRPr lang="en-US"/>
        </a:p>
      </dgm:t>
    </dgm:pt>
    <dgm:pt modelId="{61A5828B-DA94-4B0D-9DDE-980A6927CF5C}" type="sibTrans" cxnId="{CBF22EEC-041C-47B1-A026-790BCF8C216E}">
      <dgm:prSet/>
      <dgm:spPr/>
      <dgm:t>
        <a:bodyPr/>
        <a:lstStyle/>
        <a:p>
          <a:endParaRPr lang="en-US"/>
        </a:p>
      </dgm:t>
    </dgm:pt>
    <dgm:pt modelId="{704C0836-930E-4CBB-922B-2098DBF557FC}">
      <dgm:prSet phldrT="[Text]" custT="1"/>
      <dgm:spPr/>
      <dgm:t>
        <a:bodyPr/>
        <a:lstStyle/>
        <a:p>
          <a:r>
            <a:rPr lang="en-US" sz="1000" dirty="0" smtClean="0"/>
            <a:t>Continued </a:t>
          </a:r>
          <a:r>
            <a:rPr lang="en-US" sz="1200" b="1" i="1" dirty="0" smtClean="0">
              <a:solidFill>
                <a:schemeClr val="bg1"/>
              </a:solidFill>
            </a:rPr>
            <a:t>Developing</a:t>
          </a:r>
          <a:r>
            <a:rPr lang="en-US" sz="1000" dirty="0" smtClean="0"/>
            <a:t> </a:t>
          </a:r>
          <a:r>
            <a:rPr lang="en-US" sz="1200" b="1" i="1" dirty="0" smtClean="0">
              <a:solidFill>
                <a:schemeClr val="bg1"/>
              </a:solidFill>
            </a:rPr>
            <a:t>My Own Creativity </a:t>
          </a:r>
          <a:r>
            <a:rPr lang="en-US" sz="1000" dirty="0" smtClean="0"/>
            <a:t>as an  Artist and Thinker</a:t>
          </a:r>
          <a:endParaRPr lang="en-US" sz="1000" dirty="0"/>
        </a:p>
      </dgm:t>
    </dgm:pt>
    <dgm:pt modelId="{371F81DE-2CDC-4BE4-8E20-F5C2E8EFEF0B}" type="parTrans" cxnId="{E4E1118A-6E35-4247-B15E-BC1427BBE19A}">
      <dgm:prSet/>
      <dgm:spPr/>
      <dgm:t>
        <a:bodyPr/>
        <a:lstStyle/>
        <a:p>
          <a:endParaRPr lang="en-US"/>
        </a:p>
      </dgm:t>
    </dgm:pt>
    <dgm:pt modelId="{B3D2D485-C070-4833-80DD-B6A4FDFD70BE}" type="sibTrans" cxnId="{E4E1118A-6E35-4247-B15E-BC1427BBE19A}">
      <dgm:prSet/>
      <dgm:spPr/>
      <dgm:t>
        <a:bodyPr/>
        <a:lstStyle/>
        <a:p>
          <a:endParaRPr lang="en-US"/>
        </a:p>
      </dgm:t>
    </dgm:pt>
    <dgm:pt modelId="{535B0446-0012-46A3-A004-D20261138381}">
      <dgm:prSet phldrT="[Text]" custT="1"/>
      <dgm:spPr/>
      <dgm:t>
        <a:bodyPr/>
        <a:lstStyle/>
        <a:p>
          <a:r>
            <a:rPr lang="en-US" sz="1000" dirty="0" smtClean="0"/>
            <a:t>Continued  </a:t>
          </a:r>
          <a:r>
            <a:rPr lang="en-US" sz="1200" b="1" i="1" dirty="0" smtClean="0">
              <a:solidFill>
                <a:schemeClr val="bg1"/>
              </a:solidFill>
            </a:rPr>
            <a:t>Reflective Practice </a:t>
          </a:r>
          <a:r>
            <a:rPr lang="en-US" sz="1000" dirty="0" smtClean="0"/>
            <a:t>my Creative  Process and Teaching</a:t>
          </a:r>
          <a:endParaRPr lang="en-US" sz="1000" dirty="0"/>
        </a:p>
      </dgm:t>
    </dgm:pt>
    <dgm:pt modelId="{7BE34B11-C7BF-4258-9799-6CAC665C18A8}" type="parTrans" cxnId="{6C6FB47F-F57D-437A-9051-6D4101D0C693}">
      <dgm:prSet/>
      <dgm:spPr/>
      <dgm:t>
        <a:bodyPr/>
        <a:lstStyle/>
        <a:p>
          <a:endParaRPr lang="en-US"/>
        </a:p>
      </dgm:t>
    </dgm:pt>
    <dgm:pt modelId="{D3551CA7-06C4-4797-BEEA-BF9DAA6AD515}" type="sibTrans" cxnId="{6C6FB47F-F57D-437A-9051-6D4101D0C693}">
      <dgm:prSet/>
      <dgm:spPr/>
      <dgm:t>
        <a:bodyPr/>
        <a:lstStyle/>
        <a:p>
          <a:endParaRPr lang="en-US"/>
        </a:p>
      </dgm:t>
    </dgm:pt>
    <dgm:pt modelId="{169B3F03-B4DD-406C-B28F-375BA4E2F95C}">
      <dgm:prSet phldrT="[Text]" custT="1"/>
      <dgm:spPr/>
      <dgm:t>
        <a:bodyPr/>
        <a:lstStyle/>
        <a:p>
          <a:r>
            <a:rPr lang="en-US" sz="1000" dirty="0" smtClean="0"/>
            <a:t>Build a </a:t>
          </a:r>
          <a:r>
            <a:rPr lang="en-US" sz="1100" b="1" i="1" dirty="0" smtClean="0">
              <a:solidFill>
                <a:schemeClr val="bg1"/>
              </a:solidFill>
            </a:rPr>
            <a:t>Support Network </a:t>
          </a:r>
          <a:r>
            <a:rPr lang="en-US" sz="1000" dirty="0" smtClean="0"/>
            <a:t>for Teaching a Creative  Thinking Course </a:t>
          </a:r>
          <a:endParaRPr lang="en-US" sz="1000" dirty="0"/>
        </a:p>
      </dgm:t>
    </dgm:pt>
    <dgm:pt modelId="{B00636FA-F51F-4CCD-9EA2-5BA2BB86028C}" type="parTrans" cxnId="{BD743CD3-0E8F-415B-AC47-B2D9913CC981}">
      <dgm:prSet/>
      <dgm:spPr/>
      <dgm:t>
        <a:bodyPr/>
        <a:lstStyle/>
        <a:p>
          <a:endParaRPr lang="en-US"/>
        </a:p>
      </dgm:t>
    </dgm:pt>
    <dgm:pt modelId="{0E0A9EE9-4AF3-4684-9DAE-8E92A93E0319}" type="sibTrans" cxnId="{BD743CD3-0E8F-415B-AC47-B2D9913CC981}">
      <dgm:prSet/>
      <dgm:spPr/>
      <dgm:t>
        <a:bodyPr/>
        <a:lstStyle/>
        <a:p>
          <a:endParaRPr lang="en-US"/>
        </a:p>
      </dgm:t>
    </dgm:pt>
    <dgm:pt modelId="{BD4777E9-836B-4B97-AD83-BE2148930E5C}" type="pres">
      <dgm:prSet presAssocID="{75EE188A-0328-4EEE-B2E3-AEA602C7CE1D}" presName="Name0" presStyleCnt="0">
        <dgm:presLayoutVars>
          <dgm:chMax val="1"/>
          <dgm:dir/>
          <dgm:animLvl val="ctr"/>
          <dgm:resizeHandles val="exact"/>
        </dgm:presLayoutVars>
      </dgm:prSet>
      <dgm:spPr/>
      <dgm:t>
        <a:bodyPr/>
        <a:lstStyle/>
        <a:p>
          <a:endParaRPr lang="en-US"/>
        </a:p>
      </dgm:t>
    </dgm:pt>
    <dgm:pt modelId="{76CEC851-70D9-4D69-8A27-CF939C715DF2}" type="pres">
      <dgm:prSet presAssocID="{D9B6329D-B4E7-480E-9882-2EE8266C5F0F}" presName="centerShape" presStyleLbl="node0" presStyleIdx="0" presStyleCnt="1" custLinFactNeighborX="-298" custLinFactNeighborY="-323"/>
      <dgm:spPr/>
      <dgm:t>
        <a:bodyPr/>
        <a:lstStyle/>
        <a:p>
          <a:endParaRPr lang="en-US"/>
        </a:p>
      </dgm:t>
    </dgm:pt>
    <dgm:pt modelId="{5D8FCD47-857A-4AE0-BC0F-58FFB9502B5C}" type="pres">
      <dgm:prSet presAssocID="{566AE584-DDC6-4818-8BEF-6022E0930613}" presName="node" presStyleLbl="node1" presStyleIdx="0" presStyleCnt="4">
        <dgm:presLayoutVars>
          <dgm:bulletEnabled val="1"/>
        </dgm:presLayoutVars>
      </dgm:prSet>
      <dgm:spPr/>
      <dgm:t>
        <a:bodyPr/>
        <a:lstStyle/>
        <a:p>
          <a:endParaRPr lang="en-US"/>
        </a:p>
      </dgm:t>
    </dgm:pt>
    <dgm:pt modelId="{AD27AE88-FD2D-43C6-A759-90445AEA9356}" type="pres">
      <dgm:prSet presAssocID="{566AE584-DDC6-4818-8BEF-6022E0930613}" presName="dummy" presStyleCnt="0"/>
      <dgm:spPr/>
    </dgm:pt>
    <dgm:pt modelId="{05C17971-7D4F-4862-A339-639DFE59D9EC}" type="pres">
      <dgm:prSet presAssocID="{61A5828B-DA94-4B0D-9DDE-980A6927CF5C}" presName="sibTrans" presStyleLbl="sibTrans2D1" presStyleIdx="0" presStyleCnt="4"/>
      <dgm:spPr/>
      <dgm:t>
        <a:bodyPr/>
        <a:lstStyle/>
        <a:p>
          <a:endParaRPr lang="en-US"/>
        </a:p>
      </dgm:t>
    </dgm:pt>
    <dgm:pt modelId="{2A09296E-063E-4A3D-B41F-503117FCC472}" type="pres">
      <dgm:prSet presAssocID="{704C0836-930E-4CBB-922B-2098DBF557FC}" presName="node" presStyleLbl="node1" presStyleIdx="1" presStyleCnt="4">
        <dgm:presLayoutVars>
          <dgm:bulletEnabled val="1"/>
        </dgm:presLayoutVars>
      </dgm:prSet>
      <dgm:spPr/>
      <dgm:t>
        <a:bodyPr/>
        <a:lstStyle/>
        <a:p>
          <a:endParaRPr lang="en-US"/>
        </a:p>
      </dgm:t>
    </dgm:pt>
    <dgm:pt modelId="{1542BAB1-2671-43BA-B42B-9F65F353C60F}" type="pres">
      <dgm:prSet presAssocID="{704C0836-930E-4CBB-922B-2098DBF557FC}" presName="dummy" presStyleCnt="0"/>
      <dgm:spPr/>
    </dgm:pt>
    <dgm:pt modelId="{3B13013F-B981-4163-9626-F7DF5F6F7671}" type="pres">
      <dgm:prSet presAssocID="{B3D2D485-C070-4833-80DD-B6A4FDFD70BE}" presName="sibTrans" presStyleLbl="sibTrans2D1" presStyleIdx="1" presStyleCnt="4"/>
      <dgm:spPr/>
      <dgm:t>
        <a:bodyPr/>
        <a:lstStyle/>
        <a:p>
          <a:endParaRPr lang="en-US"/>
        </a:p>
      </dgm:t>
    </dgm:pt>
    <dgm:pt modelId="{ED5A4C72-FCCB-46C9-AF86-DE7F47826F0F}" type="pres">
      <dgm:prSet presAssocID="{535B0446-0012-46A3-A004-D20261138381}" presName="node" presStyleLbl="node1" presStyleIdx="2" presStyleCnt="4">
        <dgm:presLayoutVars>
          <dgm:bulletEnabled val="1"/>
        </dgm:presLayoutVars>
      </dgm:prSet>
      <dgm:spPr/>
      <dgm:t>
        <a:bodyPr/>
        <a:lstStyle/>
        <a:p>
          <a:endParaRPr lang="en-US"/>
        </a:p>
      </dgm:t>
    </dgm:pt>
    <dgm:pt modelId="{9901AB87-FDAB-446B-AC2C-5FD7EF8F408B}" type="pres">
      <dgm:prSet presAssocID="{535B0446-0012-46A3-A004-D20261138381}" presName="dummy" presStyleCnt="0"/>
      <dgm:spPr/>
    </dgm:pt>
    <dgm:pt modelId="{B10DE624-8A6F-457D-8957-69B88768535D}" type="pres">
      <dgm:prSet presAssocID="{D3551CA7-06C4-4797-BEEA-BF9DAA6AD515}" presName="sibTrans" presStyleLbl="sibTrans2D1" presStyleIdx="2" presStyleCnt="4"/>
      <dgm:spPr/>
      <dgm:t>
        <a:bodyPr/>
        <a:lstStyle/>
        <a:p>
          <a:endParaRPr lang="en-US"/>
        </a:p>
      </dgm:t>
    </dgm:pt>
    <dgm:pt modelId="{471743C1-7995-4FFC-9C5B-91B67E74C1D6}" type="pres">
      <dgm:prSet presAssocID="{169B3F03-B4DD-406C-B28F-375BA4E2F95C}" presName="node" presStyleLbl="node1" presStyleIdx="3" presStyleCnt="4">
        <dgm:presLayoutVars>
          <dgm:bulletEnabled val="1"/>
        </dgm:presLayoutVars>
      </dgm:prSet>
      <dgm:spPr/>
      <dgm:t>
        <a:bodyPr/>
        <a:lstStyle/>
        <a:p>
          <a:endParaRPr lang="en-US"/>
        </a:p>
      </dgm:t>
    </dgm:pt>
    <dgm:pt modelId="{B1E733B8-A4EC-4834-95F6-4DC1816A3664}" type="pres">
      <dgm:prSet presAssocID="{169B3F03-B4DD-406C-B28F-375BA4E2F95C}" presName="dummy" presStyleCnt="0"/>
      <dgm:spPr/>
    </dgm:pt>
    <dgm:pt modelId="{F25332B8-B1D6-40D7-B2E1-37BC9F9AAD1E}" type="pres">
      <dgm:prSet presAssocID="{0E0A9EE9-4AF3-4684-9DAE-8E92A93E0319}" presName="sibTrans" presStyleLbl="sibTrans2D1" presStyleIdx="3" presStyleCnt="4"/>
      <dgm:spPr/>
      <dgm:t>
        <a:bodyPr/>
        <a:lstStyle/>
        <a:p>
          <a:endParaRPr lang="en-US"/>
        </a:p>
      </dgm:t>
    </dgm:pt>
  </dgm:ptLst>
  <dgm:cxnLst>
    <dgm:cxn modelId="{03A76AA5-89D8-444E-9C86-F5726CC41C00}" type="presOf" srcId="{75EE188A-0328-4EEE-B2E3-AEA602C7CE1D}" destId="{BD4777E9-836B-4B97-AD83-BE2148930E5C}" srcOrd="0" destOrd="0" presId="urn:microsoft.com/office/officeart/2005/8/layout/radial6"/>
    <dgm:cxn modelId="{5A1D1CB8-9840-4E53-AC48-81A266DFE6DB}" type="presOf" srcId="{566AE584-DDC6-4818-8BEF-6022E0930613}" destId="{5D8FCD47-857A-4AE0-BC0F-58FFB9502B5C}" srcOrd="0" destOrd="0" presId="urn:microsoft.com/office/officeart/2005/8/layout/radial6"/>
    <dgm:cxn modelId="{07E9629C-2041-46B5-84F0-3F4B967EF476}" type="presOf" srcId="{0E0A9EE9-4AF3-4684-9DAE-8E92A93E0319}" destId="{F25332B8-B1D6-40D7-B2E1-37BC9F9AAD1E}" srcOrd="0" destOrd="0" presId="urn:microsoft.com/office/officeart/2005/8/layout/radial6"/>
    <dgm:cxn modelId="{5C37F49C-7FDC-47CE-A238-64A5DE348B4C}" type="presOf" srcId="{61A5828B-DA94-4B0D-9DDE-980A6927CF5C}" destId="{05C17971-7D4F-4862-A339-639DFE59D9EC}" srcOrd="0" destOrd="0" presId="urn:microsoft.com/office/officeart/2005/8/layout/radial6"/>
    <dgm:cxn modelId="{BBB9FFCF-357E-4AA9-8E17-F9B4C1F0E7B0}" type="presOf" srcId="{169B3F03-B4DD-406C-B28F-375BA4E2F95C}" destId="{471743C1-7995-4FFC-9C5B-91B67E74C1D6}" srcOrd="0" destOrd="0" presId="urn:microsoft.com/office/officeart/2005/8/layout/radial6"/>
    <dgm:cxn modelId="{CBF22EEC-041C-47B1-A026-790BCF8C216E}" srcId="{D9B6329D-B4E7-480E-9882-2EE8266C5F0F}" destId="{566AE584-DDC6-4818-8BEF-6022E0930613}" srcOrd="0" destOrd="0" parTransId="{23F6CEEE-ADCB-483B-8A00-3E2EA6C2AA9D}" sibTransId="{61A5828B-DA94-4B0D-9DDE-980A6927CF5C}"/>
    <dgm:cxn modelId="{5DC4CD60-23EF-4A36-A544-500AE0C31FD6}" type="presOf" srcId="{B3D2D485-C070-4833-80DD-B6A4FDFD70BE}" destId="{3B13013F-B981-4163-9626-F7DF5F6F7671}" srcOrd="0" destOrd="0" presId="urn:microsoft.com/office/officeart/2005/8/layout/radial6"/>
    <dgm:cxn modelId="{BB0D768D-D617-4EF7-923C-260FC4C67988}" type="presOf" srcId="{704C0836-930E-4CBB-922B-2098DBF557FC}" destId="{2A09296E-063E-4A3D-B41F-503117FCC472}" srcOrd="0" destOrd="0" presId="urn:microsoft.com/office/officeart/2005/8/layout/radial6"/>
    <dgm:cxn modelId="{BD743CD3-0E8F-415B-AC47-B2D9913CC981}" srcId="{D9B6329D-B4E7-480E-9882-2EE8266C5F0F}" destId="{169B3F03-B4DD-406C-B28F-375BA4E2F95C}" srcOrd="3" destOrd="0" parTransId="{B00636FA-F51F-4CCD-9EA2-5BA2BB86028C}" sibTransId="{0E0A9EE9-4AF3-4684-9DAE-8E92A93E0319}"/>
    <dgm:cxn modelId="{E4E1118A-6E35-4247-B15E-BC1427BBE19A}" srcId="{D9B6329D-B4E7-480E-9882-2EE8266C5F0F}" destId="{704C0836-930E-4CBB-922B-2098DBF557FC}" srcOrd="1" destOrd="0" parTransId="{371F81DE-2CDC-4BE4-8E20-F5C2E8EFEF0B}" sibTransId="{B3D2D485-C070-4833-80DD-B6A4FDFD70BE}"/>
    <dgm:cxn modelId="{DBAACF44-0CC7-4328-B51A-3E93BFA07E02}" type="presOf" srcId="{535B0446-0012-46A3-A004-D20261138381}" destId="{ED5A4C72-FCCB-46C9-AF86-DE7F47826F0F}" srcOrd="0" destOrd="0" presId="urn:microsoft.com/office/officeart/2005/8/layout/radial6"/>
    <dgm:cxn modelId="{EC55CC8E-6D75-489C-A70F-7A7BC2DE9149}" type="presOf" srcId="{D3551CA7-06C4-4797-BEEA-BF9DAA6AD515}" destId="{B10DE624-8A6F-457D-8957-69B88768535D}" srcOrd="0" destOrd="0" presId="urn:microsoft.com/office/officeart/2005/8/layout/radial6"/>
    <dgm:cxn modelId="{AC57D91F-372A-4C0D-9237-32D0DFBA7C50}" type="presOf" srcId="{D9B6329D-B4E7-480E-9882-2EE8266C5F0F}" destId="{76CEC851-70D9-4D69-8A27-CF939C715DF2}" srcOrd="0" destOrd="0" presId="urn:microsoft.com/office/officeart/2005/8/layout/radial6"/>
    <dgm:cxn modelId="{EAB1572C-4D27-4AA6-BFAD-582591AB65B6}" srcId="{75EE188A-0328-4EEE-B2E3-AEA602C7CE1D}" destId="{D9B6329D-B4E7-480E-9882-2EE8266C5F0F}" srcOrd="0" destOrd="0" parTransId="{F5CCF805-2F58-4E5C-92B7-A6D8AE840CA6}" sibTransId="{89A99538-FD1B-4A5F-9EA2-42AE10899B33}"/>
    <dgm:cxn modelId="{6C6FB47F-F57D-437A-9051-6D4101D0C693}" srcId="{D9B6329D-B4E7-480E-9882-2EE8266C5F0F}" destId="{535B0446-0012-46A3-A004-D20261138381}" srcOrd="2" destOrd="0" parTransId="{7BE34B11-C7BF-4258-9799-6CAC665C18A8}" sibTransId="{D3551CA7-06C4-4797-BEEA-BF9DAA6AD515}"/>
    <dgm:cxn modelId="{ED3CDB6D-8C74-4F29-AF4B-1AFA0EB242C9}" type="presParOf" srcId="{BD4777E9-836B-4B97-AD83-BE2148930E5C}" destId="{76CEC851-70D9-4D69-8A27-CF939C715DF2}" srcOrd="0" destOrd="0" presId="urn:microsoft.com/office/officeart/2005/8/layout/radial6"/>
    <dgm:cxn modelId="{11F80906-FF78-4D65-AEC4-2AA55E49BE11}" type="presParOf" srcId="{BD4777E9-836B-4B97-AD83-BE2148930E5C}" destId="{5D8FCD47-857A-4AE0-BC0F-58FFB9502B5C}" srcOrd="1" destOrd="0" presId="urn:microsoft.com/office/officeart/2005/8/layout/radial6"/>
    <dgm:cxn modelId="{CD923C78-C5DA-4042-AFB6-DEB7038CCD58}" type="presParOf" srcId="{BD4777E9-836B-4B97-AD83-BE2148930E5C}" destId="{AD27AE88-FD2D-43C6-A759-90445AEA9356}" srcOrd="2" destOrd="0" presId="urn:microsoft.com/office/officeart/2005/8/layout/radial6"/>
    <dgm:cxn modelId="{EA6F4249-F85E-4833-8B04-9BB7F3204AFA}" type="presParOf" srcId="{BD4777E9-836B-4B97-AD83-BE2148930E5C}" destId="{05C17971-7D4F-4862-A339-639DFE59D9EC}" srcOrd="3" destOrd="0" presId="urn:microsoft.com/office/officeart/2005/8/layout/radial6"/>
    <dgm:cxn modelId="{E52CAAC2-F26D-4D0E-8958-FE9DE497F11F}" type="presParOf" srcId="{BD4777E9-836B-4B97-AD83-BE2148930E5C}" destId="{2A09296E-063E-4A3D-B41F-503117FCC472}" srcOrd="4" destOrd="0" presId="urn:microsoft.com/office/officeart/2005/8/layout/radial6"/>
    <dgm:cxn modelId="{32542272-8F5F-4B46-A217-706E45720735}" type="presParOf" srcId="{BD4777E9-836B-4B97-AD83-BE2148930E5C}" destId="{1542BAB1-2671-43BA-B42B-9F65F353C60F}" srcOrd="5" destOrd="0" presId="urn:microsoft.com/office/officeart/2005/8/layout/radial6"/>
    <dgm:cxn modelId="{9064C794-5411-4B70-88FE-8A00981F7A41}" type="presParOf" srcId="{BD4777E9-836B-4B97-AD83-BE2148930E5C}" destId="{3B13013F-B981-4163-9626-F7DF5F6F7671}" srcOrd="6" destOrd="0" presId="urn:microsoft.com/office/officeart/2005/8/layout/radial6"/>
    <dgm:cxn modelId="{BBDDC5F9-3A8D-440A-8A4C-FC90330B8C9E}" type="presParOf" srcId="{BD4777E9-836B-4B97-AD83-BE2148930E5C}" destId="{ED5A4C72-FCCB-46C9-AF86-DE7F47826F0F}" srcOrd="7" destOrd="0" presId="urn:microsoft.com/office/officeart/2005/8/layout/radial6"/>
    <dgm:cxn modelId="{463EA0FA-CA04-43FC-821E-29FF00828ACC}" type="presParOf" srcId="{BD4777E9-836B-4B97-AD83-BE2148930E5C}" destId="{9901AB87-FDAB-446B-AC2C-5FD7EF8F408B}" srcOrd="8" destOrd="0" presId="urn:microsoft.com/office/officeart/2005/8/layout/radial6"/>
    <dgm:cxn modelId="{15FFFE8D-3DEA-4945-81D8-B84D956AED5B}" type="presParOf" srcId="{BD4777E9-836B-4B97-AD83-BE2148930E5C}" destId="{B10DE624-8A6F-457D-8957-69B88768535D}" srcOrd="9" destOrd="0" presId="urn:microsoft.com/office/officeart/2005/8/layout/radial6"/>
    <dgm:cxn modelId="{0A312D90-3153-41F1-BC2F-6FAD138714F8}" type="presParOf" srcId="{BD4777E9-836B-4B97-AD83-BE2148930E5C}" destId="{471743C1-7995-4FFC-9C5B-91B67E74C1D6}" srcOrd="10" destOrd="0" presId="urn:microsoft.com/office/officeart/2005/8/layout/radial6"/>
    <dgm:cxn modelId="{EDE90825-325C-49F7-85E8-1D7906DDDF4E}" type="presParOf" srcId="{BD4777E9-836B-4B97-AD83-BE2148930E5C}" destId="{B1E733B8-A4EC-4834-95F6-4DC1816A3664}" srcOrd="11" destOrd="0" presId="urn:microsoft.com/office/officeart/2005/8/layout/radial6"/>
    <dgm:cxn modelId="{5A3B5460-7DDA-47B3-9EDA-F0760C831408}" type="presParOf" srcId="{BD4777E9-836B-4B97-AD83-BE2148930E5C}" destId="{F25332B8-B1D6-40D7-B2E1-37BC9F9AAD1E}" srcOrd="12"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332B8-B1D6-40D7-B2E1-37BC9F9AAD1E}">
      <dsp:nvSpPr>
        <dsp:cNvPr id="0" name=""/>
        <dsp:cNvSpPr/>
      </dsp:nvSpPr>
      <dsp:spPr>
        <a:xfrm>
          <a:off x="2172230" y="686329"/>
          <a:ext cx="4570939" cy="4570939"/>
        </a:xfrm>
        <a:prstGeom prst="blockArc">
          <a:avLst>
            <a:gd name="adj1" fmla="val 10800000"/>
            <a:gd name="adj2" fmla="val 16200000"/>
            <a:gd name="adj3" fmla="val 4642"/>
          </a:avLst>
        </a:prstGeom>
        <a:gradFill rotWithShape="0">
          <a:gsLst>
            <a:gs pos="0">
              <a:schemeClr val="accent4">
                <a:hueOff val="-2057156"/>
                <a:satOff val="-5690"/>
                <a:lumOff val="3530"/>
                <a:alphaOff val="0"/>
              </a:schemeClr>
            </a:gs>
            <a:gs pos="100000">
              <a:schemeClr val="accent4">
                <a:hueOff val="-2057156"/>
                <a:satOff val="-5690"/>
                <a:lumOff val="3530"/>
                <a:alphaOff val="0"/>
                <a:shade val="48000"/>
                <a:satMod val="180000"/>
                <a:lumMod val="94000"/>
              </a:schemeClr>
            </a:gs>
            <a:gs pos="100000">
              <a:schemeClr val="accent4">
                <a:hueOff val="-2057156"/>
                <a:satOff val="-5690"/>
                <a:lumOff val="353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sp>
    <dsp:sp modelId="{B10DE624-8A6F-457D-8957-69B88768535D}">
      <dsp:nvSpPr>
        <dsp:cNvPr id="0" name=""/>
        <dsp:cNvSpPr/>
      </dsp:nvSpPr>
      <dsp:spPr>
        <a:xfrm>
          <a:off x="2172230" y="686329"/>
          <a:ext cx="4570939" cy="4570939"/>
        </a:xfrm>
        <a:prstGeom prst="blockArc">
          <a:avLst>
            <a:gd name="adj1" fmla="val 5400000"/>
            <a:gd name="adj2" fmla="val 10800000"/>
            <a:gd name="adj3" fmla="val 4642"/>
          </a:avLst>
        </a:prstGeom>
        <a:gradFill rotWithShape="0">
          <a:gsLst>
            <a:gs pos="0">
              <a:schemeClr val="accent4">
                <a:hueOff val="-1371437"/>
                <a:satOff val="-3793"/>
                <a:lumOff val="2353"/>
                <a:alphaOff val="0"/>
              </a:schemeClr>
            </a:gs>
            <a:gs pos="100000">
              <a:schemeClr val="accent4">
                <a:hueOff val="-1371437"/>
                <a:satOff val="-3793"/>
                <a:lumOff val="2353"/>
                <a:alphaOff val="0"/>
                <a:shade val="48000"/>
                <a:satMod val="180000"/>
                <a:lumMod val="94000"/>
              </a:schemeClr>
            </a:gs>
            <a:gs pos="100000">
              <a:schemeClr val="accent4">
                <a:hueOff val="-1371437"/>
                <a:satOff val="-3793"/>
                <a:lumOff val="2353"/>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sp>
    <dsp:sp modelId="{3B13013F-B981-4163-9626-F7DF5F6F7671}">
      <dsp:nvSpPr>
        <dsp:cNvPr id="0" name=""/>
        <dsp:cNvSpPr/>
      </dsp:nvSpPr>
      <dsp:spPr>
        <a:xfrm>
          <a:off x="2172230" y="686329"/>
          <a:ext cx="4570939" cy="4570939"/>
        </a:xfrm>
        <a:prstGeom prst="blockArc">
          <a:avLst>
            <a:gd name="adj1" fmla="val 0"/>
            <a:gd name="adj2" fmla="val 5400000"/>
            <a:gd name="adj3" fmla="val 4642"/>
          </a:avLst>
        </a:prstGeom>
        <a:gradFill rotWithShape="0">
          <a:gsLst>
            <a:gs pos="0">
              <a:schemeClr val="accent4">
                <a:hueOff val="-685719"/>
                <a:satOff val="-1897"/>
                <a:lumOff val="1177"/>
                <a:alphaOff val="0"/>
              </a:schemeClr>
            </a:gs>
            <a:gs pos="100000">
              <a:schemeClr val="accent4">
                <a:hueOff val="-685719"/>
                <a:satOff val="-1897"/>
                <a:lumOff val="1177"/>
                <a:alphaOff val="0"/>
                <a:shade val="48000"/>
                <a:satMod val="180000"/>
                <a:lumMod val="94000"/>
              </a:schemeClr>
            </a:gs>
            <a:gs pos="100000">
              <a:schemeClr val="accent4">
                <a:hueOff val="-685719"/>
                <a:satOff val="-1897"/>
                <a:lumOff val="1177"/>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sp>
    <dsp:sp modelId="{05C17971-7D4F-4862-A339-639DFE59D9EC}">
      <dsp:nvSpPr>
        <dsp:cNvPr id="0" name=""/>
        <dsp:cNvSpPr/>
      </dsp:nvSpPr>
      <dsp:spPr>
        <a:xfrm>
          <a:off x="2172230" y="686329"/>
          <a:ext cx="4570939" cy="4570939"/>
        </a:xfrm>
        <a:prstGeom prst="blockArc">
          <a:avLst>
            <a:gd name="adj1" fmla="val 16200000"/>
            <a:gd name="adj2" fmla="val 0"/>
            <a:gd name="adj3" fmla="val 4642"/>
          </a:avLst>
        </a:prstGeom>
        <a:gradFill rotWithShape="0">
          <a:gsLst>
            <a:gs pos="0">
              <a:schemeClr val="accent4">
                <a:hueOff val="0"/>
                <a:satOff val="0"/>
                <a:lumOff val="0"/>
                <a:alphaOff val="0"/>
              </a:schemeClr>
            </a:gs>
            <a:gs pos="100000">
              <a:schemeClr val="accent4">
                <a:hueOff val="0"/>
                <a:satOff val="0"/>
                <a:lumOff val="0"/>
                <a:alphaOff val="0"/>
                <a:shade val="48000"/>
                <a:satMod val="180000"/>
                <a:lumMod val="94000"/>
              </a:schemeClr>
            </a:gs>
            <a:gs pos="100000">
              <a:schemeClr val="accent4">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sp>
    <dsp:sp modelId="{76CEC851-70D9-4D69-8A27-CF939C715DF2}">
      <dsp:nvSpPr>
        <dsp:cNvPr id="0" name=""/>
        <dsp:cNvSpPr/>
      </dsp:nvSpPr>
      <dsp:spPr>
        <a:xfrm>
          <a:off x="3392003" y="1904986"/>
          <a:ext cx="2104783" cy="2104783"/>
        </a:xfrm>
        <a:prstGeom prst="ellipse">
          <a:avLst/>
        </a:prstGeom>
        <a:gradFill rotWithShape="0">
          <a:gsLst>
            <a:gs pos="0">
              <a:schemeClr val="accent3">
                <a:hueOff val="0"/>
                <a:satOff val="0"/>
                <a:lumOff val="0"/>
                <a:alphaOff val="0"/>
              </a:schemeClr>
            </a:gs>
            <a:gs pos="100000">
              <a:schemeClr val="accent3">
                <a:hueOff val="0"/>
                <a:satOff val="0"/>
                <a:lumOff val="0"/>
                <a:alphaOff val="0"/>
                <a:shade val="48000"/>
                <a:satMod val="180000"/>
                <a:lumMod val="94000"/>
              </a:schemeClr>
            </a:gs>
            <a:gs pos="100000">
              <a:schemeClr val="accent3">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Learn More about the Creative Process by Developing a Creative Thinking Course</a:t>
          </a:r>
          <a:endParaRPr lang="en-US" sz="1500" kern="1200" dirty="0"/>
        </a:p>
      </dsp:txBody>
      <dsp:txXfrm>
        <a:off x="3700241" y="2213224"/>
        <a:ext cx="1488307" cy="1488307"/>
      </dsp:txXfrm>
    </dsp:sp>
    <dsp:sp modelId="{5D8FCD47-857A-4AE0-BC0F-58FFB9502B5C}">
      <dsp:nvSpPr>
        <dsp:cNvPr id="0" name=""/>
        <dsp:cNvSpPr/>
      </dsp:nvSpPr>
      <dsp:spPr>
        <a:xfrm>
          <a:off x="3721025" y="2696"/>
          <a:ext cx="1473348" cy="1473348"/>
        </a:xfrm>
        <a:prstGeom prst="ellipse">
          <a:avLst/>
        </a:prstGeom>
        <a:gradFill rotWithShape="0">
          <a:gsLst>
            <a:gs pos="0">
              <a:schemeClr val="accent4">
                <a:hueOff val="0"/>
                <a:satOff val="0"/>
                <a:lumOff val="0"/>
                <a:alphaOff val="0"/>
              </a:schemeClr>
            </a:gs>
            <a:gs pos="100000">
              <a:schemeClr val="accent4">
                <a:hueOff val="0"/>
                <a:satOff val="0"/>
                <a:lumOff val="0"/>
                <a:alphaOff val="0"/>
                <a:shade val="48000"/>
                <a:satMod val="180000"/>
                <a:lumMod val="94000"/>
              </a:schemeClr>
            </a:gs>
            <a:gs pos="100000">
              <a:schemeClr val="accent4">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Continued Research on Creativity</a:t>
          </a:r>
          <a:endParaRPr lang="en-US" sz="1300" kern="1200" dirty="0"/>
        </a:p>
      </dsp:txBody>
      <dsp:txXfrm>
        <a:off x="3936792" y="218463"/>
        <a:ext cx="1041814" cy="1041814"/>
      </dsp:txXfrm>
    </dsp:sp>
    <dsp:sp modelId="{2A09296E-063E-4A3D-B41F-503117FCC472}">
      <dsp:nvSpPr>
        <dsp:cNvPr id="0" name=""/>
        <dsp:cNvSpPr/>
      </dsp:nvSpPr>
      <dsp:spPr>
        <a:xfrm>
          <a:off x="5953454" y="2235125"/>
          <a:ext cx="1473348" cy="1473348"/>
        </a:xfrm>
        <a:prstGeom prst="ellipse">
          <a:avLst/>
        </a:prstGeom>
        <a:gradFill rotWithShape="0">
          <a:gsLst>
            <a:gs pos="0">
              <a:schemeClr val="accent4">
                <a:hueOff val="-685719"/>
                <a:satOff val="-1897"/>
                <a:lumOff val="1177"/>
                <a:alphaOff val="0"/>
              </a:schemeClr>
            </a:gs>
            <a:gs pos="100000">
              <a:schemeClr val="accent4">
                <a:hueOff val="-685719"/>
                <a:satOff val="-1897"/>
                <a:lumOff val="1177"/>
                <a:alphaOff val="0"/>
                <a:shade val="48000"/>
                <a:satMod val="180000"/>
                <a:lumMod val="94000"/>
              </a:schemeClr>
            </a:gs>
            <a:gs pos="100000">
              <a:schemeClr val="accent4">
                <a:hueOff val="-685719"/>
                <a:satOff val="-1897"/>
                <a:lumOff val="1177"/>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Develop My Own Creativity</a:t>
          </a:r>
          <a:endParaRPr lang="en-US" sz="1300" kern="1200" dirty="0"/>
        </a:p>
      </dsp:txBody>
      <dsp:txXfrm>
        <a:off x="6169221" y="2450892"/>
        <a:ext cx="1041814" cy="1041814"/>
      </dsp:txXfrm>
    </dsp:sp>
    <dsp:sp modelId="{ED5A4C72-FCCB-46C9-AF86-DE7F47826F0F}">
      <dsp:nvSpPr>
        <dsp:cNvPr id="0" name=""/>
        <dsp:cNvSpPr/>
      </dsp:nvSpPr>
      <dsp:spPr>
        <a:xfrm>
          <a:off x="3721025" y="4467554"/>
          <a:ext cx="1473348" cy="1473348"/>
        </a:xfrm>
        <a:prstGeom prst="ellipse">
          <a:avLst/>
        </a:prstGeom>
        <a:gradFill rotWithShape="0">
          <a:gsLst>
            <a:gs pos="0">
              <a:schemeClr val="accent4">
                <a:hueOff val="-1371437"/>
                <a:satOff val="-3793"/>
                <a:lumOff val="2353"/>
                <a:alphaOff val="0"/>
              </a:schemeClr>
            </a:gs>
            <a:gs pos="100000">
              <a:schemeClr val="accent4">
                <a:hueOff val="-1371437"/>
                <a:satOff val="-3793"/>
                <a:lumOff val="2353"/>
                <a:alphaOff val="0"/>
                <a:shade val="48000"/>
                <a:satMod val="180000"/>
                <a:lumMod val="94000"/>
              </a:schemeClr>
            </a:gs>
            <a:gs pos="100000">
              <a:schemeClr val="accent4">
                <a:hueOff val="-1371437"/>
                <a:satOff val="-3793"/>
                <a:lumOff val="2353"/>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Review other Creative Thinking Courses</a:t>
          </a:r>
          <a:endParaRPr lang="en-US" sz="1300" kern="1200" dirty="0"/>
        </a:p>
      </dsp:txBody>
      <dsp:txXfrm>
        <a:off x="3936792" y="4683321"/>
        <a:ext cx="1041814" cy="1041814"/>
      </dsp:txXfrm>
    </dsp:sp>
    <dsp:sp modelId="{471743C1-7995-4FFC-9C5B-91B67E74C1D6}">
      <dsp:nvSpPr>
        <dsp:cNvPr id="0" name=""/>
        <dsp:cNvSpPr/>
      </dsp:nvSpPr>
      <dsp:spPr>
        <a:xfrm>
          <a:off x="1488596" y="2235125"/>
          <a:ext cx="1473348" cy="1473348"/>
        </a:xfrm>
        <a:prstGeom prst="ellipse">
          <a:avLst/>
        </a:prstGeom>
        <a:gradFill rotWithShape="0">
          <a:gsLst>
            <a:gs pos="0">
              <a:schemeClr val="accent4">
                <a:hueOff val="-2057156"/>
                <a:satOff val="-5690"/>
                <a:lumOff val="3530"/>
                <a:alphaOff val="0"/>
              </a:schemeClr>
            </a:gs>
            <a:gs pos="100000">
              <a:schemeClr val="accent4">
                <a:hueOff val="-2057156"/>
                <a:satOff val="-5690"/>
                <a:lumOff val="3530"/>
                <a:alphaOff val="0"/>
                <a:shade val="48000"/>
                <a:satMod val="180000"/>
                <a:lumMod val="94000"/>
              </a:schemeClr>
            </a:gs>
            <a:gs pos="100000">
              <a:schemeClr val="accent4">
                <a:hueOff val="-2057156"/>
                <a:satOff val="-5690"/>
                <a:lumOff val="353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Synthesize What I Have Learned in CCT </a:t>
          </a:r>
          <a:endParaRPr lang="en-US" sz="1300" kern="1200" dirty="0"/>
        </a:p>
      </dsp:txBody>
      <dsp:txXfrm>
        <a:off x="1704363" y="2450892"/>
        <a:ext cx="1041814" cy="10418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332B8-B1D6-40D7-B2E1-37BC9F9AAD1E}">
      <dsp:nvSpPr>
        <dsp:cNvPr id="0" name=""/>
        <dsp:cNvSpPr/>
      </dsp:nvSpPr>
      <dsp:spPr>
        <a:xfrm>
          <a:off x="1498303" y="254610"/>
          <a:ext cx="1700578" cy="1700578"/>
        </a:xfrm>
        <a:prstGeom prst="blockArc">
          <a:avLst>
            <a:gd name="adj1" fmla="val 10800000"/>
            <a:gd name="adj2" fmla="val 16200000"/>
            <a:gd name="adj3" fmla="val 4636"/>
          </a:avLst>
        </a:prstGeom>
        <a:gradFill rotWithShape="0">
          <a:gsLst>
            <a:gs pos="0">
              <a:schemeClr val="accent4">
                <a:hueOff val="-2057156"/>
                <a:satOff val="-5690"/>
                <a:lumOff val="3530"/>
                <a:alphaOff val="0"/>
              </a:schemeClr>
            </a:gs>
            <a:gs pos="100000">
              <a:schemeClr val="accent4">
                <a:hueOff val="-2057156"/>
                <a:satOff val="-5690"/>
                <a:lumOff val="3530"/>
                <a:alphaOff val="0"/>
                <a:shade val="48000"/>
                <a:satMod val="180000"/>
                <a:lumMod val="94000"/>
              </a:schemeClr>
            </a:gs>
            <a:gs pos="100000">
              <a:schemeClr val="accent4">
                <a:hueOff val="-2057156"/>
                <a:satOff val="-5690"/>
                <a:lumOff val="353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sp>
    <dsp:sp modelId="{B10DE624-8A6F-457D-8957-69B88768535D}">
      <dsp:nvSpPr>
        <dsp:cNvPr id="0" name=""/>
        <dsp:cNvSpPr/>
      </dsp:nvSpPr>
      <dsp:spPr>
        <a:xfrm>
          <a:off x="1498303" y="254610"/>
          <a:ext cx="1700578" cy="1700578"/>
        </a:xfrm>
        <a:prstGeom prst="blockArc">
          <a:avLst>
            <a:gd name="adj1" fmla="val 5400000"/>
            <a:gd name="adj2" fmla="val 10800000"/>
            <a:gd name="adj3" fmla="val 4636"/>
          </a:avLst>
        </a:prstGeom>
        <a:gradFill rotWithShape="0">
          <a:gsLst>
            <a:gs pos="0">
              <a:schemeClr val="accent4">
                <a:hueOff val="-1371437"/>
                <a:satOff val="-3793"/>
                <a:lumOff val="2353"/>
                <a:alphaOff val="0"/>
              </a:schemeClr>
            </a:gs>
            <a:gs pos="100000">
              <a:schemeClr val="accent4">
                <a:hueOff val="-1371437"/>
                <a:satOff val="-3793"/>
                <a:lumOff val="2353"/>
                <a:alphaOff val="0"/>
                <a:shade val="48000"/>
                <a:satMod val="180000"/>
                <a:lumMod val="94000"/>
              </a:schemeClr>
            </a:gs>
            <a:gs pos="100000">
              <a:schemeClr val="accent4">
                <a:hueOff val="-1371437"/>
                <a:satOff val="-3793"/>
                <a:lumOff val="2353"/>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sp>
    <dsp:sp modelId="{3B13013F-B981-4163-9626-F7DF5F6F7671}">
      <dsp:nvSpPr>
        <dsp:cNvPr id="0" name=""/>
        <dsp:cNvSpPr/>
      </dsp:nvSpPr>
      <dsp:spPr>
        <a:xfrm>
          <a:off x="1498303" y="254610"/>
          <a:ext cx="1700578" cy="1700578"/>
        </a:xfrm>
        <a:prstGeom prst="blockArc">
          <a:avLst>
            <a:gd name="adj1" fmla="val 0"/>
            <a:gd name="adj2" fmla="val 5400000"/>
            <a:gd name="adj3" fmla="val 4636"/>
          </a:avLst>
        </a:prstGeom>
        <a:gradFill rotWithShape="0">
          <a:gsLst>
            <a:gs pos="0">
              <a:schemeClr val="accent4">
                <a:hueOff val="-685719"/>
                <a:satOff val="-1897"/>
                <a:lumOff val="1177"/>
                <a:alphaOff val="0"/>
              </a:schemeClr>
            </a:gs>
            <a:gs pos="100000">
              <a:schemeClr val="accent4">
                <a:hueOff val="-685719"/>
                <a:satOff val="-1897"/>
                <a:lumOff val="1177"/>
                <a:alphaOff val="0"/>
                <a:shade val="48000"/>
                <a:satMod val="180000"/>
                <a:lumMod val="94000"/>
              </a:schemeClr>
            </a:gs>
            <a:gs pos="100000">
              <a:schemeClr val="accent4">
                <a:hueOff val="-685719"/>
                <a:satOff val="-1897"/>
                <a:lumOff val="1177"/>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sp>
    <dsp:sp modelId="{05C17971-7D4F-4862-A339-639DFE59D9EC}">
      <dsp:nvSpPr>
        <dsp:cNvPr id="0" name=""/>
        <dsp:cNvSpPr/>
      </dsp:nvSpPr>
      <dsp:spPr>
        <a:xfrm>
          <a:off x="1498303" y="254610"/>
          <a:ext cx="1700578" cy="1700578"/>
        </a:xfrm>
        <a:prstGeom prst="blockArc">
          <a:avLst>
            <a:gd name="adj1" fmla="val 16200000"/>
            <a:gd name="adj2" fmla="val 0"/>
            <a:gd name="adj3" fmla="val 4636"/>
          </a:avLst>
        </a:prstGeom>
        <a:gradFill rotWithShape="0">
          <a:gsLst>
            <a:gs pos="0">
              <a:schemeClr val="accent4">
                <a:hueOff val="0"/>
                <a:satOff val="0"/>
                <a:lumOff val="0"/>
                <a:alphaOff val="0"/>
              </a:schemeClr>
            </a:gs>
            <a:gs pos="100000">
              <a:schemeClr val="accent4">
                <a:hueOff val="0"/>
                <a:satOff val="0"/>
                <a:lumOff val="0"/>
                <a:alphaOff val="0"/>
                <a:shade val="48000"/>
                <a:satMod val="180000"/>
                <a:lumMod val="94000"/>
              </a:schemeClr>
            </a:gs>
            <a:gs pos="100000">
              <a:schemeClr val="accent4">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sp>
    <dsp:sp modelId="{76CEC851-70D9-4D69-8A27-CF939C715DF2}">
      <dsp:nvSpPr>
        <dsp:cNvPr id="0" name=""/>
        <dsp:cNvSpPr/>
      </dsp:nvSpPr>
      <dsp:spPr>
        <a:xfrm>
          <a:off x="1957543" y="713850"/>
          <a:ext cx="782099" cy="782099"/>
        </a:xfrm>
        <a:prstGeom prst="ellipse">
          <a:avLst/>
        </a:prstGeom>
        <a:gradFill rotWithShape="0">
          <a:gsLst>
            <a:gs pos="0">
              <a:schemeClr val="accent3">
                <a:hueOff val="0"/>
                <a:satOff val="0"/>
                <a:lumOff val="0"/>
                <a:alphaOff val="0"/>
              </a:schemeClr>
            </a:gs>
            <a:gs pos="100000">
              <a:schemeClr val="accent3">
                <a:hueOff val="0"/>
                <a:satOff val="0"/>
                <a:lumOff val="0"/>
                <a:alphaOff val="0"/>
                <a:shade val="48000"/>
                <a:satMod val="180000"/>
                <a:lumMod val="94000"/>
              </a:schemeClr>
            </a:gs>
            <a:gs pos="100000">
              <a:schemeClr val="accent3">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Learn More about the Creative Process by Developing a Creative Thinking Course</a:t>
          </a:r>
          <a:endParaRPr lang="en-US" sz="500" kern="1200" dirty="0"/>
        </a:p>
      </dsp:txBody>
      <dsp:txXfrm>
        <a:off x="2072079" y="828386"/>
        <a:ext cx="553027" cy="553027"/>
      </dsp:txXfrm>
    </dsp:sp>
    <dsp:sp modelId="{5D8FCD47-857A-4AE0-BC0F-58FFB9502B5C}">
      <dsp:nvSpPr>
        <dsp:cNvPr id="0" name=""/>
        <dsp:cNvSpPr/>
      </dsp:nvSpPr>
      <dsp:spPr>
        <a:xfrm>
          <a:off x="2074858" y="584"/>
          <a:ext cx="547469" cy="547469"/>
        </a:xfrm>
        <a:prstGeom prst="ellipse">
          <a:avLst/>
        </a:prstGeom>
        <a:gradFill rotWithShape="0">
          <a:gsLst>
            <a:gs pos="0">
              <a:schemeClr val="accent4">
                <a:hueOff val="0"/>
                <a:satOff val="0"/>
                <a:lumOff val="0"/>
                <a:alphaOff val="0"/>
              </a:schemeClr>
            </a:gs>
            <a:gs pos="100000">
              <a:schemeClr val="accent4">
                <a:hueOff val="0"/>
                <a:satOff val="0"/>
                <a:lumOff val="0"/>
                <a:alphaOff val="0"/>
                <a:shade val="48000"/>
                <a:satMod val="180000"/>
                <a:lumMod val="94000"/>
              </a:schemeClr>
            </a:gs>
            <a:gs pos="100000">
              <a:schemeClr val="accent4">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Continued Research on </a:t>
          </a:r>
          <a:r>
            <a:rPr lang="en-US" sz="500" kern="1200" dirty="0" err="1" smtClean="0"/>
            <a:t>Creativiy</a:t>
          </a:r>
          <a:endParaRPr lang="en-US" sz="500" kern="1200" dirty="0"/>
        </a:p>
      </dsp:txBody>
      <dsp:txXfrm>
        <a:off x="2155033" y="80759"/>
        <a:ext cx="387119" cy="387119"/>
      </dsp:txXfrm>
    </dsp:sp>
    <dsp:sp modelId="{2A09296E-063E-4A3D-B41F-503117FCC472}">
      <dsp:nvSpPr>
        <dsp:cNvPr id="0" name=""/>
        <dsp:cNvSpPr/>
      </dsp:nvSpPr>
      <dsp:spPr>
        <a:xfrm>
          <a:off x="2905438" y="831165"/>
          <a:ext cx="547469" cy="547469"/>
        </a:xfrm>
        <a:prstGeom prst="ellipse">
          <a:avLst/>
        </a:prstGeom>
        <a:gradFill rotWithShape="0">
          <a:gsLst>
            <a:gs pos="0">
              <a:schemeClr val="accent4">
                <a:hueOff val="-685719"/>
                <a:satOff val="-1897"/>
                <a:lumOff val="1177"/>
                <a:alphaOff val="0"/>
              </a:schemeClr>
            </a:gs>
            <a:gs pos="100000">
              <a:schemeClr val="accent4">
                <a:hueOff val="-685719"/>
                <a:satOff val="-1897"/>
                <a:lumOff val="1177"/>
                <a:alphaOff val="0"/>
                <a:shade val="48000"/>
                <a:satMod val="180000"/>
                <a:lumMod val="94000"/>
              </a:schemeClr>
            </a:gs>
            <a:gs pos="100000">
              <a:schemeClr val="accent4">
                <a:hueOff val="-685719"/>
                <a:satOff val="-1897"/>
                <a:lumOff val="1177"/>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Develop My Own Creativity</a:t>
          </a:r>
          <a:endParaRPr lang="en-US" sz="500" kern="1200" dirty="0"/>
        </a:p>
      </dsp:txBody>
      <dsp:txXfrm>
        <a:off x="2985613" y="911340"/>
        <a:ext cx="387119" cy="387119"/>
      </dsp:txXfrm>
    </dsp:sp>
    <dsp:sp modelId="{ED5A4C72-FCCB-46C9-AF86-DE7F47826F0F}">
      <dsp:nvSpPr>
        <dsp:cNvPr id="0" name=""/>
        <dsp:cNvSpPr/>
      </dsp:nvSpPr>
      <dsp:spPr>
        <a:xfrm>
          <a:off x="2074858" y="1661745"/>
          <a:ext cx="547469" cy="547469"/>
        </a:xfrm>
        <a:prstGeom prst="ellipse">
          <a:avLst/>
        </a:prstGeom>
        <a:gradFill rotWithShape="0">
          <a:gsLst>
            <a:gs pos="0">
              <a:schemeClr val="accent4">
                <a:hueOff val="-1371437"/>
                <a:satOff val="-3793"/>
                <a:lumOff val="2353"/>
                <a:alphaOff val="0"/>
              </a:schemeClr>
            </a:gs>
            <a:gs pos="100000">
              <a:schemeClr val="accent4">
                <a:hueOff val="-1371437"/>
                <a:satOff val="-3793"/>
                <a:lumOff val="2353"/>
                <a:alphaOff val="0"/>
                <a:shade val="48000"/>
                <a:satMod val="180000"/>
                <a:lumMod val="94000"/>
              </a:schemeClr>
            </a:gs>
            <a:gs pos="100000">
              <a:schemeClr val="accent4">
                <a:hueOff val="-1371437"/>
                <a:satOff val="-3793"/>
                <a:lumOff val="2353"/>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Review other Creative Thinking Courses</a:t>
          </a:r>
          <a:endParaRPr lang="en-US" sz="500" kern="1200" dirty="0"/>
        </a:p>
      </dsp:txBody>
      <dsp:txXfrm>
        <a:off x="2155033" y="1741920"/>
        <a:ext cx="387119" cy="387119"/>
      </dsp:txXfrm>
    </dsp:sp>
    <dsp:sp modelId="{471743C1-7995-4FFC-9C5B-91B67E74C1D6}">
      <dsp:nvSpPr>
        <dsp:cNvPr id="0" name=""/>
        <dsp:cNvSpPr/>
      </dsp:nvSpPr>
      <dsp:spPr>
        <a:xfrm>
          <a:off x="1244277" y="831165"/>
          <a:ext cx="547469" cy="547469"/>
        </a:xfrm>
        <a:prstGeom prst="ellipse">
          <a:avLst/>
        </a:prstGeom>
        <a:gradFill rotWithShape="0">
          <a:gsLst>
            <a:gs pos="0">
              <a:schemeClr val="accent4">
                <a:hueOff val="-2057156"/>
                <a:satOff val="-5690"/>
                <a:lumOff val="3530"/>
                <a:alphaOff val="0"/>
              </a:schemeClr>
            </a:gs>
            <a:gs pos="100000">
              <a:schemeClr val="accent4">
                <a:hueOff val="-2057156"/>
                <a:satOff val="-5690"/>
                <a:lumOff val="3530"/>
                <a:alphaOff val="0"/>
                <a:shade val="48000"/>
                <a:satMod val="180000"/>
                <a:lumMod val="94000"/>
              </a:schemeClr>
            </a:gs>
            <a:gs pos="100000">
              <a:schemeClr val="accent4">
                <a:hueOff val="-2057156"/>
                <a:satOff val="-5690"/>
                <a:lumOff val="353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Synthesize What I Have Learned in CCT </a:t>
          </a:r>
          <a:endParaRPr lang="en-US" sz="500" kern="1200" dirty="0"/>
        </a:p>
      </dsp:txBody>
      <dsp:txXfrm>
        <a:off x="1324452" y="911340"/>
        <a:ext cx="387119" cy="3871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332B8-B1D6-40D7-B2E1-37BC9F9AAD1E}">
      <dsp:nvSpPr>
        <dsp:cNvPr id="0" name=""/>
        <dsp:cNvSpPr/>
      </dsp:nvSpPr>
      <dsp:spPr>
        <a:xfrm>
          <a:off x="2172230" y="686329"/>
          <a:ext cx="4570939" cy="4570939"/>
        </a:xfrm>
        <a:prstGeom prst="blockArc">
          <a:avLst>
            <a:gd name="adj1" fmla="val 10800000"/>
            <a:gd name="adj2" fmla="val 16200000"/>
            <a:gd name="adj3" fmla="val 4642"/>
          </a:avLst>
        </a:prstGeom>
        <a:gradFill rotWithShape="0">
          <a:gsLst>
            <a:gs pos="0">
              <a:schemeClr val="accent4">
                <a:hueOff val="-2057156"/>
                <a:satOff val="-5690"/>
                <a:lumOff val="3530"/>
                <a:alphaOff val="0"/>
              </a:schemeClr>
            </a:gs>
            <a:gs pos="100000">
              <a:schemeClr val="accent4">
                <a:hueOff val="-2057156"/>
                <a:satOff val="-5690"/>
                <a:lumOff val="3530"/>
                <a:alphaOff val="0"/>
                <a:shade val="48000"/>
                <a:satMod val="180000"/>
                <a:lumMod val="94000"/>
              </a:schemeClr>
            </a:gs>
            <a:gs pos="100000">
              <a:schemeClr val="accent4">
                <a:hueOff val="-2057156"/>
                <a:satOff val="-5690"/>
                <a:lumOff val="353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sp>
    <dsp:sp modelId="{B10DE624-8A6F-457D-8957-69B88768535D}">
      <dsp:nvSpPr>
        <dsp:cNvPr id="0" name=""/>
        <dsp:cNvSpPr/>
      </dsp:nvSpPr>
      <dsp:spPr>
        <a:xfrm>
          <a:off x="2172230" y="686329"/>
          <a:ext cx="4570939" cy="4570939"/>
        </a:xfrm>
        <a:prstGeom prst="blockArc">
          <a:avLst>
            <a:gd name="adj1" fmla="val 5400000"/>
            <a:gd name="adj2" fmla="val 10800000"/>
            <a:gd name="adj3" fmla="val 4642"/>
          </a:avLst>
        </a:prstGeom>
        <a:gradFill rotWithShape="0">
          <a:gsLst>
            <a:gs pos="0">
              <a:schemeClr val="accent4">
                <a:hueOff val="-1371437"/>
                <a:satOff val="-3793"/>
                <a:lumOff val="2353"/>
                <a:alphaOff val="0"/>
              </a:schemeClr>
            </a:gs>
            <a:gs pos="100000">
              <a:schemeClr val="accent4">
                <a:hueOff val="-1371437"/>
                <a:satOff val="-3793"/>
                <a:lumOff val="2353"/>
                <a:alphaOff val="0"/>
                <a:shade val="48000"/>
                <a:satMod val="180000"/>
                <a:lumMod val="94000"/>
              </a:schemeClr>
            </a:gs>
            <a:gs pos="100000">
              <a:schemeClr val="accent4">
                <a:hueOff val="-1371437"/>
                <a:satOff val="-3793"/>
                <a:lumOff val="2353"/>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sp>
    <dsp:sp modelId="{3B13013F-B981-4163-9626-F7DF5F6F7671}">
      <dsp:nvSpPr>
        <dsp:cNvPr id="0" name=""/>
        <dsp:cNvSpPr/>
      </dsp:nvSpPr>
      <dsp:spPr>
        <a:xfrm>
          <a:off x="2172230" y="686329"/>
          <a:ext cx="4570939" cy="4570939"/>
        </a:xfrm>
        <a:prstGeom prst="blockArc">
          <a:avLst>
            <a:gd name="adj1" fmla="val 0"/>
            <a:gd name="adj2" fmla="val 5400000"/>
            <a:gd name="adj3" fmla="val 4642"/>
          </a:avLst>
        </a:prstGeom>
        <a:gradFill rotWithShape="0">
          <a:gsLst>
            <a:gs pos="0">
              <a:schemeClr val="accent4">
                <a:hueOff val="-685719"/>
                <a:satOff val="-1897"/>
                <a:lumOff val="1177"/>
                <a:alphaOff val="0"/>
              </a:schemeClr>
            </a:gs>
            <a:gs pos="100000">
              <a:schemeClr val="accent4">
                <a:hueOff val="-685719"/>
                <a:satOff val="-1897"/>
                <a:lumOff val="1177"/>
                <a:alphaOff val="0"/>
                <a:shade val="48000"/>
                <a:satMod val="180000"/>
                <a:lumMod val="94000"/>
              </a:schemeClr>
            </a:gs>
            <a:gs pos="100000">
              <a:schemeClr val="accent4">
                <a:hueOff val="-685719"/>
                <a:satOff val="-1897"/>
                <a:lumOff val="1177"/>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sp>
    <dsp:sp modelId="{05C17971-7D4F-4862-A339-639DFE59D9EC}">
      <dsp:nvSpPr>
        <dsp:cNvPr id="0" name=""/>
        <dsp:cNvSpPr/>
      </dsp:nvSpPr>
      <dsp:spPr>
        <a:xfrm>
          <a:off x="2172230" y="686329"/>
          <a:ext cx="4570939" cy="4570939"/>
        </a:xfrm>
        <a:prstGeom prst="blockArc">
          <a:avLst>
            <a:gd name="adj1" fmla="val 16200000"/>
            <a:gd name="adj2" fmla="val 0"/>
            <a:gd name="adj3" fmla="val 4642"/>
          </a:avLst>
        </a:prstGeom>
        <a:gradFill rotWithShape="0">
          <a:gsLst>
            <a:gs pos="0">
              <a:schemeClr val="accent4">
                <a:hueOff val="0"/>
                <a:satOff val="0"/>
                <a:lumOff val="0"/>
                <a:alphaOff val="0"/>
              </a:schemeClr>
            </a:gs>
            <a:gs pos="100000">
              <a:schemeClr val="accent4">
                <a:hueOff val="0"/>
                <a:satOff val="0"/>
                <a:lumOff val="0"/>
                <a:alphaOff val="0"/>
                <a:shade val="48000"/>
                <a:satMod val="180000"/>
                <a:lumMod val="94000"/>
              </a:schemeClr>
            </a:gs>
            <a:gs pos="100000">
              <a:schemeClr val="accent4">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sp>
    <dsp:sp modelId="{76CEC851-70D9-4D69-8A27-CF939C715DF2}">
      <dsp:nvSpPr>
        <dsp:cNvPr id="0" name=""/>
        <dsp:cNvSpPr/>
      </dsp:nvSpPr>
      <dsp:spPr>
        <a:xfrm>
          <a:off x="3392003" y="1904986"/>
          <a:ext cx="2104783" cy="2104783"/>
        </a:xfrm>
        <a:prstGeom prst="ellipse">
          <a:avLst/>
        </a:prstGeom>
        <a:gradFill rotWithShape="0">
          <a:gsLst>
            <a:gs pos="0">
              <a:schemeClr val="accent3">
                <a:hueOff val="0"/>
                <a:satOff val="0"/>
                <a:lumOff val="0"/>
                <a:alphaOff val="0"/>
              </a:schemeClr>
            </a:gs>
            <a:gs pos="100000">
              <a:schemeClr val="accent3">
                <a:hueOff val="0"/>
                <a:satOff val="0"/>
                <a:lumOff val="0"/>
                <a:alphaOff val="0"/>
                <a:shade val="48000"/>
                <a:satMod val="180000"/>
                <a:lumMod val="94000"/>
              </a:schemeClr>
            </a:gs>
            <a:gs pos="100000">
              <a:schemeClr val="accent3">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Learn More about the Creative Process </a:t>
          </a:r>
          <a:r>
            <a:rPr lang="en-US" sz="1400" kern="1200" dirty="0" smtClean="0"/>
            <a:t>while Developing </a:t>
          </a:r>
          <a:r>
            <a:rPr lang="en-US" sz="1400" kern="1200" dirty="0" smtClean="0"/>
            <a:t>a Creative Thinking Course</a:t>
          </a:r>
          <a:endParaRPr lang="en-US" sz="1400" kern="1200" dirty="0"/>
        </a:p>
      </dsp:txBody>
      <dsp:txXfrm>
        <a:off x="3700241" y="2213224"/>
        <a:ext cx="1488307" cy="1488307"/>
      </dsp:txXfrm>
    </dsp:sp>
    <dsp:sp modelId="{5D8FCD47-857A-4AE0-BC0F-58FFB9502B5C}">
      <dsp:nvSpPr>
        <dsp:cNvPr id="0" name=""/>
        <dsp:cNvSpPr/>
      </dsp:nvSpPr>
      <dsp:spPr>
        <a:xfrm>
          <a:off x="3721025" y="2696"/>
          <a:ext cx="1473348" cy="1473348"/>
        </a:xfrm>
        <a:prstGeom prst="ellipse">
          <a:avLst/>
        </a:prstGeom>
        <a:gradFill rotWithShape="0">
          <a:gsLst>
            <a:gs pos="0">
              <a:schemeClr val="accent4">
                <a:hueOff val="0"/>
                <a:satOff val="0"/>
                <a:lumOff val="0"/>
                <a:alphaOff val="0"/>
              </a:schemeClr>
            </a:gs>
            <a:gs pos="100000">
              <a:schemeClr val="accent4">
                <a:hueOff val="0"/>
                <a:satOff val="0"/>
                <a:lumOff val="0"/>
                <a:alphaOff val="0"/>
                <a:shade val="48000"/>
                <a:satMod val="180000"/>
                <a:lumMod val="94000"/>
              </a:schemeClr>
            </a:gs>
            <a:gs pos="100000">
              <a:schemeClr val="accent4">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Continued Research on Creativity</a:t>
          </a:r>
          <a:endParaRPr lang="en-US" sz="1300" kern="1200" dirty="0"/>
        </a:p>
      </dsp:txBody>
      <dsp:txXfrm>
        <a:off x="3936792" y="218463"/>
        <a:ext cx="1041814" cy="1041814"/>
      </dsp:txXfrm>
    </dsp:sp>
    <dsp:sp modelId="{2A09296E-063E-4A3D-B41F-503117FCC472}">
      <dsp:nvSpPr>
        <dsp:cNvPr id="0" name=""/>
        <dsp:cNvSpPr/>
      </dsp:nvSpPr>
      <dsp:spPr>
        <a:xfrm>
          <a:off x="5953454" y="2235125"/>
          <a:ext cx="1473348" cy="1473348"/>
        </a:xfrm>
        <a:prstGeom prst="ellipse">
          <a:avLst/>
        </a:prstGeom>
        <a:gradFill rotWithShape="0">
          <a:gsLst>
            <a:gs pos="0">
              <a:schemeClr val="accent4">
                <a:hueOff val="-685719"/>
                <a:satOff val="-1897"/>
                <a:lumOff val="1177"/>
                <a:alphaOff val="0"/>
              </a:schemeClr>
            </a:gs>
            <a:gs pos="100000">
              <a:schemeClr val="accent4">
                <a:hueOff val="-685719"/>
                <a:satOff val="-1897"/>
                <a:lumOff val="1177"/>
                <a:alphaOff val="0"/>
                <a:shade val="48000"/>
                <a:satMod val="180000"/>
                <a:lumMod val="94000"/>
              </a:schemeClr>
            </a:gs>
            <a:gs pos="100000">
              <a:schemeClr val="accent4">
                <a:hueOff val="-685719"/>
                <a:satOff val="-1897"/>
                <a:lumOff val="1177"/>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Develop My Own Creativity</a:t>
          </a:r>
          <a:endParaRPr lang="en-US" sz="1300" kern="1200" dirty="0"/>
        </a:p>
      </dsp:txBody>
      <dsp:txXfrm>
        <a:off x="6169221" y="2450892"/>
        <a:ext cx="1041814" cy="1041814"/>
      </dsp:txXfrm>
    </dsp:sp>
    <dsp:sp modelId="{ED5A4C72-FCCB-46C9-AF86-DE7F47826F0F}">
      <dsp:nvSpPr>
        <dsp:cNvPr id="0" name=""/>
        <dsp:cNvSpPr/>
      </dsp:nvSpPr>
      <dsp:spPr>
        <a:xfrm>
          <a:off x="3721025" y="4467554"/>
          <a:ext cx="1473348" cy="1473348"/>
        </a:xfrm>
        <a:prstGeom prst="ellipse">
          <a:avLst/>
        </a:prstGeom>
        <a:gradFill rotWithShape="0">
          <a:gsLst>
            <a:gs pos="0">
              <a:schemeClr val="accent4">
                <a:hueOff val="-1371437"/>
                <a:satOff val="-3793"/>
                <a:lumOff val="2353"/>
                <a:alphaOff val="0"/>
              </a:schemeClr>
            </a:gs>
            <a:gs pos="100000">
              <a:schemeClr val="accent4">
                <a:hueOff val="-1371437"/>
                <a:satOff val="-3793"/>
                <a:lumOff val="2353"/>
                <a:alphaOff val="0"/>
                <a:shade val="48000"/>
                <a:satMod val="180000"/>
                <a:lumMod val="94000"/>
              </a:schemeClr>
            </a:gs>
            <a:gs pos="100000">
              <a:schemeClr val="accent4">
                <a:hueOff val="-1371437"/>
                <a:satOff val="-3793"/>
                <a:lumOff val="2353"/>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Review other Creative Thinking Courses</a:t>
          </a:r>
          <a:endParaRPr lang="en-US" sz="1300" kern="1200" dirty="0"/>
        </a:p>
      </dsp:txBody>
      <dsp:txXfrm>
        <a:off x="3936792" y="4683321"/>
        <a:ext cx="1041814" cy="1041814"/>
      </dsp:txXfrm>
    </dsp:sp>
    <dsp:sp modelId="{471743C1-7995-4FFC-9C5B-91B67E74C1D6}">
      <dsp:nvSpPr>
        <dsp:cNvPr id="0" name=""/>
        <dsp:cNvSpPr/>
      </dsp:nvSpPr>
      <dsp:spPr>
        <a:xfrm>
          <a:off x="1488596" y="2235125"/>
          <a:ext cx="1473348" cy="1473348"/>
        </a:xfrm>
        <a:prstGeom prst="ellipse">
          <a:avLst/>
        </a:prstGeom>
        <a:gradFill rotWithShape="0">
          <a:gsLst>
            <a:gs pos="0">
              <a:schemeClr val="accent4">
                <a:hueOff val="-2057156"/>
                <a:satOff val="-5690"/>
                <a:lumOff val="3530"/>
                <a:alphaOff val="0"/>
              </a:schemeClr>
            </a:gs>
            <a:gs pos="100000">
              <a:schemeClr val="accent4">
                <a:hueOff val="-2057156"/>
                <a:satOff val="-5690"/>
                <a:lumOff val="3530"/>
                <a:alphaOff val="0"/>
                <a:shade val="48000"/>
                <a:satMod val="180000"/>
                <a:lumMod val="94000"/>
              </a:schemeClr>
            </a:gs>
            <a:gs pos="100000">
              <a:schemeClr val="accent4">
                <a:hueOff val="-2057156"/>
                <a:satOff val="-5690"/>
                <a:lumOff val="353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Synthesize What I Have Learned in CCT </a:t>
          </a:r>
          <a:endParaRPr lang="en-US" sz="1300" kern="1200" dirty="0"/>
        </a:p>
      </dsp:txBody>
      <dsp:txXfrm>
        <a:off x="1704363" y="2450892"/>
        <a:ext cx="1041814" cy="10418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332B8-B1D6-40D7-B2E1-37BC9F9AAD1E}">
      <dsp:nvSpPr>
        <dsp:cNvPr id="0" name=""/>
        <dsp:cNvSpPr/>
      </dsp:nvSpPr>
      <dsp:spPr>
        <a:xfrm>
          <a:off x="2172230" y="686329"/>
          <a:ext cx="4570939" cy="4570939"/>
        </a:xfrm>
        <a:prstGeom prst="blockArc">
          <a:avLst>
            <a:gd name="adj1" fmla="val 10800000"/>
            <a:gd name="adj2" fmla="val 16200000"/>
            <a:gd name="adj3" fmla="val 4642"/>
          </a:avLst>
        </a:prstGeom>
        <a:gradFill rotWithShape="0">
          <a:gsLst>
            <a:gs pos="0">
              <a:schemeClr val="accent4">
                <a:hueOff val="-2057156"/>
                <a:satOff val="-5690"/>
                <a:lumOff val="3530"/>
                <a:alphaOff val="0"/>
              </a:schemeClr>
            </a:gs>
            <a:gs pos="100000">
              <a:schemeClr val="accent4">
                <a:hueOff val="-2057156"/>
                <a:satOff val="-5690"/>
                <a:lumOff val="3530"/>
                <a:alphaOff val="0"/>
                <a:shade val="48000"/>
                <a:satMod val="180000"/>
                <a:lumMod val="94000"/>
              </a:schemeClr>
            </a:gs>
            <a:gs pos="100000">
              <a:schemeClr val="accent4">
                <a:hueOff val="-2057156"/>
                <a:satOff val="-5690"/>
                <a:lumOff val="353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sp>
    <dsp:sp modelId="{B10DE624-8A6F-457D-8957-69B88768535D}">
      <dsp:nvSpPr>
        <dsp:cNvPr id="0" name=""/>
        <dsp:cNvSpPr/>
      </dsp:nvSpPr>
      <dsp:spPr>
        <a:xfrm>
          <a:off x="2172230" y="686329"/>
          <a:ext cx="4570939" cy="4570939"/>
        </a:xfrm>
        <a:prstGeom prst="blockArc">
          <a:avLst>
            <a:gd name="adj1" fmla="val 5400000"/>
            <a:gd name="adj2" fmla="val 10800000"/>
            <a:gd name="adj3" fmla="val 4642"/>
          </a:avLst>
        </a:prstGeom>
        <a:gradFill rotWithShape="0">
          <a:gsLst>
            <a:gs pos="0">
              <a:schemeClr val="accent4">
                <a:hueOff val="-1371437"/>
                <a:satOff val="-3793"/>
                <a:lumOff val="2353"/>
                <a:alphaOff val="0"/>
              </a:schemeClr>
            </a:gs>
            <a:gs pos="100000">
              <a:schemeClr val="accent4">
                <a:hueOff val="-1371437"/>
                <a:satOff val="-3793"/>
                <a:lumOff val="2353"/>
                <a:alphaOff val="0"/>
                <a:shade val="48000"/>
                <a:satMod val="180000"/>
                <a:lumMod val="94000"/>
              </a:schemeClr>
            </a:gs>
            <a:gs pos="100000">
              <a:schemeClr val="accent4">
                <a:hueOff val="-1371437"/>
                <a:satOff val="-3793"/>
                <a:lumOff val="2353"/>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sp>
    <dsp:sp modelId="{3B13013F-B981-4163-9626-F7DF5F6F7671}">
      <dsp:nvSpPr>
        <dsp:cNvPr id="0" name=""/>
        <dsp:cNvSpPr/>
      </dsp:nvSpPr>
      <dsp:spPr>
        <a:xfrm>
          <a:off x="2172230" y="686329"/>
          <a:ext cx="4570939" cy="4570939"/>
        </a:xfrm>
        <a:prstGeom prst="blockArc">
          <a:avLst>
            <a:gd name="adj1" fmla="val 0"/>
            <a:gd name="adj2" fmla="val 5400000"/>
            <a:gd name="adj3" fmla="val 4642"/>
          </a:avLst>
        </a:prstGeom>
        <a:gradFill rotWithShape="0">
          <a:gsLst>
            <a:gs pos="0">
              <a:schemeClr val="accent4">
                <a:hueOff val="-685719"/>
                <a:satOff val="-1897"/>
                <a:lumOff val="1177"/>
                <a:alphaOff val="0"/>
              </a:schemeClr>
            </a:gs>
            <a:gs pos="100000">
              <a:schemeClr val="accent4">
                <a:hueOff val="-685719"/>
                <a:satOff val="-1897"/>
                <a:lumOff val="1177"/>
                <a:alphaOff val="0"/>
                <a:shade val="48000"/>
                <a:satMod val="180000"/>
                <a:lumMod val="94000"/>
              </a:schemeClr>
            </a:gs>
            <a:gs pos="100000">
              <a:schemeClr val="accent4">
                <a:hueOff val="-685719"/>
                <a:satOff val="-1897"/>
                <a:lumOff val="1177"/>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sp>
    <dsp:sp modelId="{05C17971-7D4F-4862-A339-639DFE59D9EC}">
      <dsp:nvSpPr>
        <dsp:cNvPr id="0" name=""/>
        <dsp:cNvSpPr/>
      </dsp:nvSpPr>
      <dsp:spPr>
        <a:xfrm>
          <a:off x="2172230" y="686329"/>
          <a:ext cx="4570939" cy="4570939"/>
        </a:xfrm>
        <a:prstGeom prst="blockArc">
          <a:avLst>
            <a:gd name="adj1" fmla="val 16200000"/>
            <a:gd name="adj2" fmla="val 0"/>
            <a:gd name="adj3" fmla="val 4642"/>
          </a:avLst>
        </a:prstGeom>
        <a:gradFill rotWithShape="0">
          <a:gsLst>
            <a:gs pos="0">
              <a:schemeClr val="accent4">
                <a:hueOff val="0"/>
                <a:satOff val="0"/>
                <a:lumOff val="0"/>
                <a:alphaOff val="0"/>
              </a:schemeClr>
            </a:gs>
            <a:gs pos="100000">
              <a:schemeClr val="accent4">
                <a:hueOff val="0"/>
                <a:satOff val="0"/>
                <a:lumOff val="0"/>
                <a:alphaOff val="0"/>
                <a:shade val="48000"/>
                <a:satMod val="180000"/>
                <a:lumMod val="94000"/>
              </a:schemeClr>
            </a:gs>
            <a:gs pos="100000">
              <a:schemeClr val="accent4">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sp>
    <dsp:sp modelId="{76CEC851-70D9-4D69-8A27-CF939C715DF2}">
      <dsp:nvSpPr>
        <dsp:cNvPr id="0" name=""/>
        <dsp:cNvSpPr/>
      </dsp:nvSpPr>
      <dsp:spPr>
        <a:xfrm>
          <a:off x="3392003" y="1904986"/>
          <a:ext cx="2104783" cy="2104783"/>
        </a:xfrm>
        <a:prstGeom prst="ellipse">
          <a:avLst/>
        </a:prstGeom>
        <a:gradFill rotWithShape="0">
          <a:gsLst>
            <a:gs pos="0">
              <a:schemeClr val="accent3">
                <a:hueOff val="0"/>
                <a:satOff val="0"/>
                <a:lumOff val="0"/>
                <a:alphaOff val="0"/>
              </a:schemeClr>
            </a:gs>
            <a:gs pos="100000">
              <a:schemeClr val="accent3">
                <a:hueOff val="0"/>
                <a:satOff val="0"/>
                <a:lumOff val="0"/>
                <a:alphaOff val="0"/>
                <a:shade val="48000"/>
                <a:satMod val="180000"/>
                <a:lumMod val="94000"/>
              </a:schemeClr>
            </a:gs>
            <a:gs pos="100000">
              <a:schemeClr val="accent3">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Continue to  </a:t>
          </a:r>
          <a:r>
            <a:rPr lang="en-US" sz="2000" b="1" i="1" kern="1200" dirty="0" smtClean="0">
              <a:solidFill>
                <a:schemeClr val="bg1"/>
              </a:solidFill>
            </a:rPr>
            <a:t>Learn</a:t>
          </a:r>
          <a:r>
            <a:rPr lang="en-US" sz="2000" kern="1200" dirty="0" smtClean="0">
              <a:solidFill>
                <a:schemeClr val="bg1"/>
              </a:solidFill>
            </a:rPr>
            <a:t> </a:t>
          </a:r>
          <a:r>
            <a:rPr lang="en-US" sz="1800" kern="1200" dirty="0" smtClean="0"/>
            <a:t>more </a:t>
          </a:r>
          <a:r>
            <a:rPr lang="en-US" sz="1800" kern="1200" dirty="0" smtClean="0"/>
            <a:t>about the </a:t>
          </a:r>
          <a:r>
            <a:rPr lang="en-US" sz="2000" b="1" i="1" kern="1200" dirty="0" smtClean="0">
              <a:solidFill>
                <a:schemeClr val="bg1"/>
              </a:solidFill>
            </a:rPr>
            <a:t>Creative </a:t>
          </a:r>
          <a:r>
            <a:rPr lang="en-US" sz="2000" b="1" i="1" kern="1200" dirty="0" smtClean="0">
              <a:solidFill>
                <a:schemeClr val="bg1"/>
              </a:solidFill>
            </a:rPr>
            <a:t>Process</a:t>
          </a:r>
          <a:endParaRPr lang="en-US" sz="1800" b="1" i="1" kern="1200" dirty="0">
            <a:solidFill>
              <a:schemeClr val="bg1"/>
            </a:solidFill>
          </a:endParaRPr>
        </a:p>
      </dsp:txBody>
      <dsp:txXfrm>
        <a:off x="3700241" y="2213224"/>
        <a:ext cx="1488307" cy="1488307"/>
      </dsp:txXfrm>
    </dsp:sp>
    <dsp:sp modelId="{5D8FCD47-857A-4AE0-BC0F-58FFB9502B5C}">
      <dsp:nvSpPr>
        <dsp:cNvPr id="0" name=""/>
        <dsp:cNvSpPr/>
      </dsp:nvSpPr>
      <dsp:spPr>
        <a:xfrm>
          <a:off x="3721025" y="2696"/>
          <a:ext cx="1473348" cy="1473348"/>
        </a:xfrm>
        <a:prstGeom prst="ellipse">
          <a:avLst/>
        </a:prstGeom>
        <a:gradFill rotWithShape="0">
          <a:gsLst>
            <a:gs pos="0">
              <a:schemeClr val="accent4">
                <a:hueOff val="0"/>
                <a:satOff val="0"/>
                <a:lumOff val="0"/>
                <a:alphaOff val="0"/>
              </a:schemeClr>
            </a:gs>
            <a:gs pos="100000">
              <a:schemeClr val="accent4">
                <a:hueOff val="0"/>
                <a:satOff val="0"/>
                <a:lumOff val="0"/>
                <a:alphaOff val="0"/>
                <a:shade val="48000"/>
                <a:satMod val="180000"/>
                <a:lumMod val="94000"/>
              </a:schemeClr>
            </a:gs>
            <a:gs pos="100000">
              <a:schemeClr val="accent4">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Continued </a:t>
          </a:r>
          <a:r>
            <a:rPr lang="en-US" sz="1400" b="1" i="1" kern="1200" dirty="0" smtClean="0">
              <a:solidFill>
                <a:schemeClr val="bg1"/>
              </a:solidFill>
            </a:rPr>
            <a:t>Creativity Research</a:t>
          </a:r>
          <a:endParaRPr lang="en-US" sz="1400" b="1" i="1" kern="1200" dirty="0">
            <a:solidFill>
              <a:schemeClr val="bg1"/>
            </a:solidFill>
          </a:endParaRPr>
        </a:p>
      </dsp:txBody>
      <dsp:txXfrm>
        <a:off x="3936792" y="218463"/>
        <a:ext cx="1041814" cy="1041814"/>
      </dsp:txXfrm>
    </dsp:sp>
    <dsp:sp modelId="{2A09296E-063E-4A3D-B41F-503117FCC472}">
      <dsp:nvSpPr>
        <dsp:cNvPr id="0" name=""/>
        <dsp:cNvSpPr/>
      </dsp:nvSpPr>
      <dsp:spPr>
        <a:xfrm>
          <a:off x="5953454" y="2235125"/>
          <a:ext cx="1473348" cy="1473348"/>
        </a:xfrm>
        <a:prstGeom prst="ellipse">
          <a:avLst/>
        </a:prstGeom>
        <a:gradFill rotWithShape="0">
          <a:gsLst>
            <a:gs pos="0">
              <a:schemeClr val="accent4">
                <a:hueOff val="-685719"/>
                <a:satOff val="-1897"/>
                <a:lumOff val="1177"/>
                <a:alphaOff val="0"/>
              </a:schemeClr>
            </a:gs>
            <a:gs pos="100000">
              <a:schemeClr val="accent4">
                <a:hueOff val="-685719"/>
                <a:satOff val="-1897"/>
                <a:lumOff val="1177"/>
                <a:alphaOff val="0"/>
                <a:shade val="48000"/>
                <a:satMod val="180000"/>
                <a:lumMod val="94000"/>
              </a:schemeClr>
            </a:gs>
            <a:gs pos="100000">
              <a:schemeClr val="accent4">
                <a:hueOff val="-685719"/>
                <a:satOff val="-1897"/>
                <a:lumOff val="1177"/>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Continued </a:t>
          </a:r>
          <a:r>
            <a:rPr lang="en-US" sz="1200" b="1" i="1" kern="1200" dirty="0" smtClean="0">
              <a:solidFill>
                <a:schemeClr val="bg1"/>
              </a:solidFill>
            </a:rPr>
            <a:t>Developing</a:t>
          </a:r>
          <a:r>
            <a:rPr lang="en-US" sz="1000" kern="1200" dirty="0" smtClean="0"/>
            <a:t> </a:t>
          </a:r>
          <a:r>
            <a:rPr lang="en-US" sz="1200" b="1" i="1" kern="1200" dirty="0" smtClean="0">
              <a:solidFill>
                <a:schemeClr val="bg1"/>
              </a:solidFill>
            </a:rPr>
            <a:t>My Own Creativity </a:t>
          </a:r>
          <a:r>
            <a:rPr lang="en-US" sz="1000" kern="1200" dirty="0" smtClean="0"/>
            <a:t>as an  Artist and Thinker</a:t>
          </a:r>
          <a:endParaRPr lang="en-US" sz="1000" kern="1200" dirty="0"/>
        </a:p>
      </dsp:txBody>
      <dsp:txXfrm>
        <a:off x="6169221" y="2450892"/>
        <a:ext cx="1041814" cy="1041814"/>
      </dsp:txXfrm>
    </dsp:sp>
    <dsp:sp modelId="{ED5A4C72-FCCB-46C9-AF86-DE7F47826F0F}">
      <dsp:nvSpPr>
        <dsp:cNvPr id="0" name=""/>
        <dsp:cNvSpPr/>
      </dsp:nvSpPr>
      <dsp:spPr>
        <a:xfrm>
          <a:off x="3721025" y="4467554"/>
          <a:ext cx="1473348" cy="1473348"/>
        </a:xfrm>
        <a:prstGeom prst="ellipse">
          <a:avLst/>
        </a:prstGeom>
        <a:gradFill rotWithShape="0">
          <a:gsLst>
            <a:gs pos="0">
              <a:schemeClr val="accent4">
                <a:hueOff val="-1371437"/>
                <a:satOff val="-3793"/>
                <a:lumOff val="2353"/>
                <a:alphaOff val="0"/>
              </a:schemeClr>
            </a:gs>
            <a:gs pos="100000">
              <a:schemeClr val="accent4">
                <a:hueOff val="-1371437"/>
                <a:satOff val="-3793"/>
                <a:lumOff val="2353"/>
                <a:alphaOff val="0"/>
                <a:shade val="48000"/>
                <a:satMod val="180000"/>
                <a:lumMod val="94000"/>
              </a:schemeClr>
            </a:gs>
            <a:gs pos="100000">
              <a:schemeClr val="accent4">
                <a:hueOff val="-1371437"/>
                <a:satOff val="-3793"/>
                <a:lumOff val="2353"/>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Continued  </a:t>
          </a:r>
          <a:r>
            <a:rPr lang="en-US" sz="1200" b="1" i="1" kern="1200" dirty="0" smtClean="0">
              <a:solidFill>
                <a:schemeClr val="bg1"/>
              </a:solidFill>
            </a:rPr>
            <a:t>Reflective Practice </a:t>
          </a:r>
          <a:r>
            <a:rPr lang="en-US" sz="1000" kern="1200" dirty="0" smtClean="0"/>
            <a:t>my Creative  Process and Teaching</a:t>
          </a:r>
          <a:endParaRPr lang="en-US" sz="1000" kern="1200" dirty="0"/>
        </a:p>
      </dsp:txBody>
      <dsp:txXfrm>
        <a:off x="3936792" y="4683321"/>
        <a:ext cx="1041814" cy="1041814"/>
      </dsp:txXfrm>
    </dsp:sp>
    <dsp:sp modelId="{471743C1-7995-4FFC-9C5B-91B67E74C1D6}">
      <dsp:nvSpPr>
        <dsp:cNvPr id="0" name=""/>
        <dsp:cNvSpPr/>
      </dsp:nvSpPr>
      <dsp:spPr>
        <a:xfrm>
          <a:off x="1488596" y="2235125"/>
          <a:ext cx="1473348" cy="1473348"/>
        </a:xfrm>
        <a:prstGeom prst="ellipse">
          <a:avLst/>
        </a:prstGeom>
        <a:gradFill rotWithShape="0">
          <a:gsLst>
            <a:gs pos="0">
              <a:schemeClr val="accent4">
                <a:hueOff val="-2057156"/>
                <a:satOff val="-5690"/>
                <a:lumOff val="3530"/>
                <a:alphaOff val="0"/>
              </a:schemeClr>
            </a:gs>
            <a:gs pos="100000">
              <a:schemeClr val="accent4">
                <a:hueOff val="-2057156"/>
                <a:satOff val="-5690"/>
                <a:lumOff val="3530"/>
                <a:alphaOff val="0"/>
                <a:shade val="48000"/>
                <a:satMod val="180000"/>
                <a:lumMod val="94000"/>
              </a:schemeClr>
            </a:gs>
            <a:gs pos="100000">
              <a:schemeClr val="accent4">
                <a:hueOff val="-2057156"/>
                <a:satOff val="-5690"/>
                <a:lumOff val="353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Build a </a:t>
          </a:r>
          <a:r>
            <a:rPr lang="en-US" sz="1100" b="1" i="1" kern="1200" dirty="0" smtClean="0">
              <a:solidFill>
                <a:schemeClr val="bg1"/>
              </a:solidFill>
            </a:rPr>
            <a:t>Support Network </a:t>
          </a:r>
          <a:r>
            <a:rPr lang="en-US" sz="1000" kern="1200" dirty="0" smtClean="0"/>
            <a:t>for Teaching a Creative  Thinking Course </a:t>
          </a:r>
          <a:endParaRPr lang="en-US" sz="1000" kern="1200" dirty="0"/>
        </a:p>
      </dsp:txBody>
      <dsp:txXfrm>
        <a:off x="1704363" y="2450892"/>
        <a:ext cx="1041814" cy="104181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4A374BF-1701-43DB-8494-043F95CE7AD1}" type="datetimeFigureOut">
              <a:rPr lang="en-US" smtClean="0"/>
              <a:t>5/4/2013</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28ED56A3-40E5-4CFC-ADF2-4AFCA12EFD23}" type="slidenum">
              <a:rPr lang="en-US" smtClean="0"/>
              <a:t>‹#›</a:t>
            </a:fld>
            <a:endParaRPr lang="en-US"/>
          </a:p>
        </p:txBody>
      </p:sp>
    </p:spTree>
    <p:extLst>
      <p:ext uri="{BB962C8B-B14F-4D97-AF65-F5344CB8AC3E}">
        <p14:creationId xmlns:p14="http://schemas.microsoft.com/office/powerpoint/2010/main" val="1639974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en.wikipedia.org/wiki/Empathy"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en.wikipedia.org/wiki/Rationality" TargetMode="External"/><Relationship Id="rId4" Type="http://schemas.openxmlformats.org/officeDocument/2006/relationships/hyperlink" Target="http://en.wikipedia.org/wiki/Creativity"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ED56A3-40E5-4CFC-ADF2-4AFCA12EFD23}" type="slidenum">
              <a:rPr lang="en-US" smtClean="0"/>
              <a:t>1</a:t>
            </a:fld>
            <a:endParaRPr lang="en-US"/>
          </a:p>
        </p:txBody>
      </p:sp>
    </p:spTree>
    <p:extLst>
      <p:ext uri="{BB962C8B-B14F-4D97-AF65-F5344CB8AC3E}">
        <p14:creationId xmlns:p14="http://schemas.microsoft.com/office/powerpoint/2010/main" val="4226007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Howard Gardner’s work on Multiple Intelligences has had a profound impact on education. The notion that it is not how smart you are, but rather how you are smart has many implications for the way society should educate people. According to Gardner, people possess different kinds of minds and learn and recall information in different ways. Gardner (reference) identified nine different intelligences: ranging from logical-</a:t>
            </a:r>
            <a:r>
              <a:rPr lang="en-US" sz="1200" kern="1200" dirty="0" err="1" smtClean="0">
                <a:solidFill>
                  <a:schemeClr val="tx1"/>
                </a:solidFill>
                <a:effectLst/>
                <a:latin typeface="+mn-lt"/>
                <a:ea typeface="+mn-ea"/>
                <a:cs typeface="+mn-cs"/>
              </a:rPr>
              <a:t>mathmatical,visual</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spacial</a:t>
            </a:r>
            <a:r>
              <a:rPr lang="en-US" sz="1200" kern="1200" baseline="0" dirty="0" smtClean="0">
                <a:solidFill>
                  <a:schemeClr val="tx1"/>
                </a:solidFill>
                <a:effectLst/>
                <a:latin typeface="+mn-lt"/>
                <a:ea typeface="+mn-ea"/>
                <a:cs typeface="+mn-cs"/>
              </a:rPr>
              <a:t> to </a:t>
            </a:r>
            <a:r>
              <a:rPr lang="en-US" sz="1200" kern="1200" dirty="0" smtClean="0">
                <a:solidFill>
                  <a:schemeClr val="tx1"/>
                </a:solidFill>
                <a:effectLst/>
                <a:latin typeface="+mn-lt"/>
                <a:ea typeface="+mn-ea"/>
                <a:cs typeface="+mn-cs"/>
              </a:rPr>
              <a:t>bodily-kinesthetic, In addition, he believes creativity is a subset of each type of intelligence, and, while an individual may be creative within one or two disciplines or domains, no one can achieve creativity across all intelligences. Gardner’s research focuses on “Big C” creativity, the kind of creativity that creates changes within their specific domains.  While he does not deny that creativity exists in the small and medium “c” capacities, he feels strongly that in order to understand the concept of creativity you must look at people who have made large contributions to their domains (Gardner, 1999, p. 117).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By contrast, psychologist Robert Sternberg does believe that creativity can be developed within the individual. In his confluence approach to creativity and the investment theory, novel ideas and creativity emerge from the convergence of basic resources</a:t>
            </a:r>
            <a:r>
              <a:rPr lang="en-US" sz="1200" kern="1200" baseline="0" dirty="0" smtClean="0">
                <a:solidFill>
                  <a:schemeClr val="tx1"/>
                </a:solidFill>
                <a:effectLst/>
                <a:latin typeface="+mn-lt"/>
                <a:ea typeface="+mn-ea"/>
                <a:cs typeface="+mn-cs"/>
              </a:rPr>
              <a:t> and t</a:t>
            </a:r>
            <a:r>
              <a:rPr lang="en-US" sz="1200" kern="1200" dirty="0" smtClean="0">
                <a:solidFill>
                  <a:schemeClr val="tx1"/>
                </a:solidFill>
                <a:effectLst/>
                <a:latin typeface="+mn-lt"/>
                <a:ea typeface="+mn-ea"/>
                <a:cs typeface="+mn-cs"/>
              </a:rPr>
              <a:t>hese five resources can be developed and learned in order to improve one’s creativity.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For example: (1) intellectual abilities refer to the ability to see problems in new ways and with the ability to persuade others that your ideas are worthwhile. There are known strategies for developing and exercising the ways people see themselves in a variety of contexts. In addition, by engaging in conversation around your ideas you will naturally improve communication skills and persuasion techniques;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I believe finding your passion is important for building your knowledge base. Having passion for a topic or profession will provide the intrinsic motivation necessary to build a rich knowledge base in your domain; </a:t>
            </a:r>
          </a:p>
          <a:p>
            <a:r>
              <a:rPr lang="en-US" sz="1200" kern="1200" dirty="0" smtClean="0">
                <a:solidFill>
                  <a:schemeClr val="tx1"/>
                </a:solidFill>
                <a:effectLst/>
                <a:latin typeface="+mn-lt"/>
                <a:ea typeface="+mn-ea"/>
                <a:cs typeface="+mn-cs"/>
              </a:rPr>
              <a:t>(3) flexibility in thinking styles – it is common for people who view themselves as creative to get into a creative rut or become blocked and there are different strategies to help people unblock or build new ways of thinking; (4) Personality traits – I have observed, within myself and others, a difference in behavior when around certain people. Behavioral traits, such as willingness to take risks and tolerating ambiguity, are known to be traits of creative people. These traits can be learned with modeling and practice; I think surrounding yourself with people who are positive and willing to take risks, make mistakes and try again is central to developing these traits; and </a:t>
            </a:r>
          </a:p>
          <a:p>
            <a:r>
              <a:rPr lang="en-US" sz="1200" kern="1200" dirty="0" smtClean="0">
                <a:solidFill>
                  <a:schemeClr val="tx1"/>
                </a:solidFill>
                <a:effectLst/>
                <a:latin typeface="+mn-lt"/>
                <a:ea typeface="+mn-ea"/>
                <a:cs typeface="+mn-cs"/>
              </a:rPr>
              <a:t>(5) a supportive environment in which change is encouraged and uniformity of thought is not imposed. I think this may be the hardest factor to change of the five for socio economic and cultural reasons.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theories have informed</a:t>
            </a:r>
            <a:r>
              <a:rPr lang="en-US" sz="1200" kern="1200" baseline="0" dirty="0" smtClean="0">
                <a:solidFill>
                  <a:schemeClr val="tx1"/>
                </a:solidFill>
                <a:effectLst/>
                <a:latin typeface="+mn-lt"/>
                <a:ea typeface="+mn-ea"/>
                <a:cs typeface="+mn-cs"/>
              </a:rPr>
              <a:t> the way I think about the development of the course. To promote the creativity that exists in all individuals, to reflect on big C creative people, to understand one’s own creative process and take steps to unblock creativity. </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ED56A3-40E5-4CFC-ADF2-4AFCA12EFD23}" type="slidenum">
              <a:rPr lang="en-US" smtClean="0"/>
              <a:t>10</a:t>
            </a:fld>
            <a:endParaRPr lang="en-US"/>
          </a:p>
        </p:txBody>
      </p:sp>
    </p:spTree>
    <p:extLst>
      <p:ext uri="{BB962C8B-B14F-4D97-AF65-F5344CB8AC3E}">
        <p14:creationId xmlns:p14="http://schemas.microsoft.com/office/powerpoint/2010/main" val="3558712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also</a:t>
            </a:r>
            <a:r>
              <a:rPr lang="en-US" sz="1200" kern="1200" baseline="0" dirty="0" smtClean="0">
                <a:solidFill>
                  <a:schemeClr val="tx1"/>
                </a:solidFill>
                <a:effectLst/>
                <a:latin typeface="+mn-lt"/>
                <a:ea typeface="+mn-ea"/>
                <a:cs typeface="+mn-cs"/>
              </a:rPr>
              <a:t> wanted to draw from both western and eastern views of creativity since they are so different, but in some ways two sides of the same coin.</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Creative Thinking course will draw from the Taoist notion of </a:t>
            </a:r>
            <a:r>
              <a:rPr lang="en-US" sz="1200" i="1" kern="1200" dirty="0" err="1" smtClean="0">
                <a:solidFill>
                  <a:schemeClr val="tx1"/>
                </a:solidFill>
                <a:effectLst/>
                <a:latin typeface="+mn-lt"/>
                <a:ea typeface="+mn-ea"/>
                <a:cs typeface="+mn-cs"/>
              </a:rPr>
              <a:t>ching</a:t>
            </a:r>
            <a:r>
              <a:rPr lang="en-US" sz="1200" kern="1200" dirty="0" smtClean="0">
                <a:solidFill>
                  <a:schemeClr val="tx1"/>
                </a:solidFill>
                <a:effectLst/>
                <a:latin typeface="+mn-lt"/>
                <a:ea typeface="+mn-ea"/>
                <a:cs typeface="+mn-cs"/>
              </a:rPr>
              <a:t> to promote reflection, and tranquil contemplation in order for new ideas to incubate and emerge.  In contrast to the Western view that sees creativity as a form of intelligence, the Eastern view sees creativity as a natural aspect of the nature of the universe that may be accessed by individuals who achieve a particular frame of mind.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Eastern view of creativity is informed by a variety of philosophies including Confucianism, Buddhism and Taoism. For the purposes of this project I focused my research on the influence of Taoist thought in the Eastern view of creativity. Taoism places significant focus on the process of self-realization and its influence on creativity. I chose to focus in this way because I believe these ideas complement and augment ideas that come from Positive Psychology, another major influence on the course.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According to Taoism there are two means of achieving enlightenment, </a:t>
            </a:r>
            <a:r>
              <a:rPr lang="en-US" sz="1200" i="1" kern="1200" dirty="0" err="1" smtClean="0">
                <a:solidFill>
                  <a:schemeClr val="tx1"/>
                </a:solidFill>
                <a:effectLst/>
                <a:latin typeface="+mn-lt"/>
                <a:ea typeface="+mn-ea"/>
                <a:cs typeface="+mn-cs"/>
              </a:rPr>
              <a:t>ming</a:t>
            </a:r>
            <a:r>
              <a:rPr lang="en-US" sz="1200" kern="1200" dirty="0" smtClean="0">
                <a:solidFill>
                  <a:schemeClr val="tx1"/>
                </a:solidFill>
                <a:effectLst/>
                <a:latin typeface="+mn-lt"/>
                <a:ea typeface="+mn-ea"/>
                <a:cs typeface="+mn-cs"/>
              </a:rPr>
              <a:t> and </a:t>
            </a:r>
            <a:r>
              <a:rPr lang="en-US" sz="1200" i="1" kern="1200" dirty="0" err="1" smtClean="0">
                <a:solidFill>
                  <a:schemeClr val="tx1"/>
                </a:solidFill>
                <a:effectLst/>
                <a:latin typeface="+mn-lt"/>
                <a:ea typeface="+mn-ea"/>
                <a:cs typeface="+mn-cs"/>
              </a:rPr>
              <a:t>ching</a:t>
            </a:r>
            <a:r>
              <a:rPr lang="en-US" sz="1200" kern="1200" dirty="0" smtClean="0">
                <a:solidFill>
                  <a:schemeClr val="tx1"/>
                </a:solidFill>
                <a:effectLst/>
                <a:latin typeface="+mn-lt"/>
                <a:ea typeface="+mn-ea"/>
                <a:cs typeface="+mn-cs"/>
              </a:rPr>
              <a:t>. (Chang, 2011, 274) </a:t>
            </a:r>
            <a:r>
              <a:rPr lang="en-US" sz="1200" i="1" kern="1200" dirty="0" smtClean="0">
                <a:solidFill>
                  <a:schemeClr val="tx1"/>
                </a:solidFill>
                <a:effectLst/>
                <a:latin typeface="+mn-lt"/>
                <a:ea typeface="+mn-ea"/>
                <a:cs typeface="+mn-cs"/>
              </a:rPr>
              <a:t>Ming </a:t>
            </a:r>
            <a:r>
              <a:rPr lang="en-US" sz="1200" kern="1200" dirty="0" smtClean="0">
                <a:solidFill>
                  <a:schemeClr val="tx1"/>
                </a:solidFill>
                <a:effectLst/>
                <a:latin typeface="+mn-lt"/>
                <a:ea typeface="+mn-ea"/>
                <a:cs typeface="+mn-cs"/>
              </a:rPr>
              <a:t>is described as developing insight into the nature of the universe and acting harmoniously with the natural world.  On the other hand, </a:t>
            </a:r>
            <a:r>
              <a:rPr lang="en-US" sz="1200" i="1" kern="1200" dirty="0" err="1" smtClean="0">
                <a:solidFill>
                  <a:schemeClr val="tx1"/>
                </a:solidFill>
                <a:effectLst/>
                <a:latin typeface="+mn-lt"/>
                <a:ea typeface="+mn-ea"/>
                <a:cs typeface="+mn-cs"/>
              </a:rPr>
              <a:t>ching</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quiescence deals with the process of self-realization or a state of personal fulfillment. Quiescence is a state of inactivity or dormancy we achieve through meditation referred to as </a:t>
            </a:r>
            <a:r>
              <a:rPr lang="en-US" sz="1200" i="1" kern="1200" dirty="0" err="1" smtClean="0">
                <a:solidFill>
                  <a:schemeClr val="tx1"/>
                </a:solidFill>
                <a:effectLst/>
                <a:latin typeface="+mn-lt"/>
                <a:ea typeface="+mn-ea"/>
                <a:cs typeface="+mn-cs"/>
              </a:rPr>
              <a:t>ching</a:t>
            </a:r>
            <a:r>
              <a:rPr lang="en-US" sz="1200" kern="1200" dirty="0" smtClean="0">
                <a:solidFill>
                  <a:schemeClr val="tx1"/>
                </a:solidFill>
                <a:effectLst/>
                <a:latin typeface="+mn-lt"/>
                <a:ea typeface="+mn-ea"/>
                <a:cs typeface="+mn-cs"/>
              </a:rPr>
              <a:t>. According to the Taoists, through meditation and the use of breathing exercises we can develop a sense of spiritual wisdom and connectedness to our inner self. Through an awareness of </a:t>
            </a:r>
            <a:r>
              <a:rPr lang="en-US" sz="1200" kern="1200" dirty="0" err="1" smtClean="0">
                <a:solidFill>
                  <a:schemeClr val="tx1"/>
                </a:solidFill>
                <a:effectLst/>
                <a:latin typeface="+mn-lt"/>
                <a:ea typeface="+mn-ea"/>
                <a:cs typeface="+mn-cs"/>
              </a:rPr>
              <a:t>ourself</a:t>
            </a:r>
            <a:r>
              <a:rPr lang="en-US" sz="1200" kern="1200" dirty="0" smtClean="0">
                <a:solidFill>
                  <a:schemeClr val="tx1"/>
                </a:solidFill>
                <a:effectLst/>
                <a:latin typeface="+mn-lt"/>
                <a:ea typeface="+mn-ea"/>
                <a:cs typeface="+mn-cs"/>
              </a:rPr>
              <a:t> and our environment, we can free ourselves from the confusion or chaos in the world by obtaining inner peace.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of the fundamental principles of Taoism is </a:t>
            </a:r>
            <a:r>
              <a:rPr lang="en-US" sz="1200" i="1" kern="1200" dirty="0" smtClean="0">
                <a:solidFill>
                  <a:schemeClr val="tx1"/>
                </a:solidFill>
                <a:effectLst/>
                <a:latin typeface="+mn-lt"/>
                <a:ea typeface="+mn-ea"/>
                <a:cs typeface="+mn-cs"/>
              </a:rPr>
              <a:t>yin-yang</a:t>
            </a:r>
            <a:r>
              <a:rPr lang="en-US" sz="1200" kern="1200" dirty="0" smtClean="0">
                <a:solidFill>
                  <a:schemeClr val="tx1"/>
                </a:solidFill>
                <a:effectLst/>
                <a:latin typeface="+mn-lt"/>
                <a:ea typeface="+mn-ea"/>
                <a:cs typeface="+mn-cs"/>
              </a:rPr>
              <a:t> which is symbolized by the familiar half-black and half-white circle with a white dot on the black side and a black dot on the white side (Figure 1.1). This symbol represents the idea that all things exist in duality and that everything contains its opposite. From the Taoist perspective nature is a set of contrarily opposed forces that create duality and interrelations in all things. </a:t>
            </a:r>
          </a:p>
          <a:p>
            <a:r>
              <a:rPr lang="en-US" sz="1200" i="1" kern="1200" dirty="0" smtClean="0">
                <a:solidFill>
                  <a:schemeClr val="tx1"/>
                </a:solidFill>
                <a:effectLst/>
                <a:latin typeface="+mn-lt"/>
                <a:ea typeface="+mn-ea"/>
                <a:cs typeface="+mn-cs"/>
              </a:rPr>
              <a:t>Figure 1.1 yin-yang symbol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i="1" kern="1200" dirty="0" smtClean="0">
                <a:solidFill>
                  <a:schemeClr val="tx1"/>
                </a:solidFill>
                <a:effectLst/>
                <a:latin typeface="+mn-lt"/>
                <a:ea typeface="+mn-ea"/>
                <a:cs typeface="+mn-cs"/>
              </a:rPr>
              <a:t>yin-yang</a:t>
            </a:r>
            <a:r>
              <a:rPr lang="en-US" sz="1200" kern="1200" dirty="0" smtClean="0">
                <a:solidFill>
                  <a:schemeClr val="tx1"/>
                </a:solidFill>
                <a:effectLst/>
                <a:latin typeface="+mn-lt"/>
                <a:ea typeface="+mn-ea"/>
                <a:cs typeface="+mn-cs"/>
              </a:rPr>
              <a:t> concept is illustrated by the state of </a:t>
            </a:r>
            <a:r>
              <a:rPr lang="en-US" sz="1200" i="1" kern="1200" dirty="0" err="1" smtClean="0">
                <a:solidFill>
                  <a:schemeClr val="tx1"/>
                </a:solidFill>
                <a:effectLst/>
                <a:latin typeface="+mn-lt"/>
                <a:ea typeface="+mn-ea"/>
                <a:cs typeface="+mn-cs"/>
              </a:rPr>
              <a:t>ching</a:t>
            </a:r>
            <a:r>
              <a:rPr lang="en-US" sz="1200" kern="1200" dirty="0" smtClean="0">
                <a:solidFill>
                  <a:schemeClr val="tx1"/>
                </a:solidFill>
                <a:effectLst/>
                <a:latin typeface="+mn-lt"/>
                <a:ea typeface="+mn-ea"/>
                <a:cs typeface="+mn-cs"/>
              </a:rPr>
              <a:t> in which all things are connected in a never-ending process of construction, deconstruction and construction again, allowing for new connections and perspectives to develop.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idea that insights and new perspectives can be born from a tranquil state is not unique to Eastern thought. The Western idea of incubation has been proposed as an important aspect of creative thinking. Through incubation you sit with your ideas, taking a break from conscious processing and allowing your unconscious mind to work on the problem. This rest period often results in unique combinations of ideas. This course will try to promote quite reflection</a:t>
            </a:r>
            <a:r>
              <a:rPr lang="en-US" sz="1200" kern="1200" baseline="0" dirty="0" smtClean="0">
                <a:solidFill>
                  <a:schemeClr val="tx1"/>
                </a:solidFill>
                <a:effectLst/>
                <a:latin typeface="+mn-lt"/>
                <a:ea typeface="+mn-ea"/>
                <a:cs typeface="+mn-cs"/>
              </a:rPr>
              <a:t> and </a:t>
            </a:r>
            <a:r>
              <a:rPr lang="en-US" sz="1200" kern="1200" baseline="0" dirty="0" err="1" smtClean="0">
                <a:solidFill>
                  <a:schemeClr val="tx1"/>
                </a:solidFill>
                <a:effectLst/>
                <a:latin typeface="+mn-lt"/>
                <a:ea typeface="+mn-ea"/>
                <a:cs typeface="+mn-cs"/>
              </a:rPr>
              <a:t>interspection</a:t>
            </a:r>
            <a:r>
              <a:rPr lang="en-US" sz="1200" kern="1200" baseline="0" dirty="0" smtClean="0">
                <a:solidFill>
                  <a:schemeClr val="tx1"/>
                </a:solidFill>
                <a:effectLst/>
                <a:latin typeface="+mn-lt"/>
                <a:ea typeface="+mn-ea"/>
                <a:cs typeface="+mn-cs"/>
              </a:rPr>
              <a:t> and self-awareness as part of understanding their creative process.</a:t>
            </a:r>
            <a:endParaRPr lang="en-US" dirty="0"/>
          </a:p>
        </p:txBody>
      </p:sp>
      <p:sp>
        <p:nvSpPr>
          <p:cNvPr id="4" name="Slide Number Placeholder 3"/>
          <p:cNvSpPr>
            <a:spLocks noGrp="1"/>
          </p:cNvSpPr>
          <p:nvPr>
            <p:ph type="sldNum" sz="quarter" idx="10"/>
          </p:nvPr>
        </p:nvSpPr>
        <p:spPr/>
        <p:txBody>
          <a:bodyPr/>
          <a:lstStyle/>
          <a:p>
            <a:fld id="{28ED56A3-40E5-4CFC-ADF2-4AFCA12EFD23}" type="slidenum">
              <a:rPr lang="en-US" smtClean="0"/>
              <a:t>11</a:t>
            </a:fld>
            <a:endParaRPr lang="en-US"/>
          </a:p>
        </p:txBody>
      </p:sp>
    </p:spTree>
    <p:extLst>
      <p:ext uri="{BB962C8B-B14F-4D97-AF65-F5344CB8AC3E}">
        <p14:creationId xmlns:p14="http://schemas.microsoft.com/office/powerpoint/2010/main" val="2242546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six P’s framework for the study of creativity (reference) is helpful in thinking about the nature of creativity and has influences how I will structure the activities in the Creative Thinking Course.</a:t>
            </a:r>
            <a:r>
              <a:rPr lang="en-US" sz="1200" kern="1200" baseline="0" dirty="0" smtClean="0">
                <a:solidFill>
                  <a:schemeClr val="tx1"/>
                </a:solidFill>
                <a:effectLst/>
                <a:latin typeface="+mn-lt"/>
                <a:ea typeface="+mn-ea"/>
                <a:cs typeface="+mn-cs"/>
              </a:rPr>
              <a:t> For example activities based in the developmental creativity</a:t>
            </a:r>
            <a:r>
              <a:rPr lang="en-US" sz="1200" kern="1200" dirty="0" smtClean="0">
                <a:solidFill>
                  <a:schemeClr val="tx1"/>
                </a:solidFill>
                <a:effectLst/>
                <a:latin typeface="+mn-lt"/>
                <a:ea typeface="+mn-ea"/>
                <a:cs typeface="+mn-cs"/>
              </a:rPr>
              <a:t> theory, would have process, person place,</a:t>
            </a:r>
            <a:r>
              <a:rPr lang="en-US" sz="1200" kern="1200" baseline="0" dirty="0" smtClean="0">
                <a:solidFill>
                  <a:schemeClr val="tx1"/>
                </a:solidFill>
                <a:effectLst/>
                <a:latin typeface="+mn-lt"/>
                <a:ea typeface="+mn-ea"/>
                <a:cs typeface="+mn-cs"/>
              </a:rPr>
              <a:t> but not product.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six p’s will be used as a broad frame</a:t>
            </a:r>
            <a:r>
              <a:rPr lang="en-US" sz="1200" kern="1200" baseline="0" dirty="0" smtClean="0">
                <a:solidFill>
                  <a:schemeClr val="tx1"/>
                </a:solidFill>
                <a:effectLst/>
                <a:latin typeface="+mn-lt"/>
                <a:ea typeface="+mn-ea"/>
                <a:cs typeface="+mn-cs"/>
              </a:rPr>
              <a:t> work to locate any individual theory or concept within this structure. </a:t>
            </a:r>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six p’s will provide structure for students as they look at the different ways creativity is understood and developed.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8ED56A3-40E5-4CFC-ADF2-4AFCA12EFD23}" type="slidenum">
              <a:rPr lang="en-US" smtClean="0"/>
              <a:t>12</a:t>
            </a:fld>
            <a:endParaRPr lang="en-US"/>
          </a:p>
        </p:txBody>
      </p:sp>
    </p:spTree>
    <p:extLst>
      <p:ext uri="{BB962C8B-B14F-4D97-AF65-F5344CB8AC3E}">
        <p14:creationId xmlns:p14="http://schemas.microsoft.com/office/powerpoint/2010/main" val="3991186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order to study creativity a category</a:t>
            </a:r>
            <a:r>
              <a:rPr lang="en-US" sz="1200" kern="1200" baseline="0" dirty="0" smtClean="0">
                <a:solidFill>
                  <a:schemeClr val="tx1"/>
                </a:solidFill>
                <a:effectLst/>
                <a:latin typeface="+mn-lt"/>
                <a:ea typeface="+mn-ea"/>
                <a:cs typeface="+mn-cs"/>
              </a:rPr>
              <a:t> of creative magnitude was developed (which I referenced earlier when I talked about Gardner’s Multiple intelligence theory) in order to study the scope and focus of different creativity theories. Big “C” refers creativity and major contributions to a domain and Little c refers to creativity in everyday life.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mentioned earlier Gardner’s research focuses on “Big C” creativity, the kind of creativity that creates changes within their specific domains.  While he does not deny that creativity exists in the small and medium “c” capacities, he feels strongly that in order to understand the concept of creativity you must look at people who have made large contributions to their domains (Gardner, 1999, p. 117). </a:t>
            </a:r>
          </a:p>
          <a:p>
            <a:endParaRPr lang="en-US" dirty="0" smtClean="0"/>
          </a:p>
          <a:p>
            <a:r>
              <a:rPr lang="en-US" dirty="0" smtClean="0"/>
              <a:t>I agree and therefore think it’s important</a:t>
            </a:r>
            <a:r>
              <a:rPr lang="en-US" baseline="0" dirty="0" smtClean="0"/>
              <a:t> for students in my course to understand the nature of creativity they should study (as I did CCT602) big “C” creative people </a:t>
            </a:r>
            <a:endParaRPr lang="en-US" dirty="0"/>
          </a:p>
        </p:txBody>
      </p:sp>
      <p:sp>
        <p:nvSpPr>
          <p:cNvPr id="4" name="Slide Number Placeholder 3"/>
          <p:cNvSpPr>
            <a:spLocks noGrp="1"/>
          </p:cNvSpPr>
          <p:nvPr>
            <p:ph type="sldNum" sz="quarter" idx="10"/>
          </p:nvPr>
        </p:nvSpPr>
        <p:spPr/>
        <p:txBody>
          <a:bodyPr/>
          <a:lstStyle/>
          <a:p>
            <a:fld id="{28ED56A3-40E5-4CFC-ADF2-4AFCA12EFD23}" type="slidenum">
              <a:rPr lang="en-US" smtClean="0"/>
              <a:t>13</a:t>
            </a:fld>
            <a:endParaRPr lang="en-US"/>
          </a:p>
        </p:txBody>
      </p:sp>
    </p:spTree>
    <p:extLst>
      <p:ext uri="{BB962C8B-B14F-4D97-AF65-F5344CB8AC3E}">
        <p14:creationId xmlns:p14="http://schemas.microsoft.com/office/powerpoint/2010/main" val="2255534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addition to having the ability to discover novel ideas that are applicable or useful, creative thinkers also make connections by seeing problems from different perspectives. Nickerson suggests that creativity is a property of thinking. Many people refer to creative people as having a special talent to be expressed but may not think of themselves of having a special talent.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However, Nickerson suggests that originality can mean not just generating new ideas, but those that are new to the individual who has thought of them.  Therefore, looking at a problem from different perspectives and exploring new frames of reference is a kind of creativity in everyday life.  For example, imagining a story from a different perspective than the one it is written from; thinking of better ways to use your time; or seeing events or objects in a different light (avoiding functional fixedness) are all ways to practice individual creativity.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Students</a:t>
            </a:r>
            <a:r>
              <a:rPr lang="en-US" sz="1200" kern="1200" baseline="0" dirty="0" smtClean="0">
                <a:solidFill>
                  <a:schemeClr val="tx1"/>
                </a:solidFill>
                <a:effectLst/>
                <a:latin typeface="+mn-lt"/>
                <a:ea typeface="+mn-ea"/>
                <a:cs typeface="+mn-cs"/>
              </a:rPr>
              <a:t> will be encouraged to look at problems through different perspectives and multiple frames of reference For example, </a:t>
            </a:r>
            <a:r>
              <a:rPr lang="en-US" sz="1200" kern="1200" baseline="0" dirty="0" err="1" smtClean="0">
                <a:solidFill>
                  <a:schemeClr val="tx1"/>
                </a:solidFill>
                <a:effectLst/>
                <a:latin typeface="+mn-lt"/>
                <a:ea typeface="+mn-ea"/>
                <a:cs typeface="+mn-cs"/>
              </a:rPr>
              <a:t>pracetice</a:t>
            </a:r>
            <a:r>
              <a:rPr lang="en-US" sz="1200" kern="1200" baseline="0" dirty="0" smtClean="0">
                <a:solidFill>
                  <a:schemeClr val="tx1"/>
                </a:solidFill>
                <a:effectLst/>
                <a:latin typeface="+mn-lt"/>
                <a:ea typeface="+mn-ea"/>
                <a:cs typeface="+mn-cs"/>
              </a:rPr>
              <a:t> using </a:t>
            </a:r>
            <a:r>
              <a:rPr lang="en-US" sz="1200" kern="1200" baseline="0" dirty="0" err="1" smtClean="0">
                <a:solidFill>
                  <a:schemeClr val="tx1"/>
                </a:solidFill>
                <a:effectLst/>
                <a:latin typeface="+mn-lt"/>
                <a:ea typeface="+mn-ea"/>
                <a:cs typeface="+mn-cs"/>
              </a:rPr>
              <a:t>DeBono’s</a:t>
            </a:r>
            <a:r>
              <a:rPr lang="en-US" sz="1200" kern="1200" baseline="0" dirty="0" smtClean="0">
                <a:solidFill>
                  <a:schemeClr val="tx1"/>
                </a:solidFill>
                <a:effectLst/>
                <a:latin typeface="+mn-lt"/>
                <a:ea typeface="+mn-ea"/>
                <a:cs typeface="+mn-cs"/>
              </a:rPr>
              <a:t> six thinking hats.</a:t>
            </a:r>
            <a:endParaRPr lang="en-US" dirty="0"/>
          </a:p>
        </p:txBody>
      </p:sp>
      <p:sp>
        <p:nvSpPr>
          <p:cNvPr id="4" name="Slide Number Placeholder 3"/>
          <p:cNvSpPr>
            <a:spLocks noGrp="1"/>
          </p:cNvSpPr>
          <p:nvPr>
            <p:ph type="sldNum" sz="quarter" idx="10"/>
          </p:nvPr>
        </p:nvSpPr>
        <p:spPr/>
        <p:txBody>
          <a:bodyPr/>
          <a:lstStyle/>
          <a:p>
            <a:fld id="{28ED56A3-40E5-4CFC-ADF2-4AFCA12EFD23}" type="slidenum">
              <a:rPr lang="en-US" smtClean="0"/>
              <a:t>14</a:t>
            </a:fld>
            <a:endParaRPr lang="en-US"/>
          </a:p>
        </p:txBody>
      </p:sp>
    </p:spTree>
    <p:extLst>
      <p:ext uri="{BB962C8B-B14F-4D97-AF65-F5344CB8AC3E}">
        <p14:creationId xmlns:p14="http://schemas.microsoft.com/office/powerpoint/2010/main" val="2042644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Educator Ken Robinson has said, “Creativity is about making connections and is usually driven more by collaboration than solo efforts,” (Robinson, 2011 p 211). This statement emphasizes the importance of social context to creative thinking. One reason this idea resonates with me is that I do not believe that creativity can truly exist in a vacuum, based on the definition I am using for creativity as being novel and applicable to a given situation. As Robinson points out, creativity is a dialog between ideas and a particular medium (Robinson, 2011 p 153). Therefore, creative solutions must be seen by others in a domain and evaluated as both unique and useful to meet the definition. Further, making mistakes is an important part of the creative process. This is another situation in which having an interactive social environment in which to be creative is necessary. An environment that is tolerant of mistakes is one that promotes creative thought.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Creative thinking yields something novel and applicable, but is tied to self-actualization? Even if people are supported at home and are doing well in school, if the larger society does not provide them opportunities to be creative, then it is difficult to aspire to creativity.  I can see how people who do not have opportunities for creativity can easily spend their life trying to fit in to a predetermined mold and therefore lose their self-confidence and ability to think creatively. As Ken Robinson asserts, we are all born as creative individuals and are educated out of our creativity through our socialization (reference). In fact, as I described in the introduction, if I had not happened across an undergraduate film course, this might well have happened to me.</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8ED56A3-40E5-4CFC-ADF2-4AFCA12EFD23}" type="slidenum">
              <a:rPr lang="en-US" smtClean="0"/>
              <a:t>15</a:t>
            </a:fld>
            <a:endParaRPr lang="en-US"/>
          </a:p>
        </p:txBody>
      </p:sp>
    </p:spTree>
    <p:extLst>
      <p:ext uri="{BB962C8B-B14F-4D97-AF65-F5344CB8AC3E}">
        <p14:creationId xmlns:p14="http://schemas.microsoft.com/office/powerpoint/2010/main" val="1536837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we might consider </a:t>
            </a:r>
            <a:r>
              <a:rPr lang="en-US" sz="1200" i="1" kern="1200" dirty="0" smtClean="0">
                <a:solidFill>
                  <a:schemeClr val="tx1"/>
                </a:solidFill>
                <a:effectLst/>
                <a:latin typeface="+mn-lt"/>
                <a:ea typeface="+mn-ea"/>
                <a:cs typeface="+mn-cs"/>
              </a:rPr>
              <a:t>good </a:t>
            </a:r>
            <a:r>
              <a:rPr lang="en-US" sz="1200" kern="1200" dirty="0" smtClean="0">
                <a:solidFill>
                  <a:schemeClr val="tx1"/>
                </a:solidFill>
                <a:effectLst/>
                <a:latin typeface="+mn-lt"/>
                <a:ea typeface="+mn-ea"/>
                <a:cs typeface="+mn-cs"/>
              </a:rPr>
              <a:t>thinking includes both critical and creative thinking.  And, skills involved in critical thinking intertwine with creative thinking.  To think outside the box one would need to take a good look at the box first and try to identify misconceptions, frames of references and assumptions that may be getting in the way of a new approach to whatever problem is being looked at. </a:t>
            </a:r>
            <a:endParaRPr lang="en-US" dirty="0"/>
          </a:p>
        </p:txBody>
      </p:sp>
      <p:sp>
        <p:nvSpPr>
          <p:cNvPr id="4" name="Slide Number Placeholder 3"/>
          <p:cNvSpPr>
            <a:spLocks noGrp="1"/>
          </p:cNvSpPr>
          <p:nvPr>
            <p:ph type="sldNum" sz="quarter" idx="10"/>
          </p:nvPr>
        </p:nvSpPr>
        <p:spPr/>
        <p:txBody>
          <a:bodyPr/>
          <a:lstStyle/>
          <a:p>
            <a:fld id="{28ED56A3-40E5-4CFC-ADF2-4AFCA12EFD23}" type="slidenum">
              <a:rPr lang="en-US" smtClean="0"/>
              <a:t>16</a:t>
            </a:fld>
            <a:endParaRPr lang="en-US"/>
          </a:p>
        </p:txBody>
      </p:sp>
    </p:spTree>
    <p:extLst>
      <p:ext uri="{BB962C8B-B14F-4D97-AF65-F5344CB8AC3E}">
        <p14:creationId xmlns:p14="http://schemas.microsoft.com/office/powerpoint/2010/main" val="3690620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While not strictly</a:t>
            </a:r>
            <a:r>
              <a:rPr lang="en-US" sz="1200" kern="1200" baseline="0" dirty="0" smtClean="0">
                <a:solidFill>
                  <a:schemeClr val="tx1"/>
                </a:solidFill>
                <a:effectLst/>
                <a:latin typeface="+mn-lt"/>
                <a:ea typeface="+mn-ea"/>
                <a:cs typeface="+mn-cs"/>
              </a:rPr>
              <a:t> a creativity field, the emerging field of </a:t>
            </a:r>
            <a:r>
              <a:rPr lang="en-US" sz="1200" kern="1200" baseline="0" dirty="0" err="1" smtClean="0">
                <a:solidFill>
                  <a:schemeClr val="tx1"/>
                </a:solidFill>
                <a:effectLst/>
                <a:latin typeface="+mn-lt"/>
                <a:ea typeface="+mn-ea"/>
                <a:cs typeface="+mn-cs"/>
              </a:rPr>
              <a:t>positivie</a:t>
            </a:r>
            <a:r>
              <a:rPr lang="en-US" sz="1200" kern="1200" baseline="0" dirty="0" smtClean="0">
                <a:solidFill>
                  <a:schemeClr val="tx1"/>
                </a:solidFill>
                <a:effectLst/>
                <a:latin typeface="+mn-lt"/>
                <a:ea typeface="+mn-ea"/>
                <a:cs typeface="+mn-cs"/>
              </a:rPr>
              <a:t> psychology was a major influence to the development of the course.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Positive psychology is largely pioneered by the influential psychologists </a:t>
            </a:r>
            <a:r>
              <a:rPr lang="en-US" sz="1200" kern="1200" dirty="0" err="1" smtClean="0">
                <a:solidFill>
                  <a:schemeClr val="tx1"/>
                </a:solidFill>
                <a:effectLst/>
                <a:latin typeface="+mn-lt"/>
                <a:ea typeface="+mn-ea"/>
                <a:cs typeface="+mn-cs"/>
              </a:rPr>
              <a:t>Mihaly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Csikszentmihalyi</a:t>
            </a:r>
            <a:r>
              <a:rPr lang="en-US" sz="1200" kern="1200" dirty="0" smtClean="0">
                <a:solidFill>
                  <a:schemeClr val="tx1"/>
                </a:solidFill>
                <a:effectLst/>
                <a:latin typeface="+mn-lt"/>
                <a:ea typeface="+mn-ea"/>
                <a:cs typeface="+mn-cs"/>
              </a:rPr>
              <a:t> and Martin Seligman. According to </a:t>
            </a:r>
            <a:r>
              <a:rPr lang="en-US" sz="1200" kern="1200" dirty="0" err="1" smtClean="0">
                <a:solidFill>
                  <a:schemeClr val="tx1"/>
                </a:solidFill>
                <a:effectLst/>
                <a:latin typeface="+mn-lt"/>
                <a:ea typeface="+mn-ea"/>
                <a:cs typeface="+mn-cs"/>
              </a:rPr>
              <a:t>Csikszentmihalyi</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Seligam</a:t>
            </a:r>
            <a:r>
              <a:rPr lang="en-US" sz="1200" kern="1200" dirty="0" smtClean="0">
                <a:solidFill>
                  <a:schemeClr val="tx1"/>
                </a:solidFill>
                <a:effectLst/>
                <a:latin typeface="+mn-lt"/>
                <a:ea typeface="+mn-ea"/>
                <a:cs typeface="+mn-cs"/>
              </a:rPr>
              <a:t> an, the purpose of positive psychology is to find and nurture the genius and talent that exist within individuals and increase satisfaction and fulfillment in everyday life (Compton, 2005). 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Creative Thinking course I am developing is aimed not at recognized or established artists or acknowledged creative individuals, but, rather, designed for typical community college students who may be studying in any number of disciplines with the goal of transferring to a four year college or university, or who may plan to move directly into careers. The course will seek to develop the creative potential of everyday individuals with the purpose of improving their ability to creative problem solve and find personal fulfillment in recognizing</a:t>
            </a:r>
            <a:endParaRPr lang="en-US" dirty="0"/>
          </a:p>
        </p:txBody>
      </p:sp>
      <p:sp>
        <p:nvSpPr>
          <p:cNvPr id="4" name="Slide Number Placeholder 3"/>
          <p:cNvSpPr>
            <a:spLocks noGrp="1"/>
          </p:cNvSpPr>
          <p:nvPr>
            <p:ph type="sldNum" sz="quarter" idx="10"/>
          </p:nvPr>
        </p:nvSpPr>
        <p:spPr/>
        <p:txBody>
          <a:bodyPr/>
          <a:lstStyle/>
          <a:p>
            <a:fld id="{28ED56A3-40E5-4CFC-ADF2-4AFCA12EFD23}" type="slidenum">
              <a:rPr lang="en-US" smtClean="0"/>
              <a:t>17</a:t>
            </a:fld>
            <a:endParaRPr lang="en-US"/>
          </a:p>
        </p:txBody>
      </p:sp>
    </p:spTree>
    <p:extLst>
      <p:ext uri="{BB962C8B-B14F-4D97-AF65-F5344CB8AC3E}">
        <p14:creationId xmlns:p14="http://schemas.microsoft.com/office/powerpoint/2010/main" val="4038274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Consistent with the philosophy of positive psychology the creative</a:t>
            </a:r>
            <a:r>
              <a:rPr lang="en-US" baseline="0" dirty="0" smtClean="0"/>
              <a:t> thinking course is designed to make students more aware of themselves in regards to values clarification individual passions and engagement. Seligman has described this state as “Flourishing”</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While Seligman initially was recognized in psychology for his contribution of the notion of learned helplessness, his more recent work has been to investigate the psychology of personal well-being and self-fulfillment. His notion of learned optimism suggests that positive thinking as a trait can be learned and increased in individuals, and this is consistent with this course’s approach to the notion of creativity as a natural tendency that can be increased through a combination of awareness and practice.</a:t>
            </a:r>
          </a:p>
          <a:p>
            <a:endParaRPr lang="en-US" dirty="0"/>
          </a:p>
        </p:txBody>
      </p:sp>
      <p:sp>
        <p:nvSpPr>
          <p:cNvPr id="4" name="Slide Number Placeholder 3"/>
          <p:cNvSpPr>
            <a:spLocks noGrp="1"/>
          </p:cNvSpPr>
          <p:nvPr>
            <p:ph type="sldNum" sz="quarter" idx="10"/>
          </p:nvPr>
        </p:nvSpPr>
        <p:spPr/>
        <p:txBody>
          <a:bodyPr/>
          <a:lstStyle/>
          <a:p>
            <a:fld id="{28ED56A3-40E5-4CFC-ADF2-4AFCA12EFD23}" type="slidenum">
              <a:rPr lang="en-US" smtClean="0"/>
              <a:t>18</a:t>
            </a:fld>
            <a:endParaRPr lang="en-US"/>
          </a:p>
        </p:txBody>
      </p:sp>
    </p:spTree>
    <p:extLst>
      <p:ext uri="{BB962C8B-B14F-4D97-AF65-F5344CB8AC3E}">
        <p14:creationId xmlns:p14="http://schemas.microsoft.com/office/powerpoint/2010/main" val="2121118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Three Core Features of PP</a:t>
            </a:r>
          </a:p>
          <a:p>
            <a:endParaRPr lang="en-US" dirty="0" smtClean="0"/>
          </a:p>
          <a:p>
            <a:r>
              <a:rPr lang="en-US" dirty="0" smtClean="0"/>
              <a:t>Flow is that place when you are deeply immersed in an engaging activity</a:t>
            </a:r>
          </a:p>
          <a:p>
            <a:endParaRPr lang="en-US" dirty="0" smtClean="0"/>
          </a:p>
          <a:p>
            <a:r>
              <a:rPr lang="en-US" sz="1200" kern="1200" dirty="0" smtClean="0">
                <a:solidFill>
                  <a:schemeClr val="tx1"/>
                </a:solidFill>
                <a:effectLst/>
                <a:latin typeface="+mn-lt"/>
                <a:ea typeface="+mn-ea"/>
                <a:cs typeface="+mn-cs"/>
              </a:rPr>
              <a:t>We need to first be engaged in order to get to flow, for, while flow is not always an easy state to achieve, it is much more possible when an activity has meaning for you.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Seligman suggests that areas of meaning might include a broad range of topics from religion, political activity, environmentalism, to family relations.</a:t>
            </a:r>
            <a:r>
              <a:rPr lang="en-US" sz="1200" kern="1200" baseline="0" dirty="0" smtClean="0">
                <a:solidFill>
                  <a:schemeClr val="tx1"/>
                </a:solidFill>
                <a:effectLst/>
                <a:latin typeface="+mn-lt"/>
                <a:ea typeface="+mn-ea"/>
                <a:cs typeface="+mn-cs"/>
              </a:rPr>
              <a:t> Students </a:t>
            </a:r>
            <a:endParaRPr lang="en-US" dirty="0" smtClean="0"/>
          </a:p>
          <a:p>
            <a:endParaRPr lang="en-US" dirty="0"/>
          </a:p>
        </p:txBody>
      </p:sp>
      <p:sp>
        <p:nvSpPr>
          <p:cNvPr id="4" name="Slide Number Placeholder 3"/>
          <p:cNvSpPr>
            <a:spLocks noGrp="1"/>
          </p:cNvSpPr>
          <p:nvPr>
            <p:ph type="sldNum" sz="quarter" idx="10"/>
          </p:nvPr>
        </p:nvSpPr>
        <p:spPr/>
        <p:txBody>
          <a:bodyPr/>
          <a:lstStyle/>
          <a:p>
            <a:fld id="{28ED56A3-40E5-4CFC-ADF2-4AFCA12EFD23}" type="slidenum">
              <a:rPr lang="en-US" smtClean="0"/>
              <a:t>19</a:t>
            </a:fld>
            <a:endParaRPr lang="en-US"/>
          </a:p>
        </p:txBody>
      </p:sp>
    </p:spTree>
    <p:extLst>
      <p:ext uri="{BB962C8B-B14F-4D97-AF65-F5344CB8AC3E}">
        <p14:creationId xmlns:p14="http://schemas.microsoft.com/office/powerpoint/2010/main" val="1707510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presentation I will present my schema</a:t>
            </a:r>
            <a:r>
              <a:rPr lang="en-US" baseline="0" dirty="0" smtClean="0"/>
              <a:t> or pattern of thought that I have developed and I want to bring you through for the next 45 minutes</a:t>
            </a:r>
            <a:endParaRPr lang="en-US" dirty="0"/>
          </a:p>
        </p:txBody>
      </p:sp>
      <p:sp>
        <p:nvSpPr>
          <p:cNvPr id="4" name="Slide Number Placeholder 3"/>
          <p:cNvSpPr>
            <a:spLocks noGrp="1"/>
          </p:cNvSpPr>
          <p:nvPr>
            <p:ph type="sldNum" sz="quarter" idx="10"/>
          </p:nvPr>
        </p:nvSpPr>
        <p:spPr/>
        <p:txBody>
          <a:bodyPr/>
          <a:lstStyle/>
          <a:p>
            <a:fld id="{28ED56A3-40E5-4CFC-ADF2-4AFCA12EFD23}" type="slidenum">
              <a:rPr lang="en-US" smtClean="0"/>
              <a:t>2</a:t>
            </a:fld>
            <a:endParaRPr lang="en-US"/>
          </a:p>
        </p:txBody>
      </p:sp>
    </p:spTree>
    <p:extLst>
      <p:ext uri="{BB962C8B-B14F-4D97-AF65-F5344CB8AC3E}">
        <p14:creationId xmlns:p14="http://schemas.microsoft.com/office/powerpoint/2010/main" val="859535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Positive psychologist Carol </a:t>
            </a:r>
            <a:r>
              <a:rPr lang="en-US" sz="1200" kern="1200" dirty="0" err="1" smtClean="0">
                <a:solidFill>
                  <a:schemeClr val="tx1"/>
                </a:solidFill>
                <a:effectLst/>
                <a:latin typeface="+mn-lt"/>
                <a:ea typeface="+mn-ea"/>
                <a:cs typeface="+mn-cs"/>
              </a:rPr>
              <a:t>Dweck</a:t>
            </a:r>
            <a:r>
              <a:rPr lang="en-US" sz="1200" kern="1200" dirty="0" smtClean="0">
                <a:solidFill>
                  <a:schemeClr val="tx1"/>
                </a:solidFill>
                <a:effectLst/>
                <a:latin typeface="+mn-lt"/>
                <a:ea typeface="+mn-ea"/>
                <a:cs typeface="+mn-cs"/>
              </a:rPr>
              <a:t> has written extensively about the idea of the growth mindset. Her research compares people with growth mindsets to people with fixed mindsets. </a:t>
            </a:r>
            <a:r>
              <a:rPr lang="en-US" sz="1200" kern="1200" dirty="0" err="1" smtClean="0">
                <a:solidFill>
                  <a:schemeClr val="tx1"/>
                </a:solidFill>
                <a:effectLst/>
                <a:latin typeface="+mn-lt"/>
                <a:ea typeface="+mn-ea"/>
                <a:cs typeface="+mn-cs"/>
              </a:rPr>
              <a:t>Dweck</a:t>
            </a:r>
            <a:r>
              <a:rPr lang="en-US" sz="1200" kern="1200" dirty="0" smtClean="0">
                <a:solidFill>
                  <a:schemeClr val="tx1"/>
                </a:solidFill>
                <a:effectLst/>
                <a:latin typeface="+mn-lt"/>
                <a:ea typeface="+mn-ea"/>
                <a:cs typeface="+mn-cs"/>
              </a:rPr>
              <a:t> has concluded that if people maintain a growth mindset, that is, if they believe they can improve and increase their intelligence, they are often able to do so. Also, the corollary is true as well. If people have a fixed mindset and believe that traits such as intelligence are unchangeable, then for those individuals, they are. In her book, </a:t>
            </a:r>
            <a:r>
              <a:rPr lang="en-US" sz="1200" i="1" kern="1200" dirty="0" smtClean="0">
                <a:solidFill>
                  <a:schemeClr val="tx1"/>
                </a:solidFill>
                <a:effectLst/>
                <a:latin typeface="+mn-lt"/>
                <a:ea typeface="+mn-ea"/>
                <a:cs typeface="+mn-cs"/>
              </a:rPr>
              <a:t>Mindset: The New Psychology of Success</a:t>
            </a:r>
            <a:r>
              <a:rPr lang="en-US" sz="1200" kern="1200" dirty="0" smtClean="0">
                <a:solidFill>
                  <a:schemeClr val="tx1"/>
                </a:solidFill>
                <a:effectLst/>
                <a:latin typeface="+mn-lt"/>
                <a:ea typeface="+mn-ea"/>
                <a:cs typeface="+mn-cs"/>
              </a:rPr>
              <a:t> (2006) </a:t>
            </a:r>
            <a:r>
              <a:rPr lang="en-US" sz="1200" kern="1200" dirty="0" err="1" smtClean="0">
                <a:solidFill>
                  <a:schemeClr val="tx1"/>
                </a:solidFill>
                <a:effectLst/>
                <a:latin typeface="+mn-lt"/>
                <a:ea typeface="+mn-ea"/>
                <a:cs typeface="+mn-cs"/>
              </a:rPr>
              <a:t>Dweck</a:t>
            </a:r>
            <a:r>
              <a:rPr lang="en-US" sz="1200" kern="1200" dirty="0" smtClean="0">
                <a:solidFill>
                  <a:schemeClr val="tx1"/>
                </a:solidFill>
                <a:effectLst/>
                <a:latin typeface="+mn-lt"/>
                <a:ea typeface="+mn-ea"/>
                <a:cs typeface="+mn-cs"/>
              </a:rPr>
              <a:t> has carried this idea further to the areas of education, sports, relationships, and personal change.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course is fundamentally based on the premise that we are all born creative, but through experiences we become fixed on the idea that we are not creative or that creative work is primarily based in the arts. In the course I am developing I plan to dispel this idea and help students rediscover their creativity and learn new strategies to nurture and grow their capacities for creative work,</a:t>
            </a:r>
            <a:r>
              <a:rPr lang="en-US" sz="1200" kern="1200" baseline="0" dirty="0" smtClean="0">
                <a:solidFill>
                  <a:schemeClr val="tx1"/>
                </a:solidFill>
                <a:effectLst/>
                <a:latin typeface="+mn-lt"/>
                <a:ea typeface="+mn-ea"/>
                <a:cs typeface="+mn-cs"/>
              </a:rPr>
              <a:t> in short for students to develop a growth mindset around their creativity.</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8ED56A3-40E5-4CFC-ADF2-4AFCA12EFD23}" type="slidenum">
              <a:rPr lang="en-US" smtClean="0"/>
              <a:t>20</a:t>
            </a:fld>
            <a:endParaRPr lang="en-US"/>
          </a:p>
        </p:txBody>
      </p:sp>
    </p:spTree>
    <p:extLst>
      <p:ext uri="{BB962C8B-B14F-4D97-AF65-F5344CB8AC3E}">
        <p14:creationId xmlns:p14="http://schemas.microsoft.com/office/powerpoint/2010/main" val="2977657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According to Daniel </a:t>
            </a:r>
            <a:r>
              <a:rPr lang="en-US" sz="1200" kern="1200" dirty="0" err="1" smtClean="0">
                <a:solidFill>
                  <a:schemeClr val="tx1"/>
                </a:solidFill>
                <a:effectLst/>
                <a:latin typeface="+mn-lt"/>
                <a:ea typeface="+mn-ea"/>
                <a:cs typeface="+mn-cs"/>
              </a:rPr>
              <a:t>Kahneman</a:t>
            </a:r>
            <a:r>
              <a:rPr lang="en-US" sz="1200" kern="1200" dirty="0" smtClean="0">
                <a:solidFill>
                  <a:schemeClr val="tx1"/>
                </a:solidFill>
                <a:effectLst/>
                <a:latin typeface="+mn-lt"/>
                <a:ea typeface="+mn-ea"/>
                <a:cs typeface="+mn-cs"/>
              </a:rPr>
              <a:t> (2011) there are two kinds of thinking. He describes them as System 1, or thinking </a:t>
            </a:r>
            <a:r>
              <a:rPr lang="en-US" sz="1200" i="1" kern="1200" dirty="0" smtClean="0">
                <a:solidFill>
                  <a:schemeClr val="tx1"/>
                </a:solidFill>
                <a:effectLst/>
                <a:latin typeface="+mn-lt"/>
                <a:ea typeface="+mn-ea"/>
                <a:cs typeface="+mn-cs"/>
              </a:rPr>
              <a:t>fast</a:t>
            </a:r>
            <a:r>
              <a:rPr lang="en-US" sz="1200" kern="1200" dirty="0" smtClean="0">
                <a:solidFill>
                  <a:schemeClr val="tx1"/>
                </a:solidFill>
                <a:effectLst/>
                <a:latin typeface="+mn-lt"/>
                <a:ea typeface="+mn-ea"/>
                <a:cs typeface="+mn-cs"/>
              </a:rPr>
              <a:t> and System 2, or thinking </a:t>
            </a:r>
            <a:r>
              <a:rPr lang="en-US" sz="1200" i="1" kern="1200" dirty="0" smtClean="0">
                <a:solidFill>
                  <a:schemeClr val="tx1"/>
                </a:solidFill>
                <a:effectLst/>
                <a:latin typeface="+mn-lt"/>
                <a:ea typeface="+mn-ea"/>
                <a:cs typeface="+mn-cs"/>
              </a:rPr>
              <a:t>slow</a:t>
            </a:r>
            <a:r>
              <a:rPr lang="en-US" sz="1200" kern="1200" dirty="0" smtClean="0">
                <a:solidFill>
                  <a:schemeClr val="tx1"/>
                </a:solidFill>
                <a:effectLst/>
                <a:latin typeface="+mn-lt"/>
                <a:ea typeface="+mn-ea"/>
                <a:cs typeface="+mn-cs"/>
              </a:rPr>
              <a:t>. In System 1 the brain is constantly surveying the environment and acts quickly on opportunities, responds to dangers, and creates impressions very quickly through short-cuts and heuristics. System 1 is prone to many mistakes and errors on the side of caution. Most of the time we work in System 1 and it is effective because we are accustomed to working in this mode and have created rules to work within this system of thought.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Kahneman</a:t>
            </a:r>
            <a:r>
              <a:rPr lang="en-US" sz="1200" kern="1200" dirty="0" smtClean="0">
                <a:solidFill>
                  <a:schemeClr val="tx1"/>
                </a:solidFill>
                <a:effectLst/>
                <a:latin typeface="+mn-lt"/>
                <a:ea typeface="+mn-ea"/>
                <a:cs typeface="+mn-cs"/>
              </a:rPr>
              <a:t> explains in great detail how Systems 1 and 2 work together to make decisions and how often one system can misinform the other, leading to errors in thought. In this regard, </a:t>
            </a:r>
            <a:r>
              <a:rPr lang="en-US" sz="1200" kern="1200" dirty="0" err="1" smtClean="0">
                <a:solidFill>
                  <a:schemeClr val="tx1"/>
                </a:solidFill>
                <a:effectLst/>
                <a:latin typeface="+mn-lt"/>
                <a:ea typeface="+mn-ea"/>
                <a:cs typeface="+mn-cs"/>
              </a:rPr>
              <a:t>Kahneman</a:t>
            </a:r>
            <a:r>
              <a:rPr lang="en-US" sz="1200" kern="1200" dirty="0" smtClean="0">
                <a:solidFill>
                  <a:schemeClr val="tx1"/>
                </a:solidFill>
                <a:effectLst/>
                <a:latin typeface="+mn-lt"/>
                <a:ea typeface="+mn-ea"/>
                <a:cs typeface="+mn-cs"/>
              </a:rPr>
              <a:t> makes a connection to creativity. He describes creativity as operating in System 1 and, like the positive psychologists, asserts there is a connection between happiness and positive mood and creativity: </a:t>
            </a:r>
          </a:p>
          <a:p>
            <a:r>
              <a:rPr lang="en-US" sz="1200" kern="1200" dirty="0" smtClean="0">
                <a:solidFill>
                  <a:schemeClr val="tx1"/>
                </a:solidFill>
                <a:effectLst/>
                <a:latin typeface="+mn-lt"/>
                <a:ea typeface="+mn-ea"/>
                <a:cs typeface="+mn-cs"/>
              </a:rPr>
              <a:t>Mood evidently affects the operation of System 1: when we are uncomfortable and unhappy, we lose touch with our intuition…. A happy mood loosens the control of System 2 over performance: when in a good mood, people become more intuitive and more creative but also less vigilant and more prone to logical errors. (</a:t>
            </a:r>
            <a:r>
              <a:rPr lang="en-US" sz="1200" kern="1200" dirty="0" err="1" smtClean="0">
                <a:solidFill>
                  <a:schemeClr val="tx1"/>
                </a:solidFill>
                <a:effectLst/>
                <a:latin typeface="+mn-lt"/>
                <a:ea typeface="+mn-ea"/>
                <a:cs typeface="+mn-cs"/>
              </a:rPr>
              <a:t>Kahneman</a:t>
            </a:r>
            <a:r>
              <a:rPr lang="en-US" sz="1200" kern="1200" dirty="0" smtClean="0">
                <a:solidFill>
                  <a:schemeClr val="tx1"/>
                </a:solidFill>
                <a:effectLst/>
                <a:latin typeface="+mn-lt"/>
                <a:ea typeface="+mn-ea"/>
                <a:cs typeface="+mn-cs"/>
              </a:rPr>
              <a:t> 2011, 69) </a:t>
            </a:r>
          </a:p>
          <a:p>
            <a:r>
              <a:rPr lang="en-US" sz="1200" kern="1200" dirty="0" smtClean="0">
                <a:solidFill>
                  <a:schemeClr val="tx1"/>
                </a:solidFill>
                <a:effectLst/>
                <a:latin typeface="+mn-lt"/>
                <a:ea typeface="+mn-ea"/>
                <a:cs typeface="+mn-cs"/>
              </a:rPr>
              <a:t>I agree there may be a relationship between creativity and System 1 and positive emotions as </a:t>
            </a:r>
            <a:r>
              <a:rPr lang="en-US" sz="1200" kern="1200" dirty="0" err="1" smtClean="0">
                <a:solidFill>
                  <a:schemeClr val="tx1"/>
                </a:solidFill>
                <a:effectLst/>
                <a:latin typeface="+mn-lt"/>
                <a:ea typeface="+mn-ea"/>
                <a:cs typeface="+mn-cs"/>
              </a:rPr>
              <a:t>Kahneman</a:t>
            </a:r>
            <a:r>
              <a:rPr lang="en-US" sz="1200" kern="1200" dirty="0" smtClean="0">
                <a:solidFill>
                  <a:schemeClr val="tx1"/>
                </a:solidFill>
                <a:effectLst/>
                <a:latin typeface="+mn-lt"/>
                <a:ea typeface="+mn-ea"/>
                <a:cs typeface="+mn-cs"/>
              </a:rPr>
              <a:t> asserts; however, I would argue that creativity needs a balance of System 1 and System 2 thinking. </a:t>
            </a:r>
            <a:endParaRPr lang="en-US" dirty="0"/>
          </a:p>
        </p:txBody>
      </p:sp>
      <p:sp>
        <p:nvSpPr>
          <p:cNvPr id="4" name="Slide Number Placeholder 3"/>
          <p:cNvSpPr>
            <a:spLocks noGrp="1"/>
          </p:cNvSpPr>
          <p:nvPr>
            <p:ph type="sldNum" sz="quarter" idx="10"/>
          </p:nvPr>
        </p:nvSpPr>
        <p:spPr/>
        <p:txBody>
          <a:bodyPr/>
          <a:lstStyle/>
          <a:p>
            <a:fld id="{28ED56A3-40E5-4CFC-ADF2-4AFCA12EFD23}" type="slidenum">
              <a:rPr lang="en-US" smtClean="0"/>
              <a:t>21</a:t>
            </a:fld>
            <a:endParaRPr lang="en-US"/>
          </a:p>
        </p:txBody>
      </p:sp>
    </p:spTree>
    <p:extLst>
      <p:ext uri="{BB962C8B-B14F-4D97-AF65-F5344CB8AC3E}">
        <p14:creationId xmlns:p14="http://schemas.microsoft.com/office/powerpoint/2010/main" val="4166404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the context of this course, my operational definition of creativity emphasizes two of its key aspects - originality and applicability. While these two concepts are basic to the western notion of creativity, I am also planning to develop and add to this definition to include eastern ideas of personal fulfillment and the importance of contemplation in seeing the connectedness of things as the course examines different aspects of creativity and creative persons.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By integrating the eastern view of self actualization, the western view</a:t>
            </a:r>
            <a:r>
              <a:rPr lang="en-US" sz="1200" kern="1200" baseline="0" dirty="0" smtClean="0">
                <a:solidFill>
                  <a:schemeClr val="tx1"/>
                </a:solidFill>
                <a:effectLst/>
                <a:latin typeface="+mn-lt"/>
                <a:ea typeface="+mn-ea"/>
                <a:cs typeface="+mn-cs"/>
              </a:rPr>
              <a:t> of everyone is creative with the right opportunities and nurturing, </a:t>
            </a:r>
            <a:r>
              <a:rPr lang="en-US" sz="1200" kern="1200" dirty="0" smtClean="0">
                <a:solidFill>
                  <a:schemeClr val="tx1"/>
                </a:solidFill>
                <a:effectLst/>
                <a:latin typeface="+mn-lt"/>
                <a:ea typeface="+mn-ea"/>
                <a:cs typeface="+mn-cs"/>
              </a:rPr>
              <a:t>as well as ideas from positive psychology that</a:t>
            </a:r>
            <a:r>
              <a:rPr lang="en-US" sz="1200" kern="1200" baseline="0" dirty="0" smtClean="0">
                <a:solidFill>
                  <a:schemeClr val="tx1"/>
                </a:solidFill>
                <a:effectLst/>
                <a:latin typeface="+mn-lt"/>
                <a:ea typeface="+mn-ea"/>
                <a:cs typeface="+mn-cs"/>
              </a:rPr>
              <a:t> a healthy well being can improve your creativity</a:t>
            </a:r>
            <a:r>
              <a:rPr lang="en-US" sz="1200" kern="1200" dirty="0" smtClean="0">
                <a:solidFill>
                  <a:schemeClr val="tx1"/>
                </a:solidFill>
                <a:effectLst/>
                <a:latin typeface="+mn-lt"/>
                <a:ea typeface="+mn-ea"/>
                <a:cs typeface="+mn-cs"/>
              </a:rPr>
              <a:t>, I believe that students will construct more complete understandings of creativity and its importance to every individual’s life. At the same time, I recognize that the context of this course is within a business-focused certificate program, so I will place a high degree of emphasis on the usefulness of creative solutions generated.</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8ED56A3-40E5-4CFC-ADF2-4AFCA12EFD23}" type="slidenum">
              <a:rPr lang="en-US" smtClean="0"/>
              <a:t>22</a:t>
            </a:fld>
            <a:endParaRPr lang="en-US"/>
          </a:p>
        </p:txBody>
      </p:sp>
    </p:spTree>
    <p:extLst>
      <p:ext uri="{BB962C8B-B14F-4D97-AF65-F5344CB8AC3E}">
        <p14:creationId xmlns:p14="http://schemas.microsoft.com/office/powerpoint/2010/main" val="1352939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ED56A3-40E5-4CFC-ADF2-4AFCA12EFD23}" type="slidenum">
              <a:rPr lang="en-US" smtClean="0"/>
              <a:t>23</a:t>
            </a:fld>
            <a:endParaRPr lang="en-US"/>
          </a:p>
        </p:txBody>
      </p:sp>
    </p:spTree>
    <p:extLst>
      <p:ext uri="{BB962C8B-B14F-4D97-AF65-F5344CB8AC3E}">
        <p14:creationId xmlns:p14="http://schemas.microsoft.com/office/powerpoint/2010/main" val="1563738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course has four themes. They are: (1) Creative Process, (2) Creative People, (3) Creative Environments and (4) Finding Your Passion. Each of these themes will be addressed in an iterative fashion throughout the course. I believe in order to develop an understanding of the nature of creativity students will need to be introduced to and begin to develop each of these themes.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They will also need several opportunities to practice and reflect on the four themes in order to understand its importance to the nature of creativity and the creativity within themselves.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ED56A3-40E5-4CFC-ADF2-4AFCA12EFD23}" type="slidenum">
              <a:rPr lang="en-US" smtClean="0"/>
              <a:t>24</a:t>
            </a:fld>
            <a:endParaRPr lang="en-US"/>
          </a:p>
        </p:txBody>
      </p:sp>
    </p:spTree>
    <p:extLst>
      <p:ext uri="{BB962C8B-B14F-4D97-AF65-F5344CB8AC3E}">
        <p14:creationId xmlns:p14="http://schemas.microsoft.com/office/powerpoint/2010/main" val="2140274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Creativity </a:t>
            </a:r>
            <a:r>
              <a:rPr lang="en-US" b="1" dirty="0" smtClean="0"/>
              <a:t>Definition</a:t>
            </a:r>
            <a:r>
              <a:rPr lang="en-US" b="1" baseline="0" dirty="0" smtClean="0"/>
              <a:t> Assignment</a:t>
            </a:r>
            <a:endParaRPr lang="en-US" b="1" dirty="0" smtClean="0"/>
          </a:p>
          <a:p>
            <a:r>
              <a:rPr lang="en-US" dirty="0" smtClean="0"/>
              <a:t>Students will be asked to define the term creativity</a:t>
            </a:r>
          </a:p>
          <a:p>
            <a:pPr lvl="1"/>
            <a:r>
              <a:rPr lang="en-US" dirty="0" smtClean="0"/>
              <a:t>This will provide baseline assessment of their understanding and pre-conceived notions</a:t>
            </a:r>
          </a:p>
          <a:p>
            <a:r>
              <a:rPr lang="en-US" dirty="0" smtClean="0"/>
              <a:t>Over the course of the semester students will edit and expand this definition in small groups</a:t>
            </a:r>
          </a:p>
          <a:p>
            <a:pPr lvl="1"/>
            <a:r>
              <a:rPr lang="en-US" dirty="0" smtClean="0"/>
              <a:t>Promotes ongoing discussion of ideas</a:t>
            </a:r>
          </a:p>
          <a:p>
            <a:pPr lvl="1"/>
            <a:r>
              <a:rPr lang="en-US" dirty="0" smtClean="0"/>
              <a:t>Creates synthesis of course concepts</a:t>
            </a:r>
          </a:p>
          <a:p>
            <a:pPr lvl="1"/>
            <a:r>
              <a:rPr lang="en-US" dirty="0" smtClean="0"/>
              <a:t>Students reflect on developing understanding across drafts</a:t>
            </a:r>
          </a:p>
          <a:p>
            <a:pPr lvl="1"/>
            <a:endParaRPr lang="en-US" dirty="0" smtClean="0"/>
          </a:p>
          <a:p>
            <a:pPr lvl="1"/>
            <a:r>
              <a:rPr lang="en-US" dirty="0" smtClean="0"/>
              <a:t>Students</a:t>
            </a:r>
            <a:r>
              <a:rPr lang="en-US" baseline="0" dirty="0" smtClean="0"/>
              <a:t> initial definition will be done in pairs in order to help them clarify their own ideas through discussion. After that point it will become an individual assignment with students expanding their definitions with course readings for example when students read about the eastern view of creativity they will be prompted to </a:t>
            </a:r>
            <a:r>
              <a:rPr lang="en-US" baseline="0" dirty="0" err="1" smtClean="0"/>
              <a:t>refelct</a:t>
            </a:r>
            <a:r>
              <a:rPr lang="en-US" baseline="0" dirty="0" smtClean="0"/>
              <a:t> upon their definition and describe how it addresses the eastern view of creativity or will be asked to expand their definition to include eastern concepts.  Students will be asked to site sources and the end product will be a short essay on the nature of creativity.  </a:t>
            </a:r>
            <a:endParaRPr lang="en-US" baseline="0" dirty="0" smtClean="0"/>
          </a:p>
          <a:p>
            <a:pPr lvl="0"/>
            <a:endParaRPr lang="en-US" b="1" baseline="0" dirty="0" smtClean="0"/>
          </a:p>
          <a:p>
            <a:pPr lvl="0"/>
            <a:r>
              <a:rPr lang="en-US" b="1" baseline="0" dirty="0" smtClean="0"/>
              <a:t>Reflective Journal – based on the morning pages – content is not </a:t>
            </a:r>
            <a:r>
              <a:rPr lang="en-US" b="1" baseline="0" dirty="0" err="1" smtClean="0"/>
              <a:t>revlevant</a:t>
            </a:r>
            <a:r>
              <a:rPr lang="en-US" b="1" baseline="0" dirty="0" smtClean="0"/>
              <a:t> it is just that the student gets in the habit of reflecting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strategy to improve their understanding of their own creative process is to reflect on what strategies work and what strategies do not work. They can purchase a physical journal or create a digital one to write down their ideas, reflections on readings, drawings etc.  And I will advise them to keep their journal (physical or digital) accessible to them as much as possible during the semester in order to write down any ideas they have, at any time, about anything, and anywhere. This is an easy way to help them become aware of their own creative process, new ideas, and provide a simple way to return to their ideas later. The journals will be handed in at the end of the semester and graded primarily on volume, not quality. Writing is required for the journal, however sketching, drawing, doodling, diagramming is also encouraged.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Artist</a:t>
            </a:r>
            <a:r>
              <a:rPr lang="en-US" sz="1200" b="1" kern="1200" baseline="0" dirty="0" smtClean="0">
                <a:solidFill>
                  <a:schemeClr val="tx1"/>
                </a:solidFill>
                <a:effectLst/>
                <a:latin typeface="+mn-lt"/>
                <a:ea typeface="+mn-ea"/>
                <a:cs typeface="+mn-cs"/>
              </a:rPr>
              <a:t> Dates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part of my creative journey creating the course I have found the artist dates to be the most beneficial to the development of my creativity. The Artist Date is an activity developed by Julia Cameron from the </a:t>
            </a:r>
            <a:r>
              <a:rPr lang="en-US" sz="1200" i="1" kern="1200" dirty="0" smtClean="0">
                <a:solidFill>
                  <a:schemeClr val="tx1"/>
                </a:solidFill>
                <a:effectLst/>
                <a:latin typeface="+mn-lt"/>
                <a:ea typeface="+mn-ea"/>
                <a:cs typeface="+mn-cs"/>
              </a:rPr>
              <a:t>Artist’s Way</a:t>
            </a:r>
            <a:r>
              <a:rPr lang="en-US" sz="1200" kern="1200" dirty="0" smtClean="0">
                <a:solidFill>
                  <a:schemeClr val="tx1"/>
                </a:solidFill>
                <a:effectLst/>
                <a:latin typeface="+mn-lt"/>
                <a:ea typeface="+mn-ea"/>
                <a:cs typeface="+mn-cs"/>
              </a:rPr>
              <a:t>. In this assignment, students will engage in the Artist Dates on a weekly basis. An Artist Date is setting a block of time, at least two hours, in which the student will do something they enjoy doing by themselves. Students could go to a movie, go for a walk, play an instrument, go shopping, they could do just about anything, but they must do it alone. Students will summarize their weekly artists date in a paragraph or two each week using the Journal feature in Bb. The Artist Dates will provide an opportunity for self-intimacy. Often when we are feeling creatively blocked it is because we are doubting our potential to create. The Artist Date provides a positive avenue to do something you enjoy for yourself and your creativity.  It re-connects you with your inner artist and it is helpful in becoming mindful of what makes you happy and content.</a:t>
            </a:r>
          </a:p>
          <a:p>
            <a:endParaRPr lang="en-US" dirty="0" smtClean="0"/>
          </a:p>
          <a:p>
            <a:r>
              <a:rPr lang="en-US" b="1" dirty="0" err="1" smtClean="0"/>
              <a:t>SCI-fi</a:t>
            </a:r>
            <a:r>
              <a:rPr lang="en-US" b="1" dirty="0" smtClean="0"/>
              <a:t> Scamper</a:t>
            </a:r>
            <a:endParaRPr lang="en-US" b="1" baseline="0" dirty="0" smtClean="0"/>
          </a:p>
          <a:p>
            <a:endParaRPr lang="en-US" baseline="0" dirty="0" smtClean="0"/>
          </a:p>
          <a:p>
            <a:r>
              <a:rPr lang="en-US" sz="1200" kern="1200" dirty="0" smtClean="0">
                <a:solidFill>
                  <a:schemeClr val="tx1"/>
                </a:solidFill>
                <a:effectLst/>
                <a:latin typeface="+mn-lt"/>
                <a:ea typeface="+mn-ea"/>
                <a:cs typeface="+mn-cs"/>
              </a:rPr>
              <a:t>Is an example of a group activity students will engage in to practice working as a group to find creative solutions. Students will read an excerpt from </a:t>
            </a:r>
            <a:r>
              <a:rPr lang="en-US" sz="1200" i="1" kern="1200" dirty="0" smtClean="0">
                <a:solidFill>
                  <a:schemeClr val="tx1"/>
                </a:solidFill>
                <a:effectLst/>
                <a:latin typeface="+mn-lt"/>
                <a:ea typeface="+mn-ea"/>
                <a:cs typeface="+mn-cs"/>
              </a:rPr>
              <a:t>The Left Hand of Darkness</a:t>
            </a:r>
            <a:r>
              <a:rPr lang="en-US" sz="1200" kern="1200" dirty="0" smtClean="0">
                <a:solidFill>
                  <a:schemeClr val="tx1"/>
                </a:solidFill>
                <a:effectLst/>
                <a:latin typeface="+mn-lt"/>
                <a:ea typeface="+mn-ea"/>
                <a:cs typeface="+mn-cs"/>
              </a:rPr>
              <a:t> by Ursula </a:t>
            </a:r>
            <a:r>
              <a:rPr lang="en-US" sz="1200" kern="1200" dirty="0" err="1" smtClean="0">
                <a:solidFill>
                  <a:schemeClr val="tx1"/>
                </a:solidFill>
                <a:effectLst/>
                <a:latin typeface="+mn-lt"/>
                <a:ea typeface="+mn-ea"/>
                <a:cs typeface="+mn-cs"/>
              </a:rPr>
              <a:t>LeGuin</a:t>
            </a:r>
            <a:r>
              <a:rPr lang="en-US" sz="1200" kern="1200" dirty="0" smtClean="0">
                <a:solidFill>
                  <a:schemeClr val="tx1"/>
                </a:solidFill>
                <a:effectLst/>
                <a:latin typeface="+mn-lt"/>
                <a:ea typeface="+mn-ea"/>
                <a:cs typeface="+mn-cs"/>
              </a:rPr>
              <a:t>, view a PowerPoint presentation with the main ideas extrapolated regarding the culture of </a:t>
            </a:r>
            <a:r>
              <a:rPr lang="en-US" sz="1200" kern="1200" dirty="0" err="1" smtClean="0">
                <a:solidFill>
                  <a:schemeClr val="tx1"/>
                </a:solidFill>
                <a:effectLst/>
                <a:latin typeface="+mn-lt"/>
                <a:ea typeface="+mn-ea"/>
                <a:cs typeface="+mn-cs"/>
              </a:rPr>
              <a:t>Gethen</a:t>
            </a:r>
            <a:r>
              <a:rPr lang="en-US" sz="1200" kern="1200" dirty="0" smtClean="0">
                <a:solidFill>
                  <a:schemeClr val="tx1"/>
                </a:solidFill>
                <a:effectLst/>
                <a:latin typeface="+mn-lt"/>
                <a:ea typeface="+mn-ea"/>
                <a:cs typeface="+mn-cs"/>
              </a:rPr>
              <a:t> (fictitious planet in the story), and they will view a map and Wiki-</a:t>
            </a:r>
            <a:r>
              <a:rPr lang="en-US" sz="1200" kern="1200" dirty="0" err="1" smtClean="0">
                <a:solidFill>
                  <a:schemeClr val="tx1"/>
                </a:solidFill>
                <a:effectLst/>
                <a:latin typeface="+mn-lt"/>
                <a:ea typeface="+mn-ea"/>
                <a:cs typeface="+mn-cs"/>
              </a:rPr>
              <a:t>pedia</a:t>
            </a:r>
            <a:r>
              <a:rPr lang="en-US" sz="1200" kern="1200" dirty="0" smtClean="0">
                <a:solidFill>
                  <a:schemeClr val="tx1"/>
                </a:solidFill>
                <a:effectLst/>
                <a:latin typeface="+mn-lt"/>
                <a:ea typeface="+mn-ea"/>
                <a:cs typeface="+mn-cs"/>
              </a:rPr>
              <a:t> entry on the book. 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 Left Hand of Darkness is a science fiction novel about a planet, </a:t>
            </a:r>
            <a:r>
              <a:rPr lang="en-US" sz="1200" kern="1200" dirty="0" err="1" smtClean="0">
                <a:solidFill>
                  <a:schemeClr val="tx1"/>
                </a:solidFill>
                <a:effectLst/>
                <a:latin typeface="+mn-lt"/>
                <a:ea typeface="+mn-ea"/>
                <a:cs typeface="+mn-cs"/>
              </a:rPr>
              <a:t>Gethen</a:t>
            </a:r>
            <a:r>
              <a:rPr lang="en-US" sz="1200" kern="1200" dirty="0" smtClean="0">
                <a:solidFill>
                  <a:schemeClr val="tx1"/>
                </a:solidFill>
                <a:effectLst/>
                <a:latin typeface="+mn-lt"/>
                <a:ea typeface="+mn-ea"/>
                <a:cs typeface="+mn-cs"/>
              </a:rPr>
              <a:t>, where it is always winter and the technology is more purposefully primitive than on earth. The most significant difference is that the inhabitants are on a cycle where they change from male to female. Using this story will force the students to be creative because they will not have any preconceptions of how things should be.  Students will be forced to think about the cultural differences without gender differences on </a:t>
            </a:r>
            <a:r>
              <a:rPr lang="en-US" sz="1200" kern="1200" dirty="0" err="1" smtClean="0">
                <a:solidFill>
                  <a:schemeClr val="tx1"/>
                </a:solidFill>
                <a:effectLst/>
                <a:latin typeface="+mn-lt"/>
                <a:ea typeface="+mn-ea"/>
                <a:cs typeface="+mn-cs"/>
              </a:rPr>
              <a:t>Gethen</a:t>
            </a:r>
            <a:r>
              <a:rPr lang="en-US" sz="1200" kern="1200" dirty="0" smtClean="0">
                <a:solidFill>
                  <a:schemeClr val="tx1"/>
                </a:solidFill>
                <a:effectLst/>
                <a:latin typeface="+mn-lt"/>
                <a:ea typeface="+mn-ea"/>
                <a:cs typeface="+mn-cs"/>
              </a:rPr>
              <a:t>. They will then be asked to create something novel and applicable for </a:t>
            </a:r>
            <a:r>
              <a:rPr lang="en-US" sz="1200" kern="1200" dirty="0" err="1" smtClean="0">
                <a:solidFill>
                  <a:schemeClr val="tx1"/>
                </a:solidFill>
                <a:effectLst/>
                <a:latin typeface="+mn-lt"/>
                <a:ea typeface="+mn-ea"/>
                <a:cs typeface="+mn-cs"/>
              </a:rPr>
              <a:t>Gethenian</a:t>
            </a:r>
            <a:r>
              <a:rPr lang="en-US" sz="1200" kern="1200" dirty="0" smtClean="0">
                <a:solidFill>
                  <a:schemeClr val="tx1"/>
                </a:solidFill>
                <a:effectLst/>
                <a:latin typeface="+mn-lt"/>
                <a:ea typeface="+mn-ea"/>
                <a:cs typeface="+mn-cs"/>
              </a:rPr>
              <a:t> use. This could be a piece of technology, clothing, architecture, or any other useful tool for the planet. I believe this activity will help the students stretch their creativity and practice their skills in more abstracted way.  </a:t>
            </a:r>
          </a:p>
          <a:p>
            <a:r>
              <a:rPr lang="en-US" sz="1200" kern="1200" dirty="0" smtClean="0">
                <a:solidFill>
                  <a:schemeClr val="tx1"/>
                </a:solidFill>
                <a:effectLst/>
                <a:latin typeface="+mn-lt"/>
                <a:ea typeface="+mn-ea"/>
                <a:cs typeface="+mn-cs"/>
              </a:rPr>
              <a:t>	This activity will use the popular SCAMPER creative problem solving strategy. SCAMPER is an idea generating activity that uses a checklist of questions to spur new ideas by making connections to seemingly unrelated ideas or objects. In this activity students will practice brainstorming, stretching their thinking by looking at different perspectives and  making connections to things that appear to be unrelated. The activity also works well in groups; group members can split up the activities or do them together and compare results. Although I have used SCAMPER in the past, I did not use this strategy to come up with the idea for the </a:t>
            </a:r>
            <a:r>
              <a:rPr lang="en-US" sz="1200" kern="1200" dirty="0" err="1" smtClean="0">
                <a:solidFill>
                  <a:schemeClr val="tx1"/>
                </a:solidFill>
                <a:effectLst/>
                <a:latin typeface="+mn-lt"/>
                <a:ea typeface="+mn-ea"/>
                <a:cs typeface="+mn-cs"/>
              </a:rPr>
              <a:t>Scifi</a:t>
            </a:r>
            <a:r>
              <a:rPr lang="en-US" sz="1200" kern="1200" dirty="0" smtClean="0">
                <a:solidFill>
                  <a:schemeClr val="tx1"/>
                </a:solidFill>
                <a:effectLst/>
                <a:latin typeface="+mn-lt"/>
                <a:ea typeface="+mn-ea"/>
                <a:cs typeface="+mn-cs"/>
              </a:rPr>
              <a:t> Scamper activity; I actually made the connection one week during one of my Artist Dates. </a:t>
            </a:r>
          </a:p>
          <a:p>
            <a:endParaRPr lang="en-US" baseline="0" dirty="0" smtClean="0"/>
          </a:p>
          <a:p>
            <a:r>
              <a:rPr lang="en-US" baseline="0" dirty="0" smtClean="0"/>
              <a:t>Cologne </a:t>
            </a:r>
            <a:r>
              <a:rPr lang="en-US" baseline="0" dirty="0" smtClean="0"/>
              <a:t>that changes with your hormones.  - fur coat </a:t>
            </a:r>
            <a:endParaRPr lang="en-US" baseline="0" dirty="0" smtClean="0"/>
          </a:p>
          <a:p>
            <a:endParaRPr lang="en-US" baseline="0" dirty="0" smtClean="0"/>
          </a:p>
          <a:p>
            <a:r>
              <a:rPr lang="en-US" b="1" dirty="0" smtClean="0"/>
              <a:t>The Creative Person project </a:t>
            </a:r>
            <a:r>
              <a:rPr lang="en-US" dirty="0" smtClean="0"/>
              <a:t>is a research paper on a creative person</a:t>
            </a:r>
          </a:p>
          <a:p>
            <a:r>
              <a:rPr lang="en-US" dirty="0" smtClean="0"/>
              <a:t>Students will be assigned readings from </a:t>
            </a:r>
            <a:r>
              <a:rPr lang="en-US" u="sng" dirty="0" smtClean="0"/>
              <a:t>Uncommon Genius </a:t>
            </a:r>
            <a:r>
              <a:rPr lang="en-US" dirty="0" smtClean="0"/>
              <a:t>and asked to write a descriptive profile of someone they consider to be a creative person, including an analysis of their creative process</a:t>
            </a:r>
            <a:r>
              <a:rPr lang="en-US" baseline="0" dirty="0" smtClean="0"/>
              <a:t> and relate it back to their own creative process.</a:t>
            </a:r>
            <a:endParaRPr lang="en-US" dirty="0" smtClean="0"/>
          </a:p>
          <a:p>
            <a:endParaRPr lang="en-US" baseline="0" dirty="0" smtClean="0"/>
          </a:p>
          <a:p>
            <a:endParaRPr lang="en-US" baseline="0" dirty="0" smtClean="0"/>
          </a:p>
          <a:p>
            <a:r>
              <a:rPr lang="en-US" sz="1200" b="1" kern="1200" dirty="0" smtClean="0">
                <a:solidFill>
                  <a:schemeClr val="tx1"/>
                </a:solidFill>
                <a:effectLst/>
                <a:latin typeface="+mn-lt"/>
                <a:ea typeface="+mn-ea"/>
                <a:cs typeface="+mn-cs"/>
              </a:rPr>
              <a:t>Problem of Personal Interest Project (PPIP) </a:t>
            </a:r>
            <a:r>
              <a:rPr lang="en-US" sz="1200" kern="1200" dirty="0" smtClean="0">
                <a:solidFill>
                  <a:schemeClr val="tx1"/>
                </a:solidFill>
                <a:effectLst/>
                <a:latin typeface="+mn-lt"/>
                <a:ea typeface="+mn-ea"/>
                <a:cs typeface="+mn-cs"/>
              </a:rPr>
              <a:t>One long-term project in this class will be the identification of a problem of personal interest to the student. This may be a business problem, an academic problem, or a problem related to the students’ personal creative process or unique interest. Students will approach this problem in stages over the course of the semester helping them to identify a practical problem requiring a creative solution while working through a variety of activities designed to help understand and boost their creative processes.</a:t>
            </a:r>
          </a:p>
          <a:p>
            <a:r>
              <a:rPr lang="en-US" sz="1200" kern="1200" dirty="0" smtClean="0">
                <a:solidFill>
                  <a:schemeClr val="tx1"/>
                </a:solidFill>
                <a:effectLst/>
                <a:latin typeface="+mn-lt"/>
                <a:ea typeface="+mn-ea"/>
                <a:cs typeface="+mn-cs"/>
              </a:rPr>
              <a:t>This assignment will be chunked into four sections that are aligned with four of the five units in the course. In unit 2, students will work through activities that will help them identify their passion. In addition to finding their passion they will engage in activities that nourish their creativity and identify what values are important to them. Finding your Passion theme paper will be a reflective paper that will talk about their process in finding their passion and the importance of participating in projects that are important to them.  I believe letting the students identify their own problem to solve will increase motivation and engagement in the activity.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Unit 3, students will read and discuss the nature of creativity and the impact of positivity and ways of thinking that nurture creativity. They will also engage in activities to help them look at their problem through different lenses and perspectives. Students will continue to be exposed to different types of activities to boost their creativity. In this section of the PPIP they will write about the different types of activities they are using to solve their problem and how change in perspectives and thinking styles are affecting the way they look at problems.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Unit 4, students will be exposed to ideas regarding nurturing spaces and incubation; by engaging in discussion and activities they will discover the spaces and learning styles that encourage their creativity and flow. Students will continue to participate in activities to boost creativity, including working in groups and making decisions as a group. In this section they will write about how they manage their own creative process and how they came up with the solution to their problem.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Finally in Unit 5, students will reflect on their process and choices while developing a creativity plan for the future. After writing their creativity plan, students will take each section of the PPIP writing assignments and create one paper or Problem of Personal Interest Project paper. To do this they will need to connect the sections by writing some transitions and additional insights.  In the end the paper should be in substantial in length and considering the demographics of the students who may be taking this course, the paper itself will be a significant </a:t>
            </a:r>
            <a:r>
              <a:rPr lang="en-US" sz="1200" kern="1200" dirty="0" err="1" smtClean="0">
                <a:solidFill>
                  <a:schemeClr val="tx1"/>
                </a:solidFill>
                <a:effectLst/>
                <a:latin typeface="+mn-lt"/>
                <a:ea typeface="+mn-ea"/>
                <a:cs typeface="+mn-cs"/>
              </a:rPr>
              <a:t>achievement.Assessments</a:t>
            </a:r>
            <a:r>
              <a:rPr lang="en-US" sz="1200" kern="1200" dirty="0" smtClean="0">
                <a:solidFill>
                  <a:schemeClr val="tx1"/>
                </a:solidFill>
                <a:effectLst/>
                <a:latin typeface="+mn-lt"/>
                <a:ea typeface="+mn-ea"/>
                <a:cs typeface="+mn-cs"/>
              </a:rPr>
              <a:t> of the PIPP will be based on their problem identification and solutions provided, but it will also be based on their own assessment of originality and applicability.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ED56A3-40E5-4CFC-ADF2-4AFCA12EFD23}" type="slidenum">
              <a:rPr lang="en-US" smtClean="0"/>
              <a:t>25</a:t>
            </a:fld>
            <a:endParaRPr lang="en-US"/>
          </a:p>
        </p:txBody>
      </p:sp>
    </p:spTree>
    <p:extLst>
      <p:ext uri="{BB962C8B-B14F-4D97-AF65-F5344CB8AC3E}">
        <p14:creationId xmlns:p14="http://schemas.microsoft.com/office/powerpoint/2010/main" val="3038695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According to Julia Cameron the primary purpose of the Artist’s Way is to put people in touch with the power of their own internal creativity. (Cameron, </a:t>
            </a:r>
            <a:r>
              <a:rPr lang="en-US" sz="1200" kern="1200" dirty="0" err="1" smtClean="0">
                <a:solidFill>
                  <a:schemeClr val="tx1"/>
                </a:solidFill>
                <a:effectLst/>
                <a:latin typeface="+mn-lt"/>
                <a:ea typeface="+mn-ea"/>
                <a:cs typeface="+mn-cs"/>
              </a:rPr>
              <a:t>pg</a:t>
            </a:r>
            <a:r>
              <a:rPr lang="en-US" sz="1200" kern="1200" dirty="0" smtClean="0">
                <a:solidFill>
                  <a:schemeClr val="tx1"/>
                </a:solidFill>
                <a:effectLst/>
                <a:latin typeface="+mn-lt"/>
                <a:ea typeface="+mn-ea"/>
                <a:cs typeface="+mn-cs"/>
              </a:rPr>
              <a:t> 207) My intention when I began the twelve-week course was to engage in the program as an artist and experience the program by developing my creativity through expressing myself through photography.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During the process I discovered even though I was taking pictures on the Artist’s Dates, I was thinking and making new connections for the development of my course instead of developing and unblocking as an artist. This was a powerful realization for me, creativity needs focus and attention. My attention was focused on the development of the course and not as an artist As I begin to teach this course and students react to the assignments, I will continue to make changes and reflect on the parts that are working and not working so well.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In addition, I learned that self doubt</a:t>
            </a:r>
            <a:r>
              <a:rPr lang="en-US" sz="1200" kern="1200" baseline="0" dirty="0" smtClean="0">
                <a:solidFill>
                  <a:schemeClr val="tx1"/>
                </a:solidFill>
                <a:effectLst/>
                <a:latin typeface="+mn-lt"/>
                <a:ea typeface="+mn-ea"/>
                <a:cs typeface="+mn-cs"/>
              </a:rPr>
              <a:t> is a normal feeling and through reflection exercises (practiced in the Artist’s way) you can put your censors in check through reflection</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plan to continue to practice the tools I learned in The Artist’s Way and change my focus to my photography so that I can experience the program as an artist as well as a thinker. This continued work as an artist and thinker will provide me with the experience and a depth of knowledge about creativity and the creative process that will continue to enlighten me and provide guidance for my students.</a:t>
            </a:r>
          </a:p>
          <a:p>
            <a:endParaRPr lang="en-US" dirty="0"/>
          </a:p>
        </p:txBody>
      </p:sp>
      <p:sp>
        <p:nvSpPr>
          <p:cNvPr id="4" name="Slide Number Placeholder 3"/>
          <p:cNvSpPr>
            <a:spLocks noGrp="1"/>
          </p:cNvSpPr>
          <p:nvPr>
            <p:ph type="sldNum" sz="quarter" idx="10"/>
          </p:nvPr>
        </p:nvSpPr>
        <p:spPr/>
        <p:txBody>
          <a:bodyPr/>
          <a:lstStyle/>
          <a:p>
            <a:fld id="{28ED56A3-40E5-4CFC-ADF2-4AFCA12EFD23}" type="slidenum">
              <a:rPr lang="en-US" smtClean="0"/>
              <a:t>26</a:t>
            </a:fld>
            <a:endParaRPr lang="en-US"/>
          </a:p>
        </p:txBody>
      </p:sp>
    </p:spTree>
    <p:extLst>
      <p:ext uri="{BB962C8B-B14F-4D97-AF65-F5344CB8AC3E}">
        <p14:creationId xmlns:p14="http://schemas.microsoft.com/office/powerpoint/2010/main" val="28836046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reflective practice we are continually thinking about our thinking; not only looking objectively at what has transpired, but also including personal reflections or relevant experiences from our work or personal lives and possibly from different contexts that apply to the current situation. Most importantly, these reflections should be continually used to develop and improve the practice. I believe if you develop a habit or process that works for you, you should continue to review your practice whether you are learning new ideas, looking at your daily work environment and actions or your personal interactions with people. This habit will help you grow and become more mindful. This process of reflection applies to creativity, for it is through reflective practice that an individual can process and identify their passions, overcome blocks and improve their practice through consideration. </a:t>
            </a:r>
          </a:p>
          <a:p>
            <a:endParaRPr lang="en-US" dirty="0"/>
          </a:p>
        </p:txBody>
      </p:sp>
      <p:sp>
        <p:nvSpPr>
          <p:cNvPr id="4" name="Slide Number Placeholder 3"/>
          <p:cNvSpPr>
            <a:spLocks noGrp="1"/>
          </p:cNvSpPr>
          <p:nvPr>
            <p:ph type="sldNum" sz="quarter" idx="10"/>
          </p:nvPr>
        </p:nvSpPr>
        <p:spPr/>
        <p:txBody>
          <a:bodyPr/>
          <a:lstStyle/>
          <a:p>
            <a:fld id="{28ED56A3-40E5-4CFC-ADF2-4AFCA12EFD23}" type="slidenum">
              <a:rPr lang="en-US" smtClean="0"/>
              <a:t>27</a:t>
            </a:fld>
            <a:endParaRPr lang="en-US"/>
          </a:p>
        </p:txBody>
      </p:sp>
    </p:spTree>
    <p:extLst>
      <p:ext uri="{BB962C8B-B14F-4D97-AF65-F5344CB8AC3E}">
        <p14:creationId xmlns:p14="http://schemas.microsoft.com/office/powerpoint/2010/main" val="3496335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your kind</a:t>
            </a:r>
            <a:r>
              <a:rPr lang="en-US" baseline="0" dirty="0" smtClean="0"/>
              <a:t> attention. </a:t>
            </a:r>
            <a:r>
              <a:rPr lang="en-US" baseline="0" dirty="0" smtClean="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28ED56A3-40E5-4CFC-ADF2-4AFCA12EFD23}" type="slidenum">
              <a:rPr lang="en-US" smtClean="0"/>
              <a:t>28</a:t>
            </a:fld>
            <a:endParaRPr lang="en-US"/>
          </a:p>
        </p:txBody>
      </p:sp>
    </p:spTree>
    <p:extLst>
      <p:ext uri="{BB962C8B-B14F-4D97-AF65-F5344CB8AC3E}">
        <p14:creationId xmlns:p14="http://schemas.microsoft.com/office/powerpoint/2010/main" val="1877660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ED56A3-40E5-4CFC-ADF2-4AFCA12EFD23}" type="slidenum">
              <a:rPr lang="en-US" smtClean="0"/>
              <a:t>29</a:t>
            </a:fld>
            <a:endParaRPr lang="en-US"/>
          </a:p>
        </p:txBody>
      </p:sp>
    </p:spTree>
    <p:extLst>
      <p:ext uri="{BB962C8B-B14F-4D97-AF65-F5344CB8AC3E}">
        <p14:creationId xmlns:p14="http://schemas.microsoft.com/office/powerpoint/2010/main" val="2947304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do not currently work as a professional artist,</a:t>
            </a:r>
            <a:r>
              <a:rPr lang="en-US" baseline="0" dirty="0" smtClean="0"/>
              <a:t> but my undergraduate major was art. For a few years I worked for a studio as a videographer for a local studio and also was hired as a media Specialist at Middlesex Community College which I still am currently employed.</a:t>
            </a:r>
          </a:p>
          <a:p>
            <a:endParaRPr lang="en-US" baseline="0" dirty="0" smtClean="0"/>
          </a:p>
          <a:p>
            <a:r>
              <a:rPr lang="en-US" baseline="0" dirty="0" smtClean="0"/>
              <a:t>I was hired to set up audio/visual equipment for events at MCC and occasionally worked on an instructional or promotional video for different departments across the college. </a:t>
            </a:r>
          </a:p>
          <a:p>
            <a:endParaRPr lang="en-US" baseline="0" dirty="0" smtClean="0"/>
          </a:p>
          <a:p>
            <a:r>
              <a:rPr lang="en-US" baseline="0" dirty="0" smtClean="0"/>
              <a:t>However, the videos that were produced were few and far between at the college soon after I was hired they put a computer on my desk. I did not grow up with computers, but I did take to learning new software pretty easily and with a lot of down time between setting up events and classrooms on my own I began to learn how to use different software. I also became connected with some of the people who were starting to develop an online learning program at the school. Through many conversations and professional development opportunities, I began to develop an interest in teaching and learning </a:t>
            </a:r>
            <a:r>
              <a:rPr lang="en-US" baseline="0" dirty="0" smtClean="0"/>
              <a:t>with a special interest in instructional technologies. It was through encouragement from colleagues that I began a Masters program in instructional technologies. </a:t>
            </a:r>
          </a:p>
          <a:p>
            <a:endParaRPr lang="en-US" baseline="0" dirty="0" smtClean="0"/>
          </a:p>
          <a:p>
            <a:r>
              <a:rPr lang="en-US" baseline="0" dirty="0" smtClean="0"/>
              <a:t>I only took two courses in that program and did not love them. I did not feel passionate about instructional technologies. Eventually came across the CCT program through talking to several colleagues at work who were enrolled. I took a course and was hooked. The thought about learning how to approach complex problems in many areas of interest was intriguing. And I believe it was this program that helped me and others believe in my capabilities as a critical and creative thinker that I was asked to lead a new direction for the Academic Support &amp; Tutoring department last semester. </a:t>
            </a:r>
          </a:p>
          <a:p>
            <a:endParaRPr lang="en-US" baseline="0" dirty="0" smtClean="0"/>
          </a:p>
          <a:p>
            <a:r>
              <a:rPr lang="en-US" baseline="0" dirty="0" smtClean="0"/>
              <a:t>In addition to my academic and professional experience, I am a mother of three children who show me daily how different people are even given similar upbringings and genetic make-up, they have bring their own strengths and perspectives to the table. </a:t>
            </a:r>
          </a:p>
        </p:txBody>
      </p:sp>
      <p:sp>
        <p:nvSpPr>
          <p:cNvPr id="4" name="Slide Number Placeholder 3"/>
          <p:cNvSpPr>
            <a:spLocks noGrp="1"/>
          </p:cNvSpPr>
          <p:nvPr>
            <p:ph type="sldNum" sz="quarter" idx="10"/>
          </p:nvPr>
        </p:nvSpPr>
        <p:spPr/>
        <p:txBody>
          <a:bodyPr/>
          <a:lstStyle/>
          <a:p>
            <a:fld id="{28ED56A3-40E5-4CFC-ADF2-4AFCA12EFD23}" type="slidenum">
              <a:rPr lang="en-US" smtClean="0"/>
              <a:t>3</a:t>
            </a:fld>
            <a:endParaRPr lang="en-US"/>
          </a:p>
        </p:txBody>
      </p:sp>
    </p:spTree>
    <p:extLst>
      <p:ext uri="{BB962C8B-B14F-4D97-AF65-F5344CB8AC3E}">
        <p14:creationId xmlns:p14="http://schemas.microsoft.com/office/powerpoint/2010/main" val="8670358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ED56A3-40E5-4CFC-ADF2-4AFCA12EFD23}" type="slidenum">
              <a:rPr lang="en-US" smtClean="0"/>
              <a:t>30</a:t>
            </a:fld>
            <a:endParaRPr lang="en-US"/>
          </a:p>
        </p:txBody>
      </p:sp>
    </p:spTree>
    <p:extLst>
      <p:ext uri="{BB962C8B-B14F-4D97-AF65-F5344CB8AC3E}">
        <p14:creationId xmlns:p14="http://schemas.microsoft.com/office/powerpoint/2010/main" val="2991411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ED56A3-40E5-4CFC-ADF2-4AFCA12EFD23}" type="slidenum">
              <a:rPr lang="en-US" smtClean="0"/>
              <a:t>31</a:t>
            </a:fld>
            <a:endParaRPr lang="en-US"/>
          </a:p>
        </p:txBody>
      </p:sp>
    </p:spTree>
    <p:extLst>
      <p:ext uri="{BB962C8B-B14F-4D97-AF65-F5344CB8AC3E}">
        <p14:creationId xmlns:p14="http://schemas.microsoft.com/office/powerpoint/2010/main" val="42260073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ED56A3-40E5-4CFC-ADF2-4AFCA12EFD23}" type="slidenum">
              <a:rPr lang="en-US" smtClean="0"/>
              <a:t>32</a:t>
            </a:fld>
            <a:endParaRPr lang="en-US"/>
          </a:p>
        </p:txBody>
      </p:sp>
    </p:spTree>
    <p:extLst>
      <p:ext uri="{BB962C8B-B14F-4D97-AF65-F5344CB8AC3E}">
        <p14:creationId xmlns:p14="http://schemas.microsoft.com/office/powerpoint/2010/main" val="2265260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it was first suggested to me that I put Creative Thinking online, I was not sure it was the right idea. While I understood the reasoning that a new, untested course for a new certificate program would be more likely to get the necessary enrollments to run if it was available to the widest population of students, I had not initially pictured my course as online. My own study of creative thinking in CCT had been primarily face-to-face, and I had found it to be engaging and effective. Also, when I mentioned to people that I would be teaching the course online, it was not uncommon for me to hear responses such as, “Really? Do you think </a:t>
            </a:r>
            <a:r>
              <a:rPr lang="en-US" sz="1200" i="1" kern="1200" dirty="0" smtClean="0">
                <a:solidFill>
                  <a:schemeClr val="tx1"/>
                </a:solidFill>
                <a:effectLst/>
                <a:latin typeface="+mn-lt"/>
                <a:ea typeface="+mn-ea"/>
                <a:cs typeface="+mn-cs"/>
              </a:rPr>
              <a:t>this</a:t>
            </a:r>
            <a:r>
              <a:rPr lang="en-US" sz="1200" kern="1200" dirty="0" smtClean="0">
                <a:solidFill>
                  <a:schemeClr val="tx1"/>
                </a:solidFill>
                <a:effectLst/>
                <a:latin typeface="+mn-lt"/>
                <a:ea typeface="+mn-ea"/>
                <a:cs typeface="+mn-cs"/>
              </a:rPr>
              <a:t> course can be taught online?” Fortunately, I do.</a:t>
            </a:r>
          </a:p>
          <a:p>
            <a:r>
              <a:rPr lang="en-US" sz="1200" kern="1200" dirty="0" smtClean="0">
                <a:solidFill>
                  <a:schemeClr val="tx1"/>
                </a:solidFill>
                <a:effectLst/>
                <a:latin typeface="+mn-lt"/>
                <a:ea typeface="+mn-ea"/>
                <a:cs typeface="+mn-cs"/>
              </a:rPr>
              <a:t>For a large part of my career at Middlesex, I was part of the team that worked with faculty to put their courses online. I collaborated with over a hundred instructors from a variety of disciplines to help them with the not only the mechanics, but also the pedagogy of online instruction. The online learning program at Middlesex started in 1996 and from its beginning was rooted in social constructivist learning theory.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Over the years of working in that program, I participated in many helpful professional development programs for teaching online that have provided me with a framework for the kind of online instruction that is effective with community college students. Online courses that work well with our students are highly engaging, ask students to apply course content to meaningful contexts, and allow for social interactions around course topics to help students to develop more complex understandings.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make the course engaging, I realize that I will need to make it clear to students why studying creative thinking will be of interest to them. Assignments will need to be connected to contexts that the students find understandable, interesting and important. Moreover, students will need to interact with each other on a weekly basis.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Hybrid</a:t>
            </a:r>
            <a:r>
              <a:rPr lang="en-US" sz="1200" kern="1200" baseline="0" dirty="0" smtClean="0">
                <a:solidFill>
                  <a:schemeClr val="tx1"/>
                </a:solidFill>
                <a:effectLst/>
                <a:latin typeface="+mn-lt"/>
                <a:ea typeface="+mn-ea"/>
                <a:cs typeface="+mn-cs"/>
              </a:rPr>
              <a:t> version would mean that we would have 3 required face to face meetings. If a student could not make the meeting then there would be an alternative assignment or they could be brought in by </a:t>
            </a:r>
            <a:r>
              <a:rPr lang="en-US" sz="1200" kern="1200" baseline="0" dirty="0" err="1" smtClean="0">
                <a:solidFill>
                  <a:schemeClr val="tx1"/>
                </a:solidFill>
                <a:effectLst/>
                <a:latin typeface="+mn-lt"/>
                <a:ea typeface="+mn-ea"/>
                <a:cs typeface="+mn-cs"/>
              </a:rPr>
              <a:t>skype</a:t>
            </a:r>
            <a:r>
              <a:rPr lang="en-US" sz="1200" kern="1200" baseline="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28ED56A3-40E5-4CFC-ADF2-4AFCA12EFD23}" type="slidenum">
              <a:rPr lang="en-US" smtClean="0"/>
              <a:t>33</a:t>
            </a:fld>
            <a:endParaRPr lang="en-US"/>
          </a:p>
        </p:txBody>
      </p:sp>
    </p:spTree>
    <p:extLst>
      <p:ext uri="{BB962C8B-B14F-4D97-AF65-F5344CB8AC3E}">
        <p14:creationId xmlns:p14="http://schemas.microsoft.com/office/powerpoint/2010/main" val="31577278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ED56A3-40E5-4CFC-ADF2-4AFCA12EFD23}" type="slidenum">
              <a:rPr lang="en-US" smtClean="0"/>
              <a:t>34</a:t>
            </a:fld>
            <a:endParaRPr lang="en-US"/>
          </a:p>
        </p:txBody>
      </p:sp>
    </p:spTree>
    <p:extLst>
      <p:ext uri="{BB962C8B-B14F-4D97-AF65-F5344CB8AC3E}">
        <p14:creationId xmlns:p14="http://schemas.microsoft.com/office/powerpoint/2010/main" val="33314767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describing a particular style of creative thinking-in-action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As a style of thinking, design thinking is generally considered the ability to combine </a:t>
            </a:r>
            <a:r>
              <a:rPr lang="en-US" sz="1200" b="0" i="1" u="none" strike="noStrike" kern="1200" dirty="0" smtClean="0">
                <a:solidFill>
                  <a:schemeClr val="tx1"/>
                </a:solidFill>
                <a:effectLst/>
                <a:latin typeface="+mn-lt"/>
                <a:ea typeface="+mn-ea"/>
                <a:cs typeface="+mn-cs"/>
                <a:hlinkClick r:id="rId3" tooltip="Empathy"/>
              </a:rPr>
              <a:t>empathy</a:t>
            </a:r>
            <a:r>
              <a:rPr lang="en-US" sz="1200" b="0" i="0" kern="1200" dirty="0" smtClean="0">
                <a:solidFill>
                  <a:schemeClr val="tx1"/>
                </a:solidFill>
                <a:effectLst/>
                <a:latin typeface="+mn-lt"/>
                <a:ea typeface="+mn-ea"/>
                <a:cs typeface="+mn-cs"/>
              </a:rPr>
              <a:t> for the context of a problem, </a:t>
            </a:r>
            <a:r>
              <a:rPr lang="en-US" sz="1200" b="0" i="1" u="none" strike="noStrike" kern="1200" dirty="0" smtClean="0">
                <a:solidFill>
                  <a:schemeClr val="tx1"/>
                </a:solidFill>
                <a:effectLst/>
                <a:latin typeface="+mn-lt"/>
                <a:ea typeface="+mn-ea"/>
                <a:cs typeface="+mn-cs"/>
                <a:hlinkClick r:id="rId4" tooltip="Creativity"/>
              </a:rPr>
              <a:t>creativity</a:t>
            </a:r>
            <a:r>
              <a:rPr lang="en-US" sz="1200" b="0" i="0" kern="1200" dirty="0" smtClean="0">
                <a:solidFill>
                  <a:schemeClr val="tx1"/>
                </a:solidFill>
                <a:effectLst/>
                <a:latin typeface="+mn-lt"/>
                <a:ea typeface="+mn-ea"/>
                <a:cs typeface="+mn-cs"/>
              </a:rPr>
              <a:t> in the generation of insights and solutions, </a:t>
            </a:r>
            <a:r>
              <a:rPr lang="en-US" sz="1200" b="0" i="0" kern="1200" dirty="0" err="1" smtClean="0">
                <a:solidFill>
                  <a:schemeClr val="tx1"/>
                </a:solidFill>
                <a:effectLst/>
                <a:latin typeface="+mn-lt"/>
                <a:ea typeface="+mn-ea"/>
                <a:cs typeface="+mn-cs"/>
              </a:rPr>
              <a:t>and</a:t>
            </a:r>
            <a:r>
              <a:rPr lang="en-US" sz="1200" b="0" i="1" u="none" strike="noStrike" kern="1200" dirty="0" err="1" smtClean="0">
                <a:solidFill>
                  <a:schemeClr val="tx1"/>
                </a:solidFill>
                <a:effectLst/>
                <a:latin typeface="+mn-lt"/>
                <a:ea typeface="+mn-ea"/>
                <a:cs typeface="+mn-cs"/>
                <a:hlinkClick r:id="rId5" tooltip="Rationality"/>
              </a:rPr>
              <a:t>rationality</a:t>
            </a:r>
            <a:r>
              <a:rPr lang="en-US" sz="1200" b="0" i="0" kern="1200" dirty="0" smtClean="0">
                <a:solidFill>
                  <a:schemeClr val="tx1"/>
                </a:solidFill>
                <a:effectLst/>
                <a:latin typeface="+mn-lt"/>
                <a:ea typeface="+mn-ea"/>
                <a:cs typeface="+mn-cs"/>
              </a:rPr>
              <a:t> to analyze and fit solutions to the context.</a:t>
            </a:r>
          </a:p>
          <a:p>
            <a:endParaRPr lang="en-US" dirty="0"/>
          </a:p>
        </p:txBody>
      </p:sp>
      <p:sp>
        <p:nvSpPr>
          <p:cNvPr id="4" name="Slide Number Placeholder 3"/>
          <p:cNvSpPr>
            <a:spLocks noGrp="1"/>
          </p:cNvSpPr>
          <p:nvPr>
            <p:ph type="sldNum" sz="quarter" idx="10"/>
          </p:nvPr>
        </p:nvSpPr>
        <p:spPr/>
        <p:txBody>
          <a:bodyPr/>
          <a:lstStyle/>
          <a:p>
            <a:fld id="{28ED56A3-40E5-4CFC-ADF2-4AFCA12EFD23}" type="slidenum">
              <a:rPr lang="en-US" smtClean="0"/>
              <a:t>35</a:t>
            </a:fld>
            <a:endParaRPr lang="en-US"/>
          </a:p>
        </p:txBody>
      </p:sp>
    </p:spTree>
    <p:extLst>
      <p:ext uri="{BB962C8B-B14F-4D97-AF65-F5344CB8AC3E}">
        <p14:creationId xmlns:p14="http://schemas.microsoft.com/office/powerpoint/2010/main" val="2740096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graphic</a:t>
            </a:r>
            <a:r>
              <a:rPr lang="en-US" baseline="0" dirty="0" smtClean="0"/>
              <a:t> represents the on-going process I engaged in this semester and previous to the semester. In order to Learn more about the creative process while developing a creative thinking course I engaged in continued research on creativity. I attempted to participated in the Artist’s Way to re-discover my creative process as an artist. I also reviewed other syllabi and incorporated what I had learned about Critical and Creative Thinking in CCT into the process.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process was cyclical in nature I feel I took stock while developing the course and am now reflecting on the choices that I have made.</a:t>
            </a:r>
          </a:p>
          <a:p>
            <a:endParaRPr lang="en-US" dirty="0"/>
          </a:p>
        </p:txBody>
      </p:sp>
      <p:sp>
        <p:nvSpPr>
          <p:cNvPr id="4" name="Slide Number Placeholder 3"/>
          <p:cNvSpPr>
            <a:spLocks noGrp="1"/>
          </p:cNvSpPr>
          <p:nvPr>
            <p:ph type="sldNum" sz="quarter" idx="10"/>
          </p:nvPr>
        </p:nvSpPr>
        <p:spPr/>
        <p:txBody>
          <a:bodyPr/>
          <a:lstStyle/>
          <a:p>
            <a:fld id="{28ED56A3-40E5-4CFC-ADF2-4AFCA12EFD23}" type="slidenum">
              <a:rPr lang="en-US" smtClean="0"/>
              <a:t>4</a:t>
            </a:fld>
            <a:endParaRPr lang="en-US"/>
          </a:p>
        </p:txBody>
      </p:sp>
    </p:spTree>
    <p:extLst>
      <p:ext uri="{BB962C8B-B14F-4D97-AF65-F5344CB8AC3E}">
        <p14:creationId xmlns:p14="http://schemas.microsoft.com/office/powerpoint/2010/main" val="1877660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have never thought of myself as creative. When I attended college I did not know what subject to study and began taking different types of elective courses that I found interesting based on their descriptions in order to pick a major. I took some law courses and while I enjoyed the logical thinking, I was not completely engaged in the subject matter. I also took psychology and sociology courses which I enjoyed as well, but when I thought about it, I could not imagine myself in any professions I knew of linked to those fields.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Then I took a film course. I had always loved good films and even thought it would be fun and creatively fulfilling to make my own film. I fell in love with the course immediately, however, I did not even think about this course as one that would lead to selecting a major. That would be silly since I knew that I was not creative; everyone knew my youngest brother Richie was the creative one in the family. After all, Richie wrote poetry, made art, and generally expressed the sensitive nature of an artist that my mother treasured. To my disbelief, I received an A in the film class and, based on my success, decided to take more film and photography classes. I soon discovered I was not only interested in film analysis and production, but also in photography and art history as well. Eventually, I managed to accumulate the courage to change my major and earned a bachelor degree in Art, surprising everyone including myself!  Taking that first film course changed my life and how I viewed myself and my own creativity.</a:t>
            </a:r>
          </a:p>
          <a:p>
            <a:r>
              <a:rPr lang="en-US" sz="1200" kern="1200" dirty="0" smtClean="0">
                <a:solidFill>
                  <a:schemeClr val="tx1"/>
                </a:solidFill>
                <a:effectLst/>
                <a:latin typeface="+mn-lt"/>
                <a:ea typeface="+mn-ea"/>
                <a:cs typeface="+mn-cs"/>
              </a:rPr>
              <a:t>	Many people do not see themselves as creative because they have been told they are not and believe it. Also, there are two societal misconceptions that interfere with individuals accepting their own creative natures - first, creativity only lives in the fine arts and, second, that people cannot learn to be creative; they are or they aren’t. I feel I am improving my creativity all the time; however, I have not been cognizant of it until recently. I believe becoming conscious of your own creativity and creative process is a required component to flourish as an artist, thinker, business person, inventor, innovator, or whatever profession you choose</a:t>
            </a:r>
            <a:r>
              <a:rPr lang="en-US" sz="1200" kern="1200" baseline="0" dirty="0" smtClean="0">
                <a:solidFill>
                  <a:schemeClr val="tx1"/>
                </a:solidFill>
                <a:effectLst/>
                <a:latin typeface="+mn-lt"/>
                <a:ea typeface="+mn-ea"/>
                <a:cs typeface="+mn-cs"/>
              </a:rPr>
              <a:t> and this is what I would like the students who take my course discover – rather than become experts in creativity theories and practice I want them to discover what they are passionate about and to cognizant of their creative process.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This is how my personal experiences helped me to set an overarching goal for the creative thinking course.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8ED56A3-40E5-4CFC-ADF2-4AFCA12EFD23}" type="slidenum">
              <a:rPr lang="en-US" smtClean="0"/>
              <a:t>5</a:t>
            </a:fld>
            <a:endParaRPr lang="en-US"/>
          </a:p>
        </p:txBody>
      </p:sp>
    </p:spTree>
    <p:extLst>
      <p:ext uri="{BB962C8B-B14F-4D97-AF65-F5344CB8AC3E}">
        <p14:creationId xmlns:p14="http://schemas.microsoft.com/office/powerpoint/2010/main" val="4127423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spring of 2012, the implementation of a new </a:t>
            </a:r>
            <a:r>
              <a:rPr lang="en-US" sz="1200" i="1" kern="1200" dirty="0" smtClean="0">
                <a:solidFill>
                  <a:schemeClr val="tx1"/>
                </a:solidFill>
                <a:effectLst/>
                <a:latin typeface="+mn-lt"/>
                <a:ea typeface="+mn-ea"/>
                <a:cs typeface="+mn-cs"/>
              </a:rPr>
              <a:t>Entrepreneurship in Small Business Management </a:t>
            </a:r>
            <a:r>
              <a:rPr lang="en-US" sz="1200" kern="1200" dirty="0" smtClean="0">
                <a:solidFill>
                  <a:schemeClr val="tx1"/>
                </a:solidFill>
                <a:effectLst/>
                <a:latin typeface="+mn-lt"/>
                <a:ea typeface="+mn-ea"/>
                <a:cs typeface="+mn-cs"/>
              </a:rPr>
              <a:t>certificate program at Middlesex Community College triggered the need for a creative thinking course and a mini-grant was written for course development. This course will be a requirement of the program, based on the idea that creativity is a necessary aspect of entrepreneurship. In the fall 2012, I was approached by the Dean of Business, Education and Public Service for my ideas regarding the creative thinking course and was delighted to be asked to develop and teach this new course myself.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Although requested by the Business Division, this course was not intended to be taught as a business course. Rather, the course is to be an interdisciplinary experience offered through the Humanities and Social Science Division addressing the psychological and human dimensions of creativity. I have worked closely with the Assistant Dean of Social Sciences and the Chair of the Behavioral Sciences Department to determine the appropriate scope of the course. Together, we presented the course to the Middlesex Curriculum Committee in February of 2013 at which time the pilot was approved. </a:t>
            </a:r>
            <a:endParaRPr lang="en-US" dirty="0"/>
          </a:p>
        </p:txBody>
      </p:sp>
      <p:sp>
        <p:nvSpPr>
          <p:cNvPr id="4" name="Slide Number Placeholder 3"/>
          <p:cNvSpPr>
            <a:spLocks noGrp="1"/>
          </p:cNvSpPr>
          <p:nvPr>
            <p:ph type="sldNum" sz="quarter" idx="10"/>
          </p:nvPr>
        </p:nvSpPr>
        <p:spPr/>
        <p:txBody>
          <a:bodyPr/>
          <a:lstStyle/>
          <a:p>
            <a:fld id="{28ED56A3-40E5-4CFC-ADF2-4AFCA12EFD23}" type="slidenum">
              <a:rPr lang="en-US" smtClean="0"/>
              <a:t>6</a:t>
            </a:fld>
            <a:endParaRPr lang="en-US"/>
          </a:p>
        </p:txBody>
      </p:sp>
    </p:spTree>
    <p:extLst>
      <p:ext uri="{BB962C8B-B14F-4D97-AF65-F5344CB8AC3E}">
        <p14:creationId xmlns:p14="http://schemas.microsoft.com/office/powerpoint/2010/main" val="3124956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a:t>
            </a:r>
            <a:r>
              <a:rPr lang="en-US" baseline="0" dirty="0" smtClean="0"/>
              <a:t> information the college has put together regarding the new certificate program.</a:t>
            </a:r>
            <a:endParaRPr lang="en-US" dirty="0"/>
          </a:p>
        </p:txBody>
      </p:sp>
      <p:sp>
        <p:nvSpPr>
          <p:cNvPr id="4" name="Slide Number Placeholder 3"/>
          <p:cNvSpPr>
            <a:spLocks noGrp="1"/>
          </p:cNvSpPr>
          <p:nvPr>
            <p:ph type="sldNum" sz="quarter" idx="10"/>
          </p:nvPr>
        </p:nvSpPr>
        <p:spPr/>
        <p:txBody>
          <a:bodyPr/>
          <a:lstStyle/>
          <a:p>
            <a:fld id="{28ED56A3-40E5-4CFC-ADF2-4AFCA12EFD23}" type="slidenum">
              <a:rPr lang="en-US" smtClean="0"/>
              <a:t>7</a:t>
            </a:fld>
            <a:endParaRPr lang="en-US"/>
          </a:p>
        </p:txBody>
      </p:sp>
    </p:spTree>
    <p:extLst>
      <p:ext uri="{BB962C8B-B14F-4D97-AF65-F5344CB8AC3E}">
        <p14:creationId xmlns:p14="http://schemas.microsoft.com/office/powerpoint/2010/main" val="3791682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spent a lot of time working with the Chair of the </a:t>
            </a:r>
            <a:r>
              <a:rPr lang="en-US" baseline="0" dirty="0" err="1" smtClean="0"/>
              <a:t>Behavioural</a:t>
            </a:r>
            <a:r>
              <a:rPr lang="en-US" baseline="0" dirty="0" smtClean="0"/>
              <a:t> science department and the Assistant dean of the business department refining the course description and I won’t read it all to you, but I wanted to highlight the main goal of mine at the end that “Knowledge and skills gained in this course are applicable to solving business, scientific and environmental problems as well as the arts and sciences and other areas of personal interest.” This is important to me because I want the students to discover what is important to them and to realize they can be creative in this field.</a:t>
            </a:r>
            <a:endParaRPr lang="en-US" dirty="0"/>
          </a:p>
        </p:txBody>
      </p:sp>
      <p:sp>
        <p:nvSpPr>
          <p:cNvPr id="4" name="Slide Number Placeholder 3"/>
          <p:cNvSpPr>
            <a:spLocks noGrp="1"/>
          </p:cNvSpPr>
          <p:nvPr>
            <p:ph type="sldNum" sz="quarter" idx="10"/>
          </p:nvPr>
        </p:nvSpPr>
        <p:spPr/>
        <p:txBody>
          <a:bodyPr/>
          <a:lstStyle/>
          <a:p>
            <a:fld id="{28ED56A3-40E5-4CFC-ADF2-4AFCA12EFD23}" type="slidenum">
              <a:rPr lang="en-US" smtClean="0"/>
              <a:t>8</a:t>
            </a:fld>
            <a:endParaRPr lang="en-US"/>
          </a:p>
        </p:txBody>
      </p:sp>
    </p:spTree>
    <p:extLst>
      <p:ext uri="{BB962C8B-B14F-4D97-AF65-F5344CB8AC3E}">
        <p14:creationId xmlns:p14="http://schemas.microsoft.com/office/powerpoint/2010/main" val="2418335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theoretical</a:t>
            </a:r>
            <a:r>
              <a:rPr lang="en-US" baseline="0" dirty="0" smtClean="0"/>
              <a:t> frameworks that have been influential in my thinking. </a:t>
            </a:r>
            <a:endParaRPr lang="en-US" dirty="0"/>
          </a:p>
        </p:txBody>
      </p:sp>
      <p:sp>
        <p:nvSpPr>
          <p:cNvPr id="4" name="Slide Number Placeholder 3"/>
          <p:cNvSpPr>
            <a:spLocks noGrp="1"/>
          </p:cNvSpPr>
          <p:nvPr>
            <p:ph type="sldNum" sz="quarter" idx="10"/>
          </p:nvPr>
        </p:nvSpPr>
        <p:spPr/>
        <p:txBody>
          <a:bodyPr/>
          <a:lstStyle/>
          <a:p>
            <a:fld id="{28ED56A3-40E5-4CFC-ADF2-4AFCA12EFD23}" type="slidenum">
              <a:rPr lang="en-US" smtClean="0"/>
              <a:t>9</a:t>
            </a:fld>
            <a:endParaRPr lang="en-US"/>
          </a:p>
        </p:txBody>
      </p:sp>
    </p:spTree>
    <p:extLst>
      <p:ext uri="{BB962C8B-B14F-4D97-AF65-F5344CB8AC3E}">
        <p14:creationId xmlns:p14="http://schemas.microsoft.com/office/powerpoint/2010/main" val="3415562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0F554905-F69C-4928-8DFA-228B3F1F2343}" type="datetimeFigureOut">
              <a:rPr lang="en-US" smtClean="0"/>
              <a:t>5/4/2013</a:t>
            </a:fld>
            <a:endParaRPr lang="en-US"/>
          </a:p>
        </p:txBody>
      </p:sp>
      <p:sp>
        <p:nvSpPr>
          <p:cNvPr id="16" name="Slide Number Placeholder 15"/>
          <p:cNvSpPr>
            <a:spLocks noGrp="1"/>
          </p:cNvSpPr>
          <p:nvPr>
            <p:ph type="sldNum" sz="quarter" idx="11"/>
          </p:nvPr>
        </p:nvSpPr>
        <p:spPr/>
        <p:txBody>
          <a:bodyPr/>
          <a:lstStyle/>
          <a:p>
            <a:fld id="{BDE9A7D0-6DF6-474C-9888-AE08A922358E}"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554905-F69C-4928-8DFA-228B3F1F2343}" type="datetimeFigureOut">
              <a:rPr lang="en-US" smtClean="0"/>
              <a:t>5/4/2013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9A7D0-6DF6-474C-9888-AE08A922358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554905-F69C-4928-8DFA-228B3F1F2343}" type="datetimeFigureOut">
              <a:rPr lang="en-US" smtClean="0"/>
              <a:t>5/4/2013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9A7D0-6DF6-474C-9888-AE08A922358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0F554905-F69C-4928-8DFA-228B3F1F2343}" type="datetimeFigureOut">
              <a:rPr lang="en-US" smtClean="0"/>
              <a:t>5/4/2013</a:t>
            </a:fld>
            <a:endParaRPr lang="en-US"/>
          </a:p>
        </p:txBody>
      </p:sp>
      <p:sp>
        <p:nvSpPr>
          <p:cNvPr id="15" name="Slide Number Placeholder 14"/>
          <p:cNvSpPr>
            <a:spLocks noGrp="1"/>
          </p:cNvSpPr>
          <p:nvPr>
            <p:ph type="sldNum" sz="quarter" idx="11"/>
          </p:nvPr>
        </p:nvSpPr>
        <p:spPr/>
        <p:txBody>
          <a:bodyPr/>
          <a:lstStyle/>
          <a:p>
            <a:fld id="{BDE9A7D0-6DF6-474C-9888-AE08A922358E}"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0F554905-F69C-4928-8DFA-228B3F1F2343}" type="datetimeFigureOut">
              <a:rPr lang="en-US" smtClean="0"/>
              <a:t>5/4/2013</a:t>
            </a:fld>
            <a:endParaRPr lang="en-US"/>
          </a:p>
        </p:txBody>
      </p:sp>
      <p:sp>
        <p:nvSpPr>
          <p:cNvPr id="13" name="Slide Number Placeholder 12"/>
          <p:cNvSpPr>
            <a:spLocks noGrp="1"/>
          </p:cNvSpPr>
          <p:nvPr>
            <p:ph type="sldNum" sz="quarter" idx="11"/>
          </p:nvPr>
        </p:nvSpPr>
        <p:spPr/>
        <p:txBody>
          <a:bodyPr/>
          <a:lstStyle/>
          <a:p>
            <a:fld id="{BDE9A7D0-6DF6-474C-9888-AE08A922358E}"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0F554905-F69C-4928-8DFA-228B3F1F2343}" type="datetimeFigureOut">
              <a:rPr lang="en-US" smtClean="0"/>
              <a:t>5/4/2013</a:t>
            </a:fld>
            <a:endParaRPr lang="en-US"/>
          </a:p>
        </p:txBody>
      </p:sp>
      <p:sp>
        <p:nvSpPr>
          <p:cNvPr id="9" name="Slide Number Placeholder 8"/>
          <p:cNvSpPr>
            <a:spLocks noGrp="1"/>
          </p:cNvSpPr>
          <p:nvPr>
            <p:ph type="sldNum" sz="quarter" idx="11"/>
          </p:nvPr>
        </p:nvSpPr>
        <p:spPr/>
        <p:txBody>
          <a:bodyPr/>
          <a:lstStyle/>
          <a:p>
            <a:fld id="{BDE9A7D0-6DF6-474C-9888-AE08A922358E}"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0F554905-F69C-4928-8DFA-228B3F1F2343}" type="datetimeFigureOut">
              <a:rPr lang="en-US" smtClean="0"/>
              <a:t>5/4/2013</a:t>
            </a:fld>
            <a:endParaRPr lang="en-US"/>
          </a:p>
        </p:txBody>
      </p:sp>
      <p:sp>
        <p:nvSpPr>
          <p:cNvPr id="15" name="Slide Number Placeholder 14"/>
          <p:cNvSpPr>
            <a:spLocks noGrp="1"/>
          </p:cNvSpPr>
          <p:nvPr>
            <p:ph type="sldNum" sz="quarter" idx="11"/>
          </p:nvPr>
        </p:nvSpPr>
        <p:spPr/>
        <p:txBody>
          <a:bodyPr/>
          <a:lstStyle/>
          <a:p>
            <a:fld id="{BDE9A7D0-6DF6-474C-9888-AE08A922358E}"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0F554905-F69C-4928-8DFA-228B3F1F2343}" type="datetimeFigureOut">
              <a:rPr lang="en-US" smtClean="0"/>
              <a:t>5/4/2013</a:t>
            </a:fld>
            <a:endParaRPr lang="en-US"/>
          </a:p>
        </p:txBody>
      </p:sp>
      <p:sp>
        <p:nvSpPr>
          <p:cNvPr id="8" name="Slide Number Placeholder 7"/>
          <p:cNvSpPr>
            <a:spLocks noGrp="1"/>
          </p:cNvSpPr>
          <p:nvPr>
            <p:ph type="sldNum" sz="quarter" idx="11"/>
          </p:nvPr>
        </p:nvSpPr>
        <p:spPr/>
        <p:txBody>
          <a:bodyPr/>
          <a:lstStyle/>
          <a:p>
            <a:fld id="{BDE9A7D0-6DF6-474C-9888-AE08A922358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F554905-F69C-4928-8DFA-228B3F1F2343}" type="datetimeFigureOut">
              <a:rPr lang="en-US" smtClean="0"/>
              <a:t>5/4/2013</a:t>
            </a:fld>
            <a:endParaRPr lang="en-US"/>
          </a:p>
        </p:txBody>
      </p:sp>
      <p:sp>
        <p:nvSpPr>
          <p:cNvPr id="6" name="Slide Number Placeholder 5"/>
          <p:cNvSpPr>
            <a:spLocks noGrp="1"/>
          </p:cNvSpPr>
          <p:nvPr>
            <p:ph type="sldNum" sz="quarter" idx="11"/>
          </p:nvPr>
        </p:nvSpPr>
        <p:spPr/>
        <p:txBody>
          <a:bodyPr/>
          <a:lstStyle/>
          <a:p>
            <a:fld id="{BDE9A7D0-6DF6-474C-9888-AE08A922358E}"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0F554905-F69C-4928-8DFA-228B3F1F2343}" type="datetimeFigureOut">
              <a:rPr lang="en-US" smtClean="0"/>
              <a:t>5/4/2013</a:t>
            </a:fld>
            <a:endParaRPr lang="en-US"/>
          </a:p>
        </p:txBody>
      </p:sp>
      <p:sp>
        <p:nvSpPr>
          <p:cNvPr id="16" name="Slide Number Placeholder 15"/>
          <p:cNvSpPr>
            <a:spLocks noGrp="1"/>
          </p:cNvSpPr>
          <p:nvPr>
            <p:ph type="sldNum" sz="quarter" idx="11"/>
          </p:nvPr>
        </p:nvSpPr>
        <p:spPr/>
        <p:txBody>
          <a:bodyPr/>
          <a:lstStyle/>
          <a:p>
            <a:fld id="{BDE9A7D0-6DF6-474C-9888-AE08A922358E}"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0F554905-F69C-4928-8DFA-228B3F1F2343}" type="datetimeFigureOut">
              <a:rPr lang="en-US" smtClean="0"/>
              <a:t>5/4/2013</a:t>
            </a:fld>
            <a:endParaRPr lang="en-US"/>
          </a:p>
        </p:txBody>
      </p:sp>
      <p:sp>
        <p:nvSpPr>
          <p:cNvPr id="14" name="Slide Number Placeholder 13"/>
          <p:cNvSpPr>
            <a:spLocks noGrp="1"/>
          </p:cNvSpPr>
          <p:nvPr>
            <p:ph type="sldNum" sz="quarter" idx="11"/>
          </p:nvPr>
        </p:nvSpPr>
        <p:spPr/>
        <p:txBody>
          <a:bodyPr/>
          <a:lstStyle/>
          <a:p>
            <a:fld id="{BDE9A7D0-6DF6-474C-9888-AE08A922358E}"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F554905-F69C-4928-8DFA-228B3F1F2343}" type="datetimeFigureOut">
              <a:rPr lang="en-US" smtClean="0"/>
              <a:t>5/4/2013</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DE9A7D0-6DF6-474C-9888-AE08A922358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09600"/>
            <a:ext cx="7543800" cy="2152650"/>
          </a:xfrm>
        </p:spPr>
        <p:txBody>
          <a:bodyPr/>
          <a:lstStyle/>
          <a:p>
            <a:r>
              <a:rPr lang="en-US" sz="2800" dirty="0" smtClean="0"/>
              <a:t>Reflecting </a:t>
            </a:r>
            <a:r>
              <a:rPr lang="en-US" sz="2800" dirty="0"/>
              <a:t>on </a:t>
            </a:r>
            <a:r>
              <a:rPr lang="en-US" sz="2800" dirty="0" smtClean="0"/>
              <a:t>Developing a </a:t>
            </a:r>
            <a:r>
              <a:rPr lang="en-US" sz="2800" dirty="0"/>
              <a:t>Creative Thinking Course for Community College </a:t>
            </a:r>
            <a:r>
              <a:rPr lang="en-US" sz="2800" dirty="0" smtClean="0"/>
              <a:t>Students</a:t>
            </a:r>
            <a:endParaRPr lang="en-US" sz="2800" dirty="0"/>
          </a:p>
        </p:txBody>
      </p:sp>
      <p:sp>
        <p:nvSpPr>
          <p:cNvPr id="3" name="Subtitle 2"/>
          <p:cNvSpPr>
            <a:spLocks noGrp="1"/>
          </p:cNvSpPr>
          <p:nvPr>
            <p:ph type="subTitle" idx="1"/>
          </p:nvPr>
        </p:nvSpPr>
        <p:spPr>
          <a:xfrm>
            <a:off x="2057400" y="3200400"/>
            <a:ext cx="6172200" cy="1044109"/>
          </a:xfrm>
        </p:spPr>
        <p:txBody>
          <a:bodyPr>
            <a:normAutofit/>
          </a:bodyPr>
          <a:lstStyle/>
          <a:p>
            <a:r>
              <a:rPr lang="en-US" sz="2400" dirty="0"/>
              <a:t>Noreen McGinness Olson</a:t>
            </a:r>
            <a:br>
              <a:rPr lang="en-US" sz="2400" dirty="0"/>
            </a:br>
            <a:r>
              <a:rPr lang="en-US" sz="2400" dirty="0" smtClean="0"/>
              <a:t>CCT Synthesis, Spring 2013</a:t>
            </a:r>
            <a:endParaRPr lang="en-US" u="none" dirty="0" smtClean="0"/>
          </a:p>
        </p:txBody>
      </p:sp>
      <p:pic>
        <p:nvPicPr>
          <p:cNvPr id="2050" name="Picture 2" descr="http://www.oneness4all.com/wp-content/uploads/2009/04/fractal17.jpg"/>
          <p:cNvPicPr>
            <a:picLocks noChangeAspect="1" noChangeArrowheads="1"/>
          </p:cNvPicPr>
          <p:nvPr/>
        </p:nvPicPr>
        <p:blipFill rotWithShape="1">
          <a:blip r:embed="rId3">
            <a:extLst>
              <a:ext uri="{28A0092B-C50C-407E-A947-70E740481C1C}">
                <a14:useLocalDpi xmlns:a14="http://schemas.microsoft.com/office/drawing/2010/main" val="0"/>
              </a:ext>
            </a:extLst>
          </a:blip>
          <a:srcRect t="38179" b="27089"/>
          <a:stretch/>
        </p:blipFill>
        <p:spPr bwMode="auto">
          <a:xfrm>
            <a:off x="533400" y="4572000"/>
            <a:ext cx="7772400" cy="10569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http://www.oneness4all.com/wp-content/uploads/2009/04/fractal17.jpg"/>
          <p:cNvPicPr>
            <a:picLocks noChangeAspect="1" noChangeArrowheads="1"/>
          </p:cNvPicPr>
          <p:nvPr/>
        </p:nvPicPr>
        <p:blipFill rotWithShape="1">
          <a:blip r:embed="rId3">
            <a:extLst>
              <a:ext uri="{28A0092B-C50C-407E-A947-70E740481C1C}">
                <a14:useLocalDpi xmlns:a14="http://schemas.microsoft.com/office/drawing/2010/main" val="0"/>
              </a:ext>
            </a:extLst>
          </a:blip>
          <a:srcRect t="38179" b="27089"/>
          <a:stretch/>
        </p:blipFill>
        <p:spPr bwMode="auto">
          <a:xfrm>
            <a:off x="533400" y="533400"/>
            <a:ext cx="7772400" cy="10569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352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400" u="none" kern="1200" dirty="0" smtClean="0">
                <a:solidFill>
                  <a:schemeClr val="tx2"/>
                </a:solidFill>
                <a:effectLst/>
                <a:latin typeface="+mn-lt"/>
                <a:ea typeface="+mn-ea"/>
                <a:cs typeface="+mn-cs"/>
              </a:rPr>
              <a:t>Intelligence and Creativity</a:t>
            </a:r>
            <a:endParaRPr lang="en-US" sz="4400" u="none" dirty="0"/>
          </a:p>
        </p:txBody>
      </p:sp>
      <p:sp>
        <p:nvSpPr>
          <p:cNvPr id="3" name="Content Placeholder 2"/>
          <p:cNvSpPr>
            <a:spLocks noGrp="1"/>
          </p:cNvSpPr>
          <p:nvPr>
            <p:ph sz="quarter" idx="4294967295"/>
          </p:nvPr>
        </p:nvSpPr>
        <p:spPr>
          <a:xfrm>
            <a:off x="1143000" y="731520"/>
            <a:ext cx="6400800" cy="4526280"/>
          </a:xfrm>
          <a:prstGeom prst="rect">
            <a:avLst/>
          </a:prstGeom>
        </p:spPr>
        <p:txBody>
          <a:bodyPr>
            <a:normAutofit lnSpcReduction="10000"/>
          </a:bodyPr>
          <a:lstStyle/>
          <a:p>
            <a:r>
              <a:rPr lang="en-US" sz="2200" kern="1200" dirty="0" smtClean="0">
                <a:solidFill>
                  <a:schemeClr val="tx2"/>
                </a:solidFill>
                <a:effectLst/>
                <a:latin typeface="+mn-lt"/>
                <a:ea typeface="+mn-ea"/>
                <a:cs typeface="+mn-cs"/>
              </a:rPr>
              <a:t>Howard Gardner (Harvard) Multiple Intelligences</a:t>
            </a:r>
          </a:p>
          <a:p>
            <a:pPr lvl="1"/>
            <a:r>
              <a:rPr lang="en-US" sz="2000" dirty="0" smtClean="0">
                <a:solidFill>
                  <a:schemeClr val="tx2"/>
                </a:solidFill>
                <a:effectLst/>
              </a:rPr>
              <a:t>Creativity is a </a:t>
            </a:r>
            <a:r>
              <a:rPr lang="en-US" sz="2000" dirty="0" smtClean="0">
                <a:solidFill>
                  <a:schemeClr val="tx2"/>
                </a:solidFill>
                <a:effectLst/>
              </a:rPr>
              <a:t>subset of each Intelligence </a:t>
            </a:r>
            <a:endParaRPr lang="en-US" sz="2000" kern="1200" dirty="0" smtClean="0">
              <a:solidFill>
                <a:schemeClr val="tx2"/>
              </a:solidFill>
              <a:effectLst/>
              <a:latin typeface="+mn-lt"/>
              <a:ea typeface="+mn-ea"/>
              <a:cs typeface="+mn-cs"/>
            </a:endParaRPr>
          </a:p>
          <a:p>
            <a:pPr lvl="1"/>
            <a:r>
              <a:rPr lang="en-US" sz="2000" dirty="0" smtClean="0">
                <a:solidFill>
                  <a:schemeClr val="tx2"/>
                </a:solidFill>
                <a:effectLst/>
              </a:rPr>
              <a:t>His research focuses on “Big C” creativity </a:t>
            </a:r>
          </a:p>
          <a:p>
            <a:r>
              <a:rPr lang="en-US" sz="2200" dirty="0" smtClean="0">
                <a:solidFill>
                  <a:schemeClr val="tx2"/>
                </a:solidFill>
                <a:effectLst/>
              </a:rPr>
              <a:t>Robert Sternberg – Confluence approach to creativity</a:t>
            </a:r>
          </a:p>
          <a:p>
            <a:pPr lvl="1"/>
            <a:r>
              <a:rPr lang="en-US" sz="2000" kern="1200" dirty="0" smtClean="0">
                <a:solidFill>
                  <a:schemeClr val="tx2"/>
                </a:solidFill>
                <a:effectLst/>
                <a:latin typeface="+mn-lt"/>
                <a:ea typeface="+mn-ea"/>
                <a:cs typeface="+mn-cs"/>
              </a:rPr>
              <a:t>Creativity emerges from “the convergence of basic resources (such as) </a:t>
            </a:r>
            <a:endParaRPr lang="en-US" sz="2000" kern="1200" dirty="0" smtClean="0">
              <a:solidFill>
                <a:schemeClr val="tx2"/>
              </a:solidFill>
              <a:effectLst/>
              <a:latin typeface="+mn-lt"/>
              <a:ea typeface="+mn-ea"/>
              <a:cs typeface="+mn-cs"/>
            </a:endParaRPr>
          </a:p>
          <a:p>
            <a:pPr lvl="2"/>
            <a:r>
              <a:rPr lang="en-US" sz="1800" kern="1200" dirty="0" smtClean="0">
                <a:solidFill>
                  <a:schemeClr val="tx2"/>
                </a:solidFill>
                <a:effectLst/>
                <a:latin typeface="+mn-lt"/>
                <a:ea typeface="+mn-ea"/>
                <a:cs typeface="+mn-cs"/>
              </a:rPr>
              <a:t>intellectual abilities</a:t>
            </a:r>
          </a:p>
          <a:p>
            <a:pPr lvl="2"/>
            <a:r>
              <a:rPr lang="en-US" sz="1800" kern="1200" dirty="0" smtClean="0">
                <a:solidFill>
                  <a:schemeClr val="tx2"/>
                </a:solidFill>
                <a:effectLst/>
                <a:latin typeface="+mn-lt"/>
                <a:ea typeface="+mn-ea"/>
                <a:cs typeface="+mn-cs"/>
              </a:rPr>
              <a:t>knowledge base </a:t>
            </a:r>
          </a:p>
          <a:p>
            <a:pPr lvl="2"/>
            <a:r>
              <a:rPr lang="en-US" sz="1800" kern="1200" dirty="0" smtClean="0">
                <a:solidFill>
                  <a:schemeClr val="tx2"/>
                </a:solidFill>
                <a:effectLst/>
                <a:latin typeface="+mn-lt"/>
                <a:ea typeface="+mn-ea"/>
                <a:cs typeface="+mn-cs"/>
              </a:rPr>
              <a:t>flexibility </a:t>
            </a:r>
            <a:r>
              <a:rPr lang="en-US" sz="1800" kern="1200" dirty="0" smtClean="0">
                <a:solidFill>
                  <a:schemeClr val="tx2"/>
                </a:solidFill>
                <a:effectLst/>
                <a:latin typeface="+mn-lt"/>
                <a:ea typeface="+mn-ea"/>
                <a:cs typeface="+mn-cs"/>
              </a:rPr>
              <a:t>in </a:t>
            </a:r>
            <a:r>
              <a:rPr lang="en-US" sz="1800" kern="1200" dirty="0" smtClean="0">
                <a:solidFill>
                  <a:schemeClr val="tx2"/>
                </a:solidFill>
                <a:effectLst/>
                <a:latin typeface="+mn-lt"/>
                <a:ea typeface="+mn-ea"/>
                <a:cs typeface="+mn-cs"/>
              </a:rPr>
              <a:t>thinking</a:t>
            </a:r>
          </a:p>
          <a:p>
            <a:pPr lvl="2"/>
            <a:r>
              <a:rPr lang="en-US" sz="1800" kern="1200" dirty="0" smtClean="0">
                <a:solidFill>
                  <a:schemeClr val="tx2"/>
                </a:solidFill>
                <a:effectLst/>
                <a:latin typeface="+mn-lt"/>
                <a:ea typeface="+mn-ea"/>
                <a:cs typeface="+mn-cs"/>
              </a:rPr>
              <a:t> </a:t>
            </a:r>
            <a:r>
              <a:rPr lang="en-US" sz="1800" kern="1200" dirty="0" smtClean="0">
                <a:solidFill>
                  <a:schemeClr val="tx2"/>
                </a:solidFill>
                <a:effectLst/>
                <a:latin typeface="+mn-lt"/>
                <a:ea typeface="+mn-ea"/>
                <a:cs typeface="+mn-cs"/>
              </a:rPr>
              <a:t>personality </a:t>
            </a:r>
            <a:r>
              <a:rPr lang="en-US" sz="1800" kern="1200" dirty="0" smtClean="0">
                <a:solidFill>
                  <a:schemeClr val="tx2"/>
                </a:solidFill>
                <a:effectLst/>
                <a:latin typeface="+mn-lt"/>
                <a:ea typeface="+mn-ea"/>
                <a:cs typeface="+mn-cs"/>
              </a:rPr>
              <a:t>traits</a:t>
            </a:r>
          </a:p>
          <a:p>
            <a:pPr lvl="2"/>
            <a:r>
              <a:rPr lang="en-US" sz="1800" kern="1200" dirty="0" smtClean="0">
                <a:solidFill>
                  <a:schemeClr val="tx2"/>
                </a:solidFill>
                <a:effectLst/>
                <a:latin typeface="+mn-lt"/>
                <a:ea typeface="+mn-ea"/>
                <a:cs typeface="+mn-cs"/>
              </a:rPr>
              <a:t> supportive </a:t>
            </a:r>
            <a:r>
              <a:rPr lang="en-US" sz="1800" kern="1200" dirty="0" smtClean="0">
                <a:solidFill>
                  <a:schemeClr val="tx2"/>
                </a:solidFill>
                <a:effectLst/>
                <a:latin typeface="+mn-lt"/>
                <a:ea typeface="+mn-ea"/>
                <a:cs typeface="+mn-cs"/>
              </a:rPr>
              <a:t>environments.</a:t>
            </a:r>
          </a:p>
        </p:txBody>
      </p:sp>
    </p:spTree>
    <p:extLst>
      <p:ext uri="{BB962C8B-B14F-4D97-AF65-F5344CB8AC3E}">
        <p14:creationId xmlns:p14="http://schemas.microsoft.com/office/powerpoint/2010/main" val="1345011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800" u="none" kern="1200" dirty="0" smtClean="0">
                <a:solidFill>
                  <a:schemeClr val="tx2"/>
                </a:solidFill>
                <a:effectLst/>
                <a:latin typeface="+mn-lt"/>
                <a:ea typeface="+mn-ea"/>
                <a:cs typeface="+mn-cs"/>
              </a:rPr>
              <a:t>Eastern View of Creativity</a:t>
            </a:r>
            <a:endParaRPr lang="en-US" sz="4800" u="none" dirty="0"/>
          </a:p>
        </p:txBody>
      </p:sp>
      <p:sp>
        <p:nvSpPr>
          <p:cNvPr id="3" name="Content Placeholder 2"/>
          <p:cNvSpPr>
            <a:spLocks noGrp="1"/>
          </p:cNvSpPr>
          <p:nvPr>
            <p:ph sz="quarter" idx="4294967295"/>
          </p:nvPr>
        </p:nvSpPr>
        <p:spPr>
          <a:xfrm>
            <a:off x="1143000" y="731520"/>
            <a:ext cx="6400800" cy="3474720"/>
          </a:xfrm>
          <a:prstGeom prst="rect">
            <a:avLst/>
          </a:prstGeom>
        </p:spPr>
        <p:txBody>
          <a:bodyPr>
            <a:normAutofit/>
          </a:bodyPr>
          <a:lstStyle/>
          <a:p>
            <a:r>
              <a:rPr lang="en-US" sz="2200" kern="1200" dirty="0" smtClean="0">
                <a:solidFill>
                  <a:schemeClr val="tx2"/>
                </a:solidFill>
                <a:effectLst/>
                <a:latin typeface="+mn-lt"/>
                <a:ea typeface="+mn-ea"/>
                <a:cs typeface="+mn-cs"/>
              </a:rPr>
              <a:t>Creativity is not a form of intelligence</a:t>
            </a:r>
          </a:p>
          <a:p>
            <a:r>
              <a:rPr lang="en-US" sz="2200" dirty="0" smtClean="0">
                <a:solidFill>
                  <a:schemeClr val="tx2"/>
                </a:solidFill>
                <a:effectLst/>
              </a:rPr>
              <a:t>It is a natural part of the universe</a:t>
            </a:r>
          </a:p>
          <a:p>
            <a:r>
              <a:rPr lang="en-US" sz="2200" kern="1200" dirty="0" smtClean="0">
                <a:solidFill>
                  <a:schemeClr val="tx2"/>
                </a:solidFill>
                <a:effectLst/>
                <a:latin typeface="+mn-lt"/>
                <a:ea typeface="+mn-ea"/>
                <a:cs typeface="+mn-cs"/>
              </a:rPr>
              <a:t>Can be achieved by individuals who reach a certain state of mind</a:t>
            </a:r>
          </a:p>
          <a:p>
            <a:r>
              <a:rPr lang="en-US" sz="2200" i="1" dirty="0" smtClean="0">
                <a:solidFill>
                  <a:schemeClr val="tx2"/>
                </a:solidFill>
                <a:effectLst/>
              </a:rPr>
              <a:t>Ming</a:t>
            </a:r>
            <a:r>
              <a:rPr lang="en-US" sz="2200" dirty="0" smtClean="0">
                <a:solidFill>
                  <a:schemeClr val="tx2"/>
                </a:solidFill>
                <a:effectLst/>
              </a:rPr>
              <a:t> (insight) vs. </a:t>
            </a:r>
            <a:r>
              <a:rPr lang="en-US" sz="2200" i="1" dirty="0" err="1" smtClean="0">
                <a:solidFill>
                  <a:schemeClr val="tx2"/>
                </a:solidFill>
                <a:effectLst/>
              </a:rPr>
              <a:t>Ching</a:t>
            </a:r>
            <a:r>
              <a:rPr lang="en-US" sz="2200" dirty="0" smtClean="0">
                <a:solidFill>
                  <a:schemeClr val="tx2"/>
                </a:solidFill>
                <a:effectLst/>
              </a:rPr>
              <a:t> (connection and awareness)’</a:t>
            </a:r>
          </a:p>
          <a:p>
            <a:r>
              <a:rPr lang="en-US" sz="2200" dirty="0" smtClean="0">
                <a:solidFill>
                  <a:schemeClr val="tx2"/>
                </a:solidFill>
                <a:effectLst/>
              </a:rPr>
              <a:t>Yin-yang describes duality of universe</a:t>
            </a:r>
          </a:p>
          <a:p>
            <a:r>
              <a:rPr lang="en-US" sz="2200" kern="1200" dirty="0" smtClean="0">
                <a:solidFill>
                  <a:schemeClr val="tx2"/>
                </a:solidFill>
                <a:effectLst/>
                <a:latin typeface="+mn-lt"/>
                <a:ea typeface="+mn-ea"/>
                <a:cs typeface="+mn-cs"/>
              </a:rPr>
              <a:t>Influences course to promote quiet </a:t>
            </a:r>
            <a:br>
              <a:rPr lang="en-US" sz="2200" kern="1200" dirty="0" smtClean="0">
                <a:solidFill>
                  <a:schemeClr val="tx2"/>
                </a:solidFill>
                <a:effectLst/>
                <a:latin typeface="+mn-lt"/>
                <a:ea typeface="+mn-ea"/>
                <a:cs typeface="+mn-cs"/>
              </a:rPr>
            </a:br>
            <a:r>
              <a:rPr lang="en-US" sz="2200" kern="1200" dirty="0" smtClean="0">
                <a:solidFill>
                  <a:schemeClr val="tx2"/>
                </a:solidFill>
                <a:effectLst/>
                <a:latin typeface="+mn-lt"/>
                <a:ea typeface="+mn-ea"/>
                <a:cs typeface="+mn-cs"/>
              </a:rPr>
              <a:t>reflection and following one’s passion</a:t>
            </a:r>
          </a:p>
        </p:txBody>
      </p:sp>
      <p:pic>
        <p:nvPicPr>
          <p:cNvPr id="1026" name="Picture 2" descr="https://encrypted-tbn3.gstatic.com/images?q=tbn:ANd9GcQSuIMssrTHJxCXSM6HZvITzNu28QKafxAhP3tfReMa2Cdc-4rDuQ"/>
          <p:cNvPicPr>
            <a:picLocks noChangeAspect="1" noChangeArrowheads="1"/>
          </p:cNvPicPr>
          <p:nvPr/>
        </p:nvPicPr>
        <p:blipFill>
          <a:blip r:embed="rId3">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7010400" y="2971800"/>
            <a:ext cx="1685925" cy="16859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086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800" u="none" kern="1200" dirty="0" smtClean="0">
                <a:solidFill>
                  <a:schemeClr val="tx2"/>
                </a:solidFill>
                <a:effectLst/>
                <a:latin typeface="+mn-lt"/>
                <a:ea typeface="+mn-ea"/>
                <a:cs typeface="+mn-cs"/>
              </a:rPr>
              <a:t>6 P’s of Creativity</a:t>
            </a:r>
            <a:endParaRPr lang="en-US" sz="4800" u="none" dirty="0"/>
          </a:p>
        </p:txBody>
      </p:sp>
      <p:sp>
        <p:nvSpPr>
          <p:cNvPr id="3" name="Content Placeholder 2"/>
          <p:cNvSpPr>
            <a:spLocks noGrp="1"/>
          </p:cNvSpPr>
          <p:nvPr>
            <p:ph sz="quarter" idx="4294967295"/>
          </p:nvPr>
        </p:nvSpPr>
        <p:spPr>
          <a:xfrm>
            <a:off x="1143000" y="731520"/>
            <a:ext cx="6400800" cy="3474720"/>
          </a:xfrm>
          <a:prstGeom prst="rect">
            <a:avLst/>
          </a:prstGeom>
        </p:spPr>
        <p:txBody>
          <a:bodyPr>
            <a:normAutofit/>
          </a:bodyPr>
          <a:lstStyle/>
          <a:p>
            <a:r>
              <a:rPr lang="en-US" sz="2200" kern="1200" dirty="0" smtClean="0">
                <a:solidFill>
                  <a:schemeClr val="tx2"/>
                </a:solidFill>
                <a:effectLst/>
                <a:latin typeface="+mn-lt"/>
                <a:ea typeface="+mn-ea"/>
                <a:cs typeface="+mn-cs"/>
              </a:rPr>
              <a:t>Creative Process</a:t>
            </a:r>
          </a:p>
          <a:p>
            <a:r>
              <a:rPr lang="en-US" sz="2200" dirty="0" smtClean="0">
                <a:solidFill>
                  <a:schemeClr val="tx2"/>
                </a:solidFill>
                <a:effectLst/>
              </a:rPr>
              <a:t>Creative Product</a:t>
            </a:r>
          </a:p>
          <a:p>
            <a:r>
              <a:rPr lang="en-US" sz="2200" dirty="0">
                <a:solidFill>
                  <a:schemeClr val="tx2"/>
                </a:solidFill>
                <a:effectLst/>
              </a:rPr>
              <a:t>Creative Personality</a:t>
            </a:r>
          </a:p>
          <a:p>
            <a:r>
              <a:rPr lang="en-US" sz="2200" dirty="0" smtClean="0">
                <a:solidFill>
                  <a:schemeClr val="tx2"/>
                </a:solidFill>
                <a:effectLst/>
              </a:rPr>
              <a:t>Creative Place</a:t>
            </a:r>
          </a:p>
          <a:p>
            <a:r>
              <a:rPr lang="en-US" sz="2200" dirty="0" smtClean="0">
                <a:solidFill>
                  <a:schemeClr val="tx2"/>
                </a:solidFill>
                <a:effectLst/>
              </a:rPr>
              <a:t>Creative Persuasion</a:t>
            </a:r>
          </a:p>
          <a:p>
            <a:r>
              <a:rPr lang="en-US" sz="2200" dirty="0" smtClean="0">
                <a:solidFill>
                  <a:schemeClr val="tx2"/>
                </a:solidFill>
                <a:effectLst/>
              </a:rPr>
              <a:t>Creative Performances (or Potential)</a:t>
            </a:r>
          </a:p>
          <a:p>
            <a:endParaRPr lang="en-US" sz="2200" kern="1200" dirty="0" smtClean="0">
              <a:solidFill>
                <a:schemeClr val="tx2"/>
              </a:solidFill>
              <a:effectLst/>
              <a:latin typeface="+mn-lt"/>
              <a:ea typeface="+mn-ea"/>
              <a:cs typeface="+mn-cs"/>
            </a:endParaRPr>
          </a:p>
        </p:txBody>
      </p:sp>
      <p:pic>
        <p:nvPicPr>
          <p:cNvPr id="2050" name="Picture 2" descr="https://encrypted-tbn0.gstatic.com/images?q=tbn:ANd9GcSvDr7QJ5HopaxJoOw9Elf0aZzUoCo-IXjWSxd_lRDNNbn3rJQlt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73380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013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5410200"/>
            <a:ext cx="7543800" cy="914400"/>
          </a:xfrm>
        </p:spPr>
        <p:txBody>
          <a:bodyPr/>
          <a:lstStyle/>
          <a:p>
            <a:pPr lvl="0"/>
            <a:r>
              <a:rPr lang="en-US" sz="4000" u="none" kern="1200" dirty="0" smtClean="0">
                <a:solidFill>
                  <a:schemeClr val="tx2"/>
                </a:solidFill>
                <a:effectLst/>
                <a:latin typeface="+mn-lt"/>
                <a:ea typeface="+mn-ea"/>
                <a:cs typeface="+mn-cs"/>
              </a:rPr>
              <a:t>Everyday Creativity – Big C or Little c?</a:t>
            </a:r>
            <a:endParaRPr lang="en-US" sz="4000" u="none" dirty="0"/>
          </a:p>
        </p:txBody>
      </p:sp>
      <p:sp>
        <p:nvSpPr>
          <p:cNvPr id="3" name="Content Placeholder 2"/>
          <p:cNvSpPr>
            <a:spLocks noGrp="1"/>
          </p:cNvSpPr>
          <p:nvPr>
            <p:ph sz="quarter" idx="13"/>
          </p:nvPr>
        </p:nvSpPr>
        <p:spPr>
          <a:prstGeom prst="rect">
            <a:avLst/>
          </a:prstGeom>
        </p:spPr>
        <p:txBody>
          <a:bodyPr>
            <a:normAutofit/>
          </a:bodyPr>
          <a:lstStyle/>
          <a:p>
            <a:r>
              <a:rPr lang="en-US" sz="2800" dirty="0" smtClean="0">
                <a:solidFill>
                  <a:schemeClr val="tx2"/>
                </a:solidFill>
                <a:effectLst/>
              </a:rPr>
              <a:t>Big </a:t>
            </a:r>
            <a:r>
              <a:rPr lang="en-US" sz="2800" dirty="0" smtClean="0">
                <a:solidFill>
                  <a:schemeClr val="tx2"/>
                </a:solidFill>
                <a:effectLst/>
              </a:rPr>
              <a:t>“C” creative </a:t>
            </a:r>
            <a:r>
              <a:rPr lang="en-US" sz="2800" dirty="0" smtClean="0">
                <a:solidFill>
                  <a:schemeClr val="tx2"/>
                </a:solidFill>
                <a:effectLst/>
              </a:rPr>
              <a:t>people are important but </a:t>
            </a:r>
            <a:r>
              <a:rPr lang="en-US" sz="2800" dirty="0" smtClean="0">
                <a:solidFill>
                  <a:schemeClr val="tx2"/>
                </a:solidFill>
                <a:effectLst/>
              </a:rPr>
              <a:t>this course </a:t>
            </a:r>
            <a:r>
              <a:rPr lang="en-US" sz="2800" dirty="0" smtClean="0">
                <a:solidFill>
                  <a:schemeClr val="tx2"/>
                </a:solidFill>
                <a:effectLst/>
              </a:rPr>
              <a:t>is based in idea that all people can be “little c” creative</a:t>
            </a:r>
            <a:endParaRPr lang="en-US" sz="2800" dirty="0">
              <a:solidFill>
                <a:schemeClr val="tx2"/>
              </a:solidFill>
              <a:effectLst/>
            </a:endParaRPr>
          </a:p>
        </p:txBody>
      </p:sp>
      <p:sp>
        <p:nvSpPr>
          <p:cNvPr id="4" name="Content Placeholder 3"/>
          <p:cNvSpPr>
            <a:spLocks noGrp="1"/>
          </p:cNvSpPr>
          <p:nvPr>
            <p:ph sz="quarter" idx="14"/>
          </p:nvPr>
        </p:nvSpPr>
        <p:spPr/>
        <p:txBody>
          <a:bodyPr/>
          <a:lstStyle/>
          <a:p>
            <a:endParaRPr lang="en-US" dirty="0"/>
          </a:p>
        </p:txBody>
      </p:sp>
      <p:pic>
        <p:nvPicPr>
          <p:cNvPr id="4098" name="Picture 2" descr="http://upload.wikimedia.org/wikipedia/commons/6/66/VanGogh-starry_night_ballanc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52400"/>
            <a:ext cx="2971800" cy="237237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naea.typepad.com/.a/6a00e5550df25288340120a61ffc62970c-p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611866"/>
            <a:ext cx="2971800" cy="2278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857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cginnessn\Documents\CCT Program\Creative Thought\pictures\perspecti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702433"/>
            <a:ext cx="3920443" cy="29269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4876800"/>
            <a:ext cx="7543800" cy="914400"/>
          </a:xfrm>
        </p:spPr>
        <p:txBody>
          <a:bodyPr/>
          <a:lstStyle/>
          <a:p>
            <a:pPr lvl="0"/>
            <a:r>
              <a:rPr lang="en-US" sz="4400" u="none" kern="1200" dirty="0" smtClean="0">
                <a:solidFill>
                  <a:schemeClr val="tx2"/>
                </a:solidFill>
                <a:effectLst/>
                <a:latin typeface="+mn-lt"/>
                <a:ea typeface="+mn-ea"/>
                <a:cs typeface="+mn-cs"/>
              </a:rPr>
              <a:t>The Importance of </a:t>
            </a:r>
            <a:r>
              <a:rPr lang="en-US" sz="4400" u="none" kern="1200" dirty="0" smtClean="0">
                <a:solidFill>
                  <a:schemeClr val="tx2"/>
                </a:solidFill>
                <a:effectLst/>
                <a:latin typeface="+mn-lt"/>
                <a:ea typeface="+mn-ea"/>
                <a:cs typeface="+mn-cs"/>
              </a:rPr>
              <a:t/>
            </a:r>
            <a:br>
              <a:rPr lang="en-US" sz="4400" u="none" kern="1200" dirty="0" smtClean="0">
                <a:solidFill>
                  <a:schemeClr val="tx2"/>
                </a:solidFill>
                <a:effectLst/>
                <a:latin typeface="+mn-lt"/>
                <a:ea typeface="+mn-ea"/>
                <a:cs typeface="+mn-cs"/>
              </a:rPr>
            </a:br>
            <a:r>
              <a:rPr lang="en-US" sz="4400" u="none" kern="1200" dirty="0" smtClean="0">
                <a:solidFill>
                  <a:schemeClr val="tx2"/>
                </a:solidFill>
                <a:effectLst/>
                <a:latin typeface="+mn-lt"/>
                <a:ea typeface="+mn-ea"/>
                <a:cs typeface="+mn-cs"/>
              </a:rPr>
              <a:t>Frames </a:t>
            </a:r>
            <a:r>
              <a:rPr lang="en-US" sz="4400" u="none" kern="1200" dirty="0" smtClean="0">
                <a:solidFill>
                  <a:schemeClr val="tx2"/>
                </a:solidFill>
                <a:effectLst/>
                <a:latin typeface="+mn-lt"/>
                <a:ea typeface="+mn-ea"/>
                <a:cs typeface="+mn-cs"/>
              </a:rPr>
              <a:t>of Reference</a:t>
            </a:r>
            <a:endParaRPr lang="en-US" sz="4400" u="none" dirty="0"/>
          </a:p>
        </p:txBody>
      </p:sp>
      <p:sp>
        <p:nvSpPr>
          <p:cNvPr id="3" name="Content Placeholder 2"/>
          <p:cNvSpPr>
            <a:spLocks noGrp="1"/>
          </p:cNvSpPr>
          <p:nvPr>
            <p:ph sz="quarter" idx="4294967295"/>
          </p:nvPr>
        </p:nvSpPr>
        <p:spPr>
          <a:xfrm>
            <a:off x="1143000" y="731520"/>
            <a:ext cx="6400800" cy="3474720"/>
          </a:xfrm>
          <a:prstGeom prst="rect">
            <a:avLst/>
          </a:prstGeom>
        </p:spPr>
        <p:txBody>
          <a:bodyPr>
            <a:normAutofit/>
          </a:bodyPr>
          <a:lstStyle/>
          <a:p>
            <a:r>
              <a:rPr lang="en-US" sz="2200" kern="1200" dirty="0" smtClean="0">
                <a:solidFill>
                  <a:schemeClr val="tx2"/>
                </a:solidFill>
                <a:effectLst/>
                <a:latin typeface="+mn-lt"/>
                <a:ea typeface="+mn-ea"/>
                <a:cs typeface="+mn-cs"/>
              </a:rPr>
              <a:t>Need to see problems from different perspectives</a:t>
            </a:r>
          </a:p>
          <a:p>
            <a:r>
              <a:rPr lang="en-US" sz="2200" dirty="0" smtClean="0">
                <a:solidFill>
                  <a:schemeClr val="tx2"/>
                </a:solidFill>
                <a:effectLst/>
              </a:rPr>
              <a:t>Exploring new frames of reference is a kind of creativity (Nickerson)</a:t>
            </a:r>
          </a:p>
          <a:p>
            <a:r>
              <a:rPr lang="en-US" sz="2200" kern="1200" dirty="0" smtClean="0">
                <a:solidFill>
                  <a:schemeClr val="tx2"/>
                </a:solidFill>
                <a:effectLst/>
                <a:latin typeface="+mn-lt"/>
                <a:ea typeface="+mn-ea"/>
                <a:cs typeface="+mn-cs"/>
              </a:rPr>
              <a:t>Avoid “functional fixedness”</a:t>
            </a:r>
          </a:p>
        </p:txBody>
      </p:sp>
    </p:spTree>
    <p:extLst>
      <p:ext uri="{BB962C8B-B14F-4D97-AF65-F5344CB8AC3E}">
        <p14:creationId xmlns:p14="http://schemas.microsoft.com/office/powerpoint/2010/main" val="1849098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400" u="none" kern="1200" dirty="0" smtClean="0">
                <a:solidFill>
                  <a:schemeClr val="tx2"/>
                </a:solidFill>
                <a:effectLst/>
                <a:latin typeface="+mn-lt"/>
                <a:ea typeface="+mn-ea"/>
                <a:cs typeface="+mn-cs"/>
              </a:rPr>
              <a:t>The Importance of Social Conditions</a:t>
            </a:r>
            <a:endParaRPr lang="en-US" sz="4400" u="none" dirty="0"/>
          </a:p>
        </p:txBody>
      </p:sp>
      <p:sp>
        <p:nvSpPr>
          <p:cNvPr id="3" name="Content Placeholder 2"/>
          <p:cNvSpPr>
            <a:spLocks noGrp="1"/>
          </p:cNvSpPr>
          <p:nvPr>
            <p:ph sz="quarter" idx="4294967295"/>
          </p:nvPr>
        </p:nvSpPr>
        <p:spPr>
          <a:xfrm>
            <a:off x="1143000" y="731520"/>
            <a:ext cx="6400800" cy="3474720"/>
          </a:xfrm>
          <a:prstGeom prst="rect">
            <a:avLst/>
          </a:prstGeom>
        </p:spPr>
        <p:txBody>
          <a:bodyPr>
            <a:normAutofit lnSpcReduction="10000"/>
          </a:bodyPr>
          <a:lstStyle/>
          <a:p>
            <a:r>
              <a:rPr lang="en-US" sz="2200" kern="1200" dirty="0" smtClean="0">
                <a:solidFill>
                  <a:schemeClr val="tx2"/>
                </a:solidFill>
                <a:effectLst/>
                <a:latin typeface="+mn-lt"/>
                <a:ea typeface="+mn-ea"/>
                <a:cs typeface="+mn-cs"/>
              </a:rPr>
              <a:t>Ken Robinson</a:t>
            </a:r>
          </a:p>
          <a:p>
            <a:pPr lvl="1"/>
            <a:r>
              <a:rPr lang="en-US" sz="2000" dirty="0" smtClean="0">
                <a:solidFill>
                  <a:schemeClr val="tx2"/>
                </a:solidFill>
                <a:effectLst/>
              </a:rPr>
              <a:t>“driven more by collaboration than solo efforts”</a:t>
            </a:r>
          </a:p>
          <a:p>
            <a:r>
              <a:rPr lang="en-US" sz="2200" kern="1200" dirty="0" smtClean="0">
                <a:solidFill>
                  <a:schemeClr val="tx2"/>
                </a:solidFill>
                <a:effectLst/>
                <a:latin typeface="+mn-lt"/>
                <a:ea typeface="+mn-ea"/>
                <a:cs typeface="+mn-cs"/>
              </a:rPr>
              <a:t>Creativity cannot exist in a vacuum.</a:t>
            </a:r>
          </a:p>
          <a:p>
            <a:pPr lvl="1"/>
            <a:r>
              <a:rPr lang="en-US" sz="2000" dirty="0" smtClean="0">
                <a:solidFill>
                  <a:schemeClr val="tx2"/>
                </a:solidFill>
                <a:effectLst/>
              </a:rPr>
              <a:t>“creativity is a dialog between ideas and a particular medium”</a:t>
            </a:r>
          </a:p>
          <a:p>
            <a:r>
              <a:rPr lang="en-US" sz="2200" kern="1200" dirty="0" smtClean="0">
                <a:solidFill>
                  <a:schemeClr val="tx2"/>
                </a:solidFill>
                <a:effectLst/>
                <a:latin typeface="+mn-lt"/>
                <a:ea typeface="+mn-ea"/>
                <a:cs typeface="+mn-cs"/>
              </a:rPr>
              <a:t>Others in a domain must recognize creative idea as having value</a:t>
            </a:r>
          </a:p>
          <a:p>
            <a:r>
              <a:rPr lang="en-US" sz="2200" dirty="0" smtClean="0">
                <a:solidFill>
                  <a:schemeClr val="tx2"/>
                </a:solidFill>
                <a:effectLst/>
              </a:rPr>
              <a:t>Environment must be tolerant of mistakes</a:t>
            </a:r>
          </a:p>
          <a:p>
            <a:r>
              <a:rPr lang="en-US" sz="2200" kern="1200" dirty="0" smtClean="0">
                <a:solidFill>
                  <a:schemeClr val="tx2"/>
                </a:solidFill>
                <a:effectLst/>
                <a:latin typeface="+mn-lt"/>
                <a:ea typeface="+mn-ea"/>
                <a:cs typeface="+mn-cs"/>
              </a:rPr>
              <a:t>Society must provide opportunities for </a:t>
            </a:r>
            <a:r>
              <a:rPr lang="en-US" sz="2200" kern="1200" dirty="0" smtClean="0">
                <a:solidFill>
                  <a:schemeClr val="tx2"/>
                </a:solidFill>
                <a:effectLst/>
                <a:latin typeface="+mn-lt"/>
                <a:ea typeface="+mn-ea"/>
                <a:cs typeface="+mn-cs"/>
              </a:rPr>
              <a:t>creativity</a:t>
            </a:r>
          </a:p>
        </p:txBody>
      </p:sp>
    </p:spTree>
    <p:extLst>
      <p:ext uri="{BB962C8B-B14F-4D97-AF65-F5344CB8AC3E}">
        <p14:creationId xmlns:p14="http://schemas.microsoft.com/office/powerpoint/2010/main" val="3939468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u="none" kern="1200" dirty="0" smtClean="0">
                <a:solidFill>
                  <a:schemeClr val="tx2"/>
                </a:solidFill>
                <a:effectLst/>
                <a:latin typeface="+mn-lt"/>
                <a:ea typeface="+mn-ea"/>
                <a:cs typeface="+mn-cs"/>
              </a:rPr>
              <a:t>The Relationship between Critical and Creative Thinking</a:t>
            </a:r>
            <a:endParaRPr lang="en-US" sz="4000" u="none" dirty="0"/>
          </a:p>
        </p:txBody>
      </p:sp>
      <p:sp>
        <p:nvSpPr>
          <p:cNvPr id="3" name="Content Placeholder 2"/>
          <p:cNvSpPr>
            <a:spLocks noGrp="1"/>
          </p:cNvSpPr>
          <p:nvPr>
            <p:ph sz="quarter" idx="4294967295"/>
          </p:nvPr>
        </p:nvSpPr>
        <p:spPr>
          <a:xfrm>
            <a:off x="1143000" y="731520"/>
            <a:ext cx="6400800" cy="3474720"/>
          </a:xfrm>
          <a:prstGeom prst="rect">
            <a:avLst/>
          </a:prstGeom>
        </p:spPr>
        <p:txBody>
          <a:bodyPr>
            <a:normAutofit/>
          </a:bodyPr>
          <a:lstStyle/>
          <a:p>
            <a:r>
              <a:rPr lang="en-US" sz="2200" kern="1200" dirty="0" smtClean="0">
                <a:solidFill>
                  <a:schemeClr val="tx2"/>
                </a:solidFill>
                <a:effectLst/>
                <a:latin typeface="+mn-lt"/>
                <a:ea typeface="+mn-ea"/>
                <a:cs typeface="+mn-cs"/>
              </a:rPr>
              <a:t>Both are needed for problem solving</a:t>
            </a:r>
          </a:p>
          <a:p>
            <a:r>
              <a:rPr lang="en-US" sz="2200" kern="1200" dirty="0" smtClean="0">
                <a:solidFill>
                  <a:schemeClr val="tx2"/>
                </a:solidFill>
                <a:effectLst/>
                <a:latin typeface="+mn-lt"/>
                <a:ea typeface="+mn-ea"/>
                <a:cs typeface="+mn-cs"/>
              </a:rPr>
              <a:t>To think outside the box, you must carefully consider the box</a:t>
            </a:r>
          </a:p>
          <a:p>
            <a:r>
              <a:rPr lang="en-US" sz="2200" dirty="0" smtClean="0">
                <a:solidFill>
                  <a:schemeClr val="tx2"/>
                </a:solidFill>
                <a:effectLst/>
              </a:rPr>
              <a:t>Problem Solving Process: </a:t>
            </a:r>
            <a:r>
              <a:rPr lang="en-US" sz="2200" b="1" dirty="0" smtClean="0">
                <a:effectLst/>
              </a:rPr>
              <a:t>Recognizing the problem</a:t>
            </a:r>
            <a:r>
              <a:rPr lang="en-US" sz="2200" dirty="0" smtClean="0">
                <a:solidFill>
                  <a:schemeClr val="tx2"/>
                </a:solidFill>
                <a:effectLst/>
              </a:rPr>
              <a:t>; </a:t>
            </a:r>
            <a:r>
              <a:rPr lang="en-US" sz="2200" b="1" dirty="0" smtClean="0">
                <a:effectLst/>
              </a:rPr>
              <a:t>possible solutions</a:t>
            </a:r>
            <a:r>
              <a:rPr lang="en-US" sz="2200" dirty="0" smtClean="0">
                <a:solidFill>
                  <a:schemeClr val="tx2"/>
                </a:solidFill>
                <a:effectLst/>
              </a:rPr>
              <a:t>; identify assumptions and bias; </a:t>
            </a:r>
            <a:r>
              <a:rPr lang="en-US" sz="2200" b="1" dirty="0" smtClean="0">
                <a:effectLst/>
              </a:rPr>
              <a:t>looking from different perspectives</a:t>
            </a:r>
            <a:r>
              <a:rPr lang="en-US" sz="2200" dirty="0" smtClean="0">
                <a:solidFill>
                  <a:schemeClr val="tx2"/>
                </a:solidFill>
                <a:effectLst/>
              </a:rPr>
              <a:t>; evaluating alternatives; reflecting on process</a:t>
            </a:r>
            <a:endParaRPr lang="en-US" sz="2200" kern="1200" dirty="0" smtClean="0">
              <a:solidFill>
                <a:schemeClr val="tx2"/>
              </a:solidFill>
              <a:effectLst/>
              <a:latin typeface="+mn-lt"/>
              <a:ea typeface="+mn-ea"/>
              <a:cs typeface="+mn-cs"/>
            </a:endParaRPr>
          </a:p>
        </p:txBody>
      </p:sp>
    </p:spTree>
    <p:extLst>
      <p:ext uri="{BB962C8B-B14F-4D97-AF65-F5344CB8AC3E}">
        <p14:creationId xmlns:p14="http://schemas.microsoft.com/office/powerpoint/2010/main" val="1074027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143000" y="731520"/>
            <a:ext cx="6400800" cy="3474720"/>
          </a:xfrm>
          <a:prstGeom prst="rect">
            <a:avLst/>
          </a:prstGeom>
        </p:spPr>
        <p:txBody>
          <a:bodyPr>
            <a:normAutofit/>
          </a:bodyPr>
          <a:lstStyle/>
          <a:p>
            <a:r>
              <a:rPr lang="en-US" sz="2200" kern="1200" dirty="0" smtClean="0">
                <a:solidFill>
                  <a:schemeClr val="tx2"/>
                </a:solidFill>
                <a:effectLst/>
                <a:latin typeface="+mn-lt"/>
                <a:ea typeface="+mn-ea"/>
                <a:cs typeface="+mn-cs"/>
              </a:rPr>
              <a:t>Pioneered by Martin Seligman previously famous for “learned helplessness</a:t>
            </a:r>
            <a:r>
              <a:rPr lang="en-US" sz="2200" kern="1200" dirty="0" smtClean="0">
                <a:solidFill>
                  <a:schemeClr val="tx2"/>
                </a:solidFill>
                <a:effectLst/>
                <a:latin typeface="+mn-lt"/>
                <a:ea typeface="+mn-ea"/>
                <a:cs typeface="+mn-cs"/>
              </a:rPr>
              <a:t>” and </a:t>
            </a:r>
            <a:r>
              <a:rPr lang="en-US" sz="2200" kern="1200" dirty="0" err="1" smtClean="0">
                <a:solidFill>
                  <a:schemeClr val="tx2"/>
                </a:solidFill>
                <a:effectLst/>
                <a:latin typeface="+mn-lt"/>
                <a:ea typeface="+mn-ea"/>
                <a:cs typeface="+mn-cs"/>
              </a:rPr>
              <a:t>Mihaly</a:t>
            </a:r>
            <a:r>
              <a:rPr lang="en-US" sz="2200" kern="1200" dirty="0" smtClean="0">
                <a:solidFill>
                  <a:schemeClr val="tx2"/>
                </a:solidFill>
                <a:effectLst/>
                <a:latin typeface="+mn-lt"/>
                <a:ea typeface="+mn-ea"/>
                <a:cs typeface="+mn-cs"/>
              </a:rPr>
              <a:t> </a:t>
            </a:r>
            <a:r>
              <a:rPr lang="en-US" sz="2200" kern="1200" dirty="0" err="1" smtClean="0">
                <a:solidFill>
                  <a:schemeClr val="tx2"/>
                </a:solidFill>
                <a:effectLst/>
                <a:latin typeface="+mn-lt"/>
                <a:ea typeface="+mn-ea"/>
                <a:cs typeface="+mn-cs"/>
              </a:rPr>
              <a:t>Csikszentmihalyi</a:t>
            </a:r>
            <a:endParaRPr lang="en-US" sz="2200" kern="1200" dirty="0" smtClean="0">
              <a:solidFill>
                <a:schemeClr val="tx2"/>
              </a:solidFill>
              <a:effectLst/>
              <a:latin typeface="+mn-lt"/>
              <a:ea typeface="+mn-ea"/>
              <a:cs typeface="+mn-cs"/>
            </a:endParaRPr>
          </a:p>
          <a:p>
            <a:r>
              <a:rPr lang="en-US" sz="2200" kern="1200" dirty="0" smtClean="0">
                <a:solidFill>
                  <a:schemeClr val="tx2"/>
                </a:solidFill>
                <a:effectLst/>
                <a:latin typeface="+mn-lt"/>
                <a:ea typeface="+mn-ea"/>
                <a:cs typeface="+mn-cs"/>
              </a:rPr>
              <a:t>“…</a:t>
            </a:r>
            <a:r>
              <a:rPr lang="en-US" dirty="0" smtClean="0"/>
              <a:t>the </a:t>
            </a:r>
            <a:r>
              <a:rPr lang="en-US" dirty="0"/>
              <a:t>purpose of positive psychology is to </a:t>
            </a:r>
            <a:r>
              <a:rPr lang="en-US" dirty="0" smtClean="0"/>
              <a:t>find </a:t>
            </a:r>
            <a:r>
              <a:rPr lang="en-US" dirty="0"/>
              <a:t>and nurture the genius and talent that exist within individuals and increase satisfaction and fulfillment in everyday </a:t>
            </a:r>
            <a:r>
              <a:rPr lang="en-US" dirty="0" smtClean="0"/>
              <a:t>life.” </a:t>
            </a:r>
            <a:r>
              <a:rPr lang="en-US" dirty="0"/>
              <a:t>(Compton, 2005</a:t>
            </a:r>
            <a:r>
              <a:rPr lang="en-US" dirty="0" smtClean="0"/>
              <a:t>)</a:t>
            </a:r>
          </a:p>
        </p:txBody>
      </p:sp>
      <p:sp>
        <p:nvSpPr>
          <p:cNvPr id="5" name="Title 1"/>
          <p:cNvSpPr txBox="1">
            <a:spLocks/>
          </p:cNvSpPr>
          <p:nvPr/>
        </p:nvSpPr>
        <p:spPr>
          <a:xfrm>
            <a:off x="777240" y="4419600"/>
            <a:ext cx="7543800" cy="914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Positive Psychology</a:t>
            </a:r>
            <a:endParaRPr lang="en-US" dirty="0"/>
          </a:p>
        </p:txBody>
      </p:sp>
      <p:sp>
        <p:nvSpPr>
          <p:cNvPr id="4" name="Rectangle 3"/>
          <p:cNvSpPr/>
          <p:nvPr/>
        </p:nvSpPr>
        <p:spPr>
          <a:xfrm>
            <a:off x="7010400" y="4299858"/>
            <a:ext cx="1905000" cy="1107996"/>
          </a:xfrm>
          <a:prstGeom prst="rect">
            <a:avLst/>
          </a:prstGeom>
        </p:spPr>
        <p:txBody>
          <a:bodyPr wrap="square">
            <a:spAutoFit/>
          </a:bodyPr>
          <a:lstStyle/>
          <a:p>
            <a:r>
              <a:rPr lang="ja-JP" altLang="en-US" sz="6600" dirty="0">
                <a:solidFill>
                  <a:schemeClr val="bg1"/>
                </a:solidFill>
              </a:rPr>
              <a:t>陽性</a:t>
            </a:r>
            <a:endParaRPr lang="en-US" sz="6600" dirty="0">
              <a:solidFill>
                <a:schemeClr val="bg1"/>
              </a:solidFill>
            </a:endParaRPr>
          </a:p>
        </p:txBody>
      </p:sp>
    </p:spTree>
    <p:extLst>
      <p:ext uri="{BB962C8B-B14F-4D97-AF65-F5344CB8AC3E}">
        <p14:creationId xmlns:p14="http://schemas.microsoft.com/office/powerpoint/2010/main" val="26719146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encrypted-tbn2.gstatic.com/images?q=tbn:ANd9GcQwLp33LB__p_MxzVl0_8VCJ8uIbp-kRiW4lBx-wRDBOzWUha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133600"/>
            <a:ext cx="3012898" cy="3762376"/>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1201649" y="762000"/>
            <a:ext cx="6096000" cy="3657599"/>
          </a:xfrm>
        </p:spPr>
        <p:txBody>
          <a:bodyPr/>
          <a:lstStyle/>
          <a:p>
            <a:r>
              <a:rPr lang="en-US" dirty="0" smtClean="0"/>
              <a:t>Values Clarification</a:t>
            </a:r>
          </a:p>
          <a:p>
            <a:r>
              <a:rPr lang="en-US" dirty="0" smtClean="0"/>
              <a:t>Identification of Individual Passions</a:t>
            </a:r>
          </a:p>
          <a:p>
            <a:r>
              <a:rPr lang="en-US" dirty="0" smtClean="0"/>
              <a:t>Optimal Engagement or “Flow” (</a:t>
            </a:r>
            <a:r>
              <a:rPr lang="en-US" dirty="0" err="1" smtClean="0"/>
              <a:t>Csiksze</a:t>
            </a:r>
            <a:r>
              <a:rPr lang="en-US" dirty="0" smtClean="0"/>
              <a:t>)</a:t>
            </a:r>
            <a:r>
              <a:rPr lang="en-US" dirty="0" err="1" smtClean="0"/>
              <a:t>ntmihalyi</a:t>
            </a:r>
            <a:r>
              <a:rPr lang="en-US" dirty="0" smtClean="0"/>
              <a:t>, 1990)</a:t>
            </a:r>
          </a:p>
          <a:p>
            <a:r>
              <a:rPr lang="en-US" dirty="0" smtClean="0"/>
              <a:t>Flourish (Seligman)</a:t>
            </a:r>
            <a:endParaRPr lang="en-US" dirty="0"/>
          </a:p>
        </p:txBody>
      </p:sp>
      <p:sp>
        <p:nvSpPr>
          <p:cNvPr id="3" name="Title 2"/>
          <p:cNvSpPr>
            <a:spLocks noGrp="1"/>
          </p:cNvSpPr>
          <p:nvPr>
            <p:ph type="title"/>
          </p:nvPr>
        </p:nvSpPr>
        <p:spPr>
          <a:xfrm>
            <a:off x="685800" y="5638800"/>
            <a:ext cx="7543800" cy="914400"/>
          </a:xfrm>
        </p:spPr>
        <p:txBody>
          <a:bodyPr/>
          <a:lstStyle/>
          <a:p>
            <a:r>
              <a:rPr lang="en-US" dirty="0" smtClean="0"/>
              <a:t>Positivity Continued</a:t>
            </a:r>
            <a:endParaRPr lang="en-US" dirty="0"/>
          </a:p>
        </p:txBody>
      </p:sp>
    </p:spTree>
    <p:extLst>
      <p:ext uri="{BB962C8B-B14F-4D97-AF65-F5344CB8AC3E}">
        <p14:creationId xmlns:p14="http://schemas.microsoft.com/office/powerpoint/2010/main" val="2244103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cdn2.bigcommerce.com/server3100/fc3a6/products/827/images/684/B117__38176.1341518040.1280.1280.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29200" y="3457693"/>
            <a:ext cx="3574800" cy="3203356"/>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p:cNvSpPr>
            <a:spLocks noGrp="1"/>
          </p:cNvSpPr>
          <p:nvPr>
            <p:ph type="body" idx="1"/>
          </p:nvPr>
        </p:nvSpPr>
        <p:spPr/>
        <p:txBody>
          <a:bodyPr/>
          <a:lstStyle/>
          <a:p>
            <a:r>
              <a:rPr lang="en-US" dirty="0" smtClean="0"/>
              <a:t>Three Core Features of Positive Psychology</a:t>
            </a:r>
            <a:endParaRPr lang="en-US" dirty="0"/>
          </a:p>
        </p:txBody>
      </p:sp>
      <p:sp>
        <p:nvSpPr>
          <p:cNvPr id="9" name="Content Placeholder 8"/>
          <p:cNvSpPr>
            <a:spLocks noGrp="1"/>
          </p:cNvSpPr>
          <p:nvPr>
            <p:ph sz="half" idx="2"/>
          </p:nvPr>
        </p:nvSpPr>
        <p:spPr/>
        <p:txBody>
          <a:bodyPr/>
          <a:lstStyle/>
          <a:p>
            <a:r>
              <a:rPr lang="en-US" dirty="0" smtClean="0"/>
              <a:t>Positive emotion</a:t>
            </a:r>
          </a:p>
          <a:p>
            <a:r>
              <a:rPr lang="en-US" dirty="0" smtClean="0"/>
              <a:t>Engagement</a:t>
            </a:r>
          </a:p>
          <a:p>
            <a:r>
              <a:rPr lang="en-US" dirty="0" smtClean="0"/>
              <a:t>Meaning</a:t>
            </a:r>
            <a:endParaRPr lang="en-US" dirty="0"/>
          </a:p>
        </p:txBody>
      </p:sp>
      <p:sp>
        <p:nvSpPr>
          <p:cNvPr id="12" name="Text Placeholder 11"/>
          <p:cNvSpPr>
            <a:spLocks noGrp="1"/>
          </p:cNvSpPr>
          <p:nvPr>
            <p:ph type="body" sz="quarter" idx="3"/>
          </p:nvPr>
        </p:nvSpPr>
        <p:spPr/>
        <p:txBody>
          <a:bodyPr/>
          <a:lstStyle/>
          <a:p>
            <a:r>
              <a:rPr lang="en-US" dirty="0" smtClean="0"/>
              <a:t>Relationship to Creative Thinking</a:t>
            </a:r>
            <a:endParaRPr lang="en-US" dirty="0"/>
          </a:p>
        </p:txBody>
      </p:sp>
      <p:sp>
        <p:nvSpPr>
          <p:cNvPr id="10" name="Content Placeholder 9"/>
          <p:cNvSpPr>
            <a:spLocks noGrp="1"/>
          </p:cNvSpPr>
          <p:nvPr>
            <p:ph sz="quarter" idx="4"/>
          </p:nvPr>
        </p:nvSpPr>
        <p:spPr/>
        <p:txBody>
          <a:bodyPr>
            <a:normAutofit fontScale="85000" lnSpcReduction="20000"/>
          </a:bodyPr>
          <a:lstStyle/>
          <a:p>
            <a:r>
              <a:rPr lang="en-US" dirty="0" smtClean="0"/>
              <a:t>Barbara Fredrickson and Daniel </a:t>
            </a:r>
            <a:r>
              <a:rPr lang="en-US" dirty="0" err="1" smtClean="0"/>
              <a:t>Kahneman</a:t>
            </a:r>
            <a:r>
              <a:rPr lang="en-US" dirty="0" smtClean="0"/>
              <a:t>   pose - Positive emotion is connected to increased creativity</a:t>
            </a:r>
          </a:p>
          <a:p>
            <a:r>
              <a:rPr lang="en-US" dirty="0" smtClean="0"/>
              <a:t>Engagement – directly connected to the idea of “Flow”</a:t>
            </a:r>
          </a:p>
          <a:p>
            <a:r>
              <a:rPr lang="en-US" dirty="0" smtClean="0"/>
              <a:t>Meaning – connection to finding your passion</a:t>
            </a:r>
            <a:endParaRPr lang="en-US" dirty="0"/>
          </a:p>
        </p:txBody>
      </p:sp>
      <p:sp>
        <p:nvSpPr>
          <p:cNvPr id="4" name="Title 3"/>
          <p:cNvSpPr>
            <a:spLocks noGrp="1"/>
          </p:cNvSpPr>
          <p:nvPr>
            <p:ph type="title"/>
          </p:nvPr>
        </p:nvSpPr>
        <p:spPr/>
        <p:txBody>
          <a:bodyPr/>
          <a:lstStyle/>
          <a:p>
            <a:r>
              <a:rPr lang="en-US" b="1" i="1" dirty="0" smtClean="0"/>
              <a:t>Flourishing</a:t>
            </a:r>
            <a:endParaRPr lang="en-US" b="1" i="1" dirty="0"/>
          </a:p>
        </p:txBody>
      </p:sp>
    </p:spTree>
    <p:extLst>
      <p:ext uri="{BB962C8B-B14F-4D97-AF65-F5344CB8AC3E}">
        <p14:creationId xmlns:p14="http://schemas.microsoft.com/office/powerpoint/2010/main" val="149795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fade">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fade">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fade">
                                      <p:cBhvr>
                                        <p:cTn id="4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9" grpId="0" build="p"/>
      <p:bldP spid="12" grpId="0" build="p"/>
      <p:bldP spid="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4267200"/>
            <a:ext cx="7543800" cy="914400"/>
          </a:xfrm>
        </p:spPr>
        <p:txBody>
          <a:bodyPr/>
          <a:lstStyle/>
          <a:p>
            <a:r>
              <a:rPr lang="en-US" i="1" dirty="0" smtClean="0"/>
              <a:t>My Schema</a:t>
            </a:r>
            <a:endParaRPr lang="en-US" i="1" u="none" dirty="0"/>
          </a:p>
        </p:txBody>
      </p:sp>
      <p:sp>
        <p:nvSpPr>
          <p:cNvPr id="3" name="Content Placeholder 2"/>
          <p:cNvSpPr>
            <a:spLocks noGrp="1"/>
          </p:cNvSpPr>
          <p:nvPr>
            <p:ph sz="quarter" idx="4294967295"/>
          </p:nvPr>
        </p:nvSpPr>
        <p:spPr>
          <a:xfrm>
            <a:off x="1143000" y="731520"/>
            <a:ext cx="6400800" cy="3474720"/>
          </a:xfrm>
          <a:prstGeom prst="rect">
            <a:avLst/>
          </a:prstGeom>
        </p:spPr>
        <p:txBody>
          <a:bodyPr/>
          <a:lstStyle/>
          <a:p>
            <a:pPr marL="532638" indent="-514350">
              <a:buFont typeface="+mj-lt"/>
              <a:buAutoNum type="romanUcPeriod"/>
            </a:pPr>
            <a:r>
              <a:rPr lang="en-US" dirty="0" smtClean="0"/>
              <a:t>Context	</a:t>
            </a:r>
            <a:r>
              <a:rPr lang="en-US" dirty="0" smtClean="0"/>
              <a:t>			(10 min)</a:t>
            </a:r>
          </a:p>
          <a:p>
            <a:pPr marL="532638" indent="-514350">
              <a:buFont typeface="+mj-lt"/>
              <a:buAutoNum type="romanUcPeriod"/>
            </a:pPr>
            <a:r>
              <a:rPr lang="en-US" dirty="0" smtClean="0"/>
              <a:t>Theoretical Frameworks 		(10 min)</a:t>
            </a:r>
          </a:p>
          <a:p>
            <a:pPr marL="532638" indent="-514350">
              <a:buFont typeface="+mj-lt"/>
              <a:buAutoNum type="romanUcPeriod"/>
            </a:pPr>
            <a:r>
              <a:rPr lang="en-US" dirty="0" smtClean="0"/>
              <a:t>Reflections </a:t>
            </a:r>
            <a:r>
              <a:rPr lang="en-US" dirty="0" smtClean="0"/>
              <a:t>on Development 	(10 min)</a:t>
            </a:r>
          </a:p>
          <a:p>
            <a:pPr marL="532638" indent="-514350">
              <a:buFont typeface="+mj-lt"/>
              <a:buAutoNum type="romanUcPeriod"/>
            </a:pPr>
            <a:r>
              <a:rPr lang="en-US" dirty="0" smtClean="0"/>
              <a:t>Major Assignments		(10 min)</a:t>
            </a:r>
          </a:p>
          <a:p>
            <a:pPr marL="532638" indent="-514350">
              <a:buFont typeface="+mj-lt"/>
              <a:buAutoNum type="romanUcPeriod"/>
            </a:pPr>
            <a:r>
              <a:rPr lang="en-US" dirty="0" smtClean="0"/>
              <a:t>Questions &amp;  Answers		 (5 min)</a:t>
            </a:r>
            <a:endParaRPr lang="en-US" dirty="0"/>
          </a:p>
        </p:txBody>
      </p:sp>
      <p:grpSp>
        <p:nvGrpSpPr>
          <p:cNvPr id="5" name="Group 4"/>
          <p:cNvGrpSpPr/>
          <p:nvPr/>
        </p:nvGrpSpPr>
        <p:grpSpPr>
          <a:xfrm>
            <a:off x="4689929" y="4455268"/>
            <a:ext cx="3581400" cy="1676400"/>
            <a:chOff x="4953000" y="304800"/>
            <a:chExt cx="3581400" cy="1676400"/>
          </a:xfrm>
          <a:solidFill>
            <a:srgbClr val="CC3300"/>
          </a:solidFill>
          <a:effectLst>
            <a:outerShdw blurRad="50800" dist="38100" dir="2700000" algn="tl" rotWithShape="0">
              <a:prstClr val="black">
                <a:alpha val="40000"/>
              </a:prstClr>
            </a:outerShdw>
          </a:effectLst>
        </p:grpSpPr>
        <p:cxnSp>
          <p:nvCxnSpPr>
            <p:cNvPr id="9" name="Straight Arrow Connector 8"/>
            <p:cNvCxnSpPr/>
            <p:nvPr/>
          </p:nvCxnSpPr>
          <p:spPr>
            <a:xfrm rot="16200000" flipH="1">
              <a:off x="6995410" y="1022164"/>
              <a:ext cx="656153" cy="593026"/>
            </a:xfrm>
            <a:prstGeom prst="straightConnector1">
              <a:avLst/>
            </a:prstGeom>
            <a:grpFill/>
            <a:ln w="5715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5715000" y="990600"/>
              <a:ext cx="609600" cy="457200"/>
            </a:xfrm>
            <a:prstGeom prst="straightConnector1">
              <a:avLst/>
            </a:prstGeom>
            <a:grpFill/>
            <a:ln w="57150">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flipH="1">
              <a:off x="5791200" y="304800"/>
              <a:ext cx="1447800" cy="838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8" name="Oval 7"/>
            <p:cNvSpPr/>
            <p:nvPr/>
          </p:nvSpPr>
          <p:spPr>
            <a:xfrm flipH="1">
              <a:off x="4953000" y="1371600"/>
              <a:ext cx="990600" cy="53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0" name="Oval 9"/>
            <p:cNvSpPr/>
            <p:nvPr/>
          </p:nvSpPr>
          <p:spPr>
            <a:xfrm flipH="1">
              <a:off x="7543800" y="1447800"/>
              <a:ext cx="990600" cy="53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Tree>
    <p:extLst>
      <p:ext uri="{BB962C8B-B14F-4D97-AF65-F5344CB8AC3E}">
        <p14:creationId xmlns:p14="http://schemas.microsoft.com/office/powerpoint/2010/main" val="1821636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4.bp.blogspot.com/-nhWZSqL7rxo/T4k0nV9htUI/AAAAAAAAACU/AkqH-SGBjZM/s1600/Bo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533774"/>
            <a:ext cx="1733550" cy="26384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lvl="0"/>
            <a:r>
              <a:rPr lang="en-US" sz="4800" u="none" kern="1200" dirty="0" smtClean="0">
                <a:effectLst/>
                <a:latin typeface="+mn-lt"/>
                <a:ea typeface="+mn-ea"/>
                <a:cs typeface="+mn-cs"/>
              </a:rPr>
              <a:t>Growth Mindset</a:t>
            </a:r>
            <a:endParaRPr lang="en-US" sz="4800" u="none" dirty="0"/>
          </a:p>
        </p:txBody>
      </p:sp>
      <p:sp>
        <p:nvSpPr>
          <p:cNvPr id="3" name="Content Placeholder 2"/>
          <p:cNvSpPr>
            <a:spLocks noGrp="1"/>
          </p:cNvSpPr>
          <p:nvPr>
            <p:ph sz="quarter" idx="4294967295"/>
          </p:nvPr>
        </p:nvSpPr>
        <p:spPr>
          <a:xfrm>
            <a:off x="1143000" y="731520"/>
            <a:ext cx="6400800" cy="3474720"/>
          </a:xfrm>
          <a:prstGeom prst="rect">
            <a:avLst/>
          </a:prstGeom>
        </p:spPr>
        <p:txBody>
          <a:bodyPr>
            <a:normAutofit/>
          </a:bodyPr>
          <a:lstStyle/>
          <a:p>
            <a:r>
              <a:rPr lang="en-US" sz="2200" kern="1200" dirty="0" smtClean="0">
                <a:solidFill>
                  <a:schemeClr val="tx2"/>
                </a:solidFill>
                <a:effectLst/>
                <a:latin typeface="+mn-lt"/>
                <a:ea typeface="+mn-ea"/>
                <a:cs typeface="+mn-cs"/>
              </a:rPr>
              <a:t>Carol </a:t>
            </a:r>
            <a:r>
              <a:rPr lang="en-US" sz="2200" kern="1200" dirty="0" err="1" smtClean="0">
                <a:solidFill>
                  <a:schemeClr val="tx2"/>
                </a:solidFill>
                <a:effectLst/>
                <a:latin typeface="+mn-lt"/>
                <a:ea typeface="+mn-ea"/>
                <a:cs typeface="+mn-cs"/>
              </a:rPr>
              <a:t>Dweck</a:t>
            </a:r>
            <a:r>
              <a:rPr lang="en-US" sz="2200" kern="1200" dirty="0" smtClean="0">
                <a:solidFill>
                  <a:schemeClr val="tx2"/>
                </a:solidFill>
                <a:effectLst/>
                <a:latin typeface="+mn-lt"/>
                <a:ea typeface="+mn-ea"/>
                <a:cs typeface="+mn-cs"/>
              </a:rPr>
              <a:t> (Stanford)</a:t>
            </a:r>
          </a:p>
          <a:p>
            <a:pPr lvl="1"/>
            <a:r>
              <a:rPr lang="en-US" sz="2000" dirty="0" smtClean="0">
                <a:solidFill>
                  <a:schemeClr val="tx2"/>
                </a:solidFill>
                <a:effectLst/>
              </a:rPr>
              <a:t>Growth Mindset versus Fixed Mindset</a:t>
            </a:r>
          </a:p>
          <a:p>
            <a:pPr lvl="1"/>
            <a:r>
              <a:rPr lang="en-US" sz="2000" kern="1200" dirty="0" smtClean="0">
                <a:solidFill>
                  <a:schemeClr val="tx2"/>
                </a:solidFill>
                <a:effectLst/>
                <a:latin typeface="+mn-lt"/>
                <a:ea typeface="+mn-ea"/>
                <a:cs typeface="+mn-cs"/>
              </a:rPr>
              <a:t>If you believe you can improve intelligence, you can</a:t>
            </a:r>
          </a:p>
          <a:p>
            <a:pPr lvl="1"/>
            <a:r>
              <a:rPr lang="en-US" sz="2000" dirty="0" smtClean="0">
                <a:solidFill>
                  <a:schemeClr val="tx2"/>
                </a:solidFill>
                <a:effectLst/>
              </a:rPr>
              <a:t>If you don’t believe it… you can’t</a:t>
            </a:r>
          </a:p>
          <a:p>
            <a:pPr lvl="1"/>
            <a:r>
              <a:rPr lang="en-US" sz="2000" kern="1200" dirty="0" smtClean="0">
                <a:solidFill>
                  <a:schemeClr val="tx2"/>
                </a:solidFill>
                <a:effectLst/>
                <a:latin typeface="+mn-lt"/>
                <a:ea typeface="+mn-ea"/>
                <a:cs typeface="+mn-cs"/>
              </a:rPr>
              <a:t>This has been extended to other domains</a:t>
            </a:r>
          </a:p>
          <a:p>
            <a:pPr lvl="1"/>
            <a:r>
              <a:rPr lang="en-US" sz="2000" dirty="0" smtClean="0">
                <a:solidFill>
                  <a:schemeClr val="tx2"/>
                </a:solidFill>
                <a:effectLst/>
              </a:rPr>
              <a:t>This course is based on the idea that people can increase their intelligence</a:t>
            </a:r>
            <a:endParaRPr lang="en-US" sz="2000" kern="1200" dirty="0" smtClean="0">
              <a:solidFill>
                <a:schemeClr val="tx2"/>
              </a:solidFill>
              <a:effectLst/>
              <a:latin typeface="+mn-lt"/>
              <a:ea typeface="+mn-ea"/>
              <a:cs typeface="+mn-cs"/>
            </a:endParaRPr>
          </a:p>
        </p:txBody>
      </p:sp>
    </p:spTree>
    <p:extLst>
      <p:ext uri="{BB962C8B-B14F-4D97-AF65-F5344CB8AC3E}">
        <p14:creationId xmlns:p14="http://schemas.microsoft.com/office/powerpoint/2010/main" val="1460894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143000" y="731520"/>
            <a:ext cx="6400800" cy="3474720"/>
          </a:xfrm>
          <a:prstGeom prst="rect">
            <a:avLst/>
          </a:prstGeom>
        </p:spPr>
        <p:txBody>
          <a:bodyPr>
            <a:normAutofit/>
          </a:bodyPr>
          <a:lstStyle/>
          <a:p>
            <a:r>
              <a:rPr lang="en-US" sz="2200" kern="1200" dirty="0" smtClean="0">
                <a:solidFill>
                  <a:schemeClr val="tx2"/>
                </a:solidFill>
                <a:effectLst/>
                <a:latin typeface="+mn-lt"/>
                <a:ea typeface="+mn-ea"/>
                <a:cs typeface="+mn-cs"/>
              </a:rPr>
              <a:t>Daniel </a:t>
            </a:r>
            <a:r>
              <a:rPr lang="en-US" sz="2200" kern="1200" dirty="0" err="1" smtClean="0">
                <a:solidFill>
                  <a:schemeClr val="tx2"/>
                </a:solidFill>
                <a:effectLst/>
                <a:latin typeface="+mn-lt"/>
                <a:ea typeface="+mn-ea"/>
                <a:cs typeface="+mn-cs"/>
              </a:rPr>
              <a:t>Kahneman</a:t>
            </a:r>
            <a:endParaRPr lang="en-US" sz="2200" kern="1200" dirty="0" smtClean="0">
              <a:solidFill>
                <a:schemeClr val="tx2"/>
              </a:solidFill>
              <a:effectLst/>
              <a:latin typeface="+mn-lt"/>
              <a:ea typeface="+mn-ea"/>
              <a:cs typeface="+mn-cs"/>
            </a:endParaRPr>
          </a:p>
          <a:p>
            <a:pPr lvl="1"/>
            <a:r>
              <a:rPr lang="en-US" sz="2000" dirty="0" smtClean="0">
                <a:solidFill>
                  <a:schemeClr val="tx2"/>
                </a:solidFill>
                <a:effectLst/>
              </a:rPr>
              <a:t>System 1 – Thinking Fast</a:t>
            </a:r>
          </a:p>
          <a:p>
            <a:pPr lvl="1"/>
            <a:r>
              <a:rPr lang="en-US" sz="2000" kern="1200" dirty="0" smtClean="0">
                <a:solidFill>
                  <a:schemeClr val="tx2"/>
                </a:solidFill>
                <a:effectLst/>
                <a:latin typeface="+mn-lt"/>
                <a:ea typeface="+mn-ea"/>
                <a:cs typeface="+mn-cs"/>
              </a:rPr>
              <a:t>System 2 – Thinking Slow</a:t>
            </a:r>
          </a:p>
          <a:p>
            <a:pPr lvl="1"/>
            <a:r>
              <a:rPr lang="en-US" sz="2000" dirty="0" smtClean="0">
                <a:solidFill>
                  <a:schemeClr val="tx2"/>
                </a:solidFill>
                <a:effectLst/>
              </a:rPr>
              <a:t>Creativity is part of system 1</a:t>
            </a:r>
          </a:p>
          <a:p>
            <a:pPr lvl="1"/>
            <a:r>
              <a:rPr lang="en-US" sz="2000" dirty="0" smtClean="0">
                <a:solidFill>
                  <a:schemeClr val="tx2"/>
                </a:solidFill>
                <a:effectLst/>
              </a:rPr>
              <a:t>Effective creative problem solving requires going back and forth between the two systems</a:t>
            </a:r>
          </a:p>
          <a:p>
            <a:pPr lvl="1"/>
            <a:r>
              <a:rPr lang="en-US" sz="2000" kern="1200" dirty="0" err="1" smtClean="0">
                <a:solidFill>
                  <a:schemeClr val="tx2"/>
                </a:solidFill>
                <a:effectLst/>
                <a:latin typeface="+mn-lt"/>
                <a:ea typeface="+mn-ea"/>
                <a:cs typeface="+mn-cs"/>
              </a:rPr>
              <a:t>Kahneman</a:t>
            </a:r>
            <a:r>
              <a:rPr lang="en-US" sz="2000" kern="1200" dirty="0" smtClean="0">
                <a:solidFill>
                  <a:schemeClr val="tx2"/>
                </a:solidFill>
                <a:effectLst/>
                <a:latin typeface="+mn-lt"/>
                <a:ea typeface="+mn-ea"/>
                <a:cs typeface="+mn-cs"/>
              </a:rPr>
              <a:t> finds a relationship between positive emotions and creative thought.</a:t>
            </a:r>
          </a:p>
        </p:txBody>
      </p:sp>
      <p:sp>
        <p:nvSpPr>
          <p:cNvPr id="5" name="Title 1"/>
          <p:cNvSpPr>
            <a:spLocks noGrp="1"/>
          </p:cNvSpPr>
          <p:nvPr>
            <p:ph type="title"/>
          </p:nvPr>
        </p:nvSpPr>
        <p:spPr/>
        <p:txBody>
          <a:bodyPr/>
          <a:lstStyle/>
          <a:p>
            <a:pPr lvl="0"/>
            <a:r>
              <a:rPr lang="en-US" sz="4800" u="none" kern="1200" dirty="0" smtClean="0">
                <a:effectLst/>
                <a:latin typeface="+mn-lt"/>
                <a:ea typeface="+mn-ea"/>
                <a:cs typeface="+mn-cs"/>
              </a:rPr>
              <a:t>Thinking Fast and Slow</a:t>
            </a:r>
            <a:endParaRPr lang="en-US" sz="4800" u="none" dirty="0"/>
          </a:p>
        </p:txBody>
      </p:sp>
    </p:spTree>
    <p:extLst>
      <p:ext uri="{BB962C8B-B14F-4D97-AF65-F5344CB8AC3E}">
        <p14:creationId xmlns:p14="http://schemas.microsoft.com/office/powerpoint/2010/main" val="4010375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www.social-engineer.org/wp-content/uploads/2010/11/making-connections.jpg"/>
          <p:cNvPicPr>
            <a:picLocks noChangeAspect="1" noChangeArrowheads="1"/>
          </p:cNvPicPr>
          <p:nvPr/>
        </p:nvPicPr>
        <p:blipFill rotWithShape="1">
          <a:blip r:embed="rId3">
            <a:extLst>
              <a:ext uri="{28A0092B-C50C-407E-A947-70E740481C1C}">
                <a14:useLocalDpi xmlns:a14="http://schemas.microsoft.com/office/drawing/2010/main" val="0"/>
              </a:ext>
            </a:extLst>
          </a:blip>
          <a:srcRect t="7746" b="14540"/>
          <a:stretch/>
        </p:blipFill>
        <p:spPr bwMode="auto">
          <a:xfrm>
            <a:off x="5167086" y="3991429"/>
            <a:ext cx="3810000" cy="22206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4869543"/>
            <a:ext cx="7543800" cy="914400"/>
          </a:xfrm>
        </p:spPr>
        <p:txBody>
          <a:bodyPr/>
          <a:lstStyle/>
          <a:p>
            <a:pPr lvl="0"/>
            <a:r>
              <a:rPr lang="en-US" sz="4400" u="none" kern="1200" dirty="0" smtClean="0">
                <a:effectLst/>
                <a:latin typeface="+mn-lt"/>
                <a:ea typeface="+mn-ea"/>
                <a:cs typeface="+mn-cs"/>
              </a:rPr>
              <a:t>Bringing Together </a:t>
            </a:r>
            <a:r>
              <a:rPr lang="en-US" sz="4400" u="none" kern="1200" dirty="0" smtClean="0">
                <a:effectLst/>
                <a:latin typeface="+mn-lt"/>
                <a:ea typeface="+mn-ea"/>
                <a:cs typeface="+mn-cs"/>
              </a:rPr>
              <a:t/>
            </a:r>
            <a:br>
              <a:rPr lang="en-US" sz="4400" u="none" kern="1200" dirty="0" smtClean="0">
                <a:effectLst/>
                <a:latin typeface="+mn-lt"/>
                <a:ea typeface="+mn-ea"/>
                <a:cs typeface="+mn-cs"/>
              </a:rPr>
            </a:br>
            <a:r>
              <a:rPr lang="en-US" sz="4400" u="none" kern="1200" dirty="0" smtClean="0">
                <a:effectLst/>
                <a:latin typeface="+mn-lt"/>
                <a:ea typeface="+mn-ea"/>
                <a:cs typeface="+mn-cs"/>
              </a:rPr>
              <a:t>Ideas</a:t>
            </a:r>
            <a:endParaRPr lang="en-US" sz="4400" u="none" dirty="0"/>
          </a:p>
        </p:txBody>
      </p:sp>
      <p:sp>
        <p:nvSpPr>
          <p:cNvPr id="3" name="Content Placeholder 2"/>
          <p:cNvSpPr>
            <a:spLocks noGrp="1"/>
          </p:cNvSpPr>
          <p:nvPr>
            <p:ph sz="quarter" idx="4294967295"/>
          </p:nvPr>
        </p:nvSpPr>
        <p:spPr>
          <a:xfrm>
            <a:off x="1143000" y="731520"/>
            <a:ext cx="6400800" cy="3474720"/>
          </a:xfrm>
          <a:prstGeom prst="rect">
            <a:avLst/>
          </a:prstGeom>
        </p:spPr>
        <p:txBody>
          <a:bodyPr>
            <a:normAutofit/>
          </a:bodyPr>
          <a:lstStyle/>
          <a:p>
            <a:r>
              <a:rPr lang="en-US" sz="2200" dirty="0" smtClean="0">
                <a:solidFill>
                  <a:schemeClr val="tx2"/>
                </a:solidFill>
                <a:effectLst/>
              </a:rPr>
              <a:t>Operational definition of creativity</a:t>
            </a:r>
          </a:p>
          <a:p>
            <a:pPr lvl="1"/>
            <a:r>
              <a:rPr lang="en-US" sz="2000" dirty="0" smtClean="0">
                <a:solidFill>
                  <a:schemeClr val="tx2"/>
                </a:solidFill>
                <a:effectLst/>
              </a:rPr>
              <a:t>Originality</a:t>
            </a:r>
          </a:p>
          <a:p>
            <a:pPr lvl="1"/>
            <a:r>
              <a:rPr lang="en-US" sz="2000" kern="1200" dirty="0" smtClean="0">
                <a:solidFill>
                  <a:schemeClr val="tx2"/>
                </a:solidFill>
                <a:effectLst/>
                <a:latin typeface="+mn-lt"/>
                <a:ea typeface="+mn-ea"/>
                <a:cs typeface="+mn-cs"/>
              </a:rPr>
              <a:t>Applicability</a:t>
            </a:r>
          </a:p>
          <a:p>
            <a:r>
              <a:rPr lang="en-US" sz="2200" dirty="0" smtClean="0">
                <a:solidFill>
                  <a:schemeClr val="tx2"/>
                </a:solidFill>
                <a:effectLst/>
              </a:rPr>
              <a:t>Adding Eastern ideas</a:t>
            </a:r>
          </a:p>
          <a:p>
            <a:pPr lvl="1"/>
            <a:r>
              <a:rPr lang="en-US" sz="2000" kern="1200" dirty="0" smtClean="0">
                <a:solidFill>
                  <a:schemeClr val="tx2"/>
                </a:solidFill>
                <a:effectLst/>
                <a:latin typeface="+mn-lt"/>
                <a:ea typeface="+mn-ea"/>
                <a:cs typeface="+mn-cs"/>
              </a:rPr>
              <a:t>Personal fulfillment</a:t>
            </a:r>
          </a:p>
          <a:p>
            <a:pPr lvl="1"/>
            <a:r>
              <a:rPr lang="en-US" sz="2000" dirty="0" smtClean="0">
                <a:solidFill>
                  <a:schemeClr val="tx2"/>
                </a:solidFill>
                <a:effectLst/>
              </a:rPr>
              <a:t>Importance of contemplative reflection</a:t>
            </a:r>
          </a:p>
          <a:p>
            <a:r>
              <a:rPr lang="en-US" sz="2200" dirty="0">
                <a:solidFill>
                  <a:schemeClr val="tx2"/>
                </a:solidFill>
                <a:effectLst/>
              </a:rPr>
              <a:t>Emphasis on new insights as well as </a:t>
            </a:r>
            <a:r>
              <a:rPr lang="en-US" sz="2200" dirty="0" smtClean="0">
                <a:solidFill>
                  <a:schemeClr val="tx2"/>
                </a:solidFill>
                <a:effectLst/>
              </a:rPr>
              <a:t>product</a:t>
            </a:r>
            <a:endParaRPr lang="en-US" sz="2200" dirty="0">
              <a:solidFill>
                <a:schemeClr val="tx2"/>
              </a:solidFill>
              <a:effectLst/>
            </a:endParaRPr>
          </a:p>
        </p:txBody>
      </p:sp>
    </p:spTree>
    <p:extLst>
      <p:ext uri="{BB962C8B-B14F-4D97-AF65-F5344CB8AC3E}">
        <p14:creationId xmlns:p14="http://schemas.microsoft.com/office/powerpoint/2010/main" val="31263752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The course…</a:t>
            </a:r>
            <a:endParaRPr lang="en-US" dirty="0"/>
          </a:p>
        </p:txBody>
      </p:sp>
      <p:sp>
        <p:nvSpPr>
          <p:cNvPr id="2" name="Title 1"/>
          <p:cNvSpPr>
            <a:spLocks noGrp="1"/>
          </p:cNvSpPr>
          <p:nvPr>
            <p:ph type="title"/>
          </p:nvPr>
        </p:nvSpPr>
        <p:spPr/>
        <p:txBody>
          <a:bodyPr/>
          <a:lstStyle/>
          <a:p>
            <a:pPr lvl="0"/>
            <a:r>
              <a:rPr lang="en-US" sz="3200" u="none" kern="1200" dirty="0" smtClean="0">
                <a:solidFill>
                  <a:schemeClr val="tx2"/>
                </a:solidFill>
                <a:effectLst/>
                <a:latin typeface="+mn-lt"/>
                <a:ea typeface="+mn-ea"/>
                <a:cs typeface="+mn-cs"/>
              </a:rPr>
              <a:t>Reflections on the Development of the Creative Thinking Course</a:t>
            </a:r>
            <a:endParaRPr lang="en-US" sz="3200" u="none" dirty="0"/>
          </a:p>
        </p:txBody>
      </p:sp>
      <p:pic>
        <p:nvPicPr>
          <p:cNvPr id="5" name="Picture 2" descr="http://www.oneness4all.com/wp-content/uploads/2009/04/fractal17.jpg"/>
          <p:cNvPicPr>
            <a:picLocks noChangeAspect="1" noChangeArrowheads="1"/>
          </p:cNvPicPr>
          <p:nvPr/>
        </p:nvPicPr>
        <p:blipFill rotWithShape="1">
          <a:blip r:embed="rId3">
            <a:extLst>
              <a:ext uri="{28A0092B-C50C-407E-A947-70E740481C1C}">
                <a14:useLocalDpi xmlns:a14="http://schemas.microsoft.com/office/drawing/2010/main" val="0"/>
              </a:ext>
            </a:extLst>
          </a:blip>
          <a:srcRect t="38179" b="27089"/>
          <a:stretch/>
        </p:blipFill>
        <p:spPr bwMode="auto">
          <a:xfrm>
            <a:off x="533400" y="1061850"/>
            <a:ext cx="7772400" cy="19099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1051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r>
              <a:rPr lang="en-US" sz="2800" dirty="0" smtClean="0"/>
              <a:t>Course Units	</a:t>
            </a:r>
            <a:endParaRPr lang="en-US" sz="2800" dirty="0"/>
          </a:p>
        </p:txBody>
      </p:sp>
      <p:sp>
        <p:nvSpPr>
          <p:cNvPr id="3" name="Content Placeholder 2"/>
          <p:cNvSpPr>
            <a:spLocks noGrp="1"/>
          </p:cNvSpPr>
          <p:nvPr>
            <p:ph sz="half" idx="2"/>
          </p:nvPr>
        </p:nvSpPr>
        <p:spPr/>
        <p:txBody>
          <a:bodyPr>
            <a:normAutofit fontScale="92500"/>
          </a:bodyPr>
          <a:lstStyle/>
          <a:p>
            <a:r>
              <a:rPr lang="en-US" dirty="0" smtClean="0"/>
              <a:t>What is creativity?</a:t>
            </a:r>
          </a:p>
          <a:p>
            <a:r>
              <a:rPr lang="en-US" dirty="0" smtClean="0"/>
              <a:t>How am I creative?</a:t>
            </a:r>
          </a:p>
          <a:p>
            <a:r>
              <a:rPr lang="en-US" dirty="0" smtClean="0"/>
              <a:t>Understanding creativity</a:t>
            </a:r>
          </a:p>
          <a:p>
            <a:r>
              <a:rPr lang="en-US" dirty="0" smtClean="0"/>
              <a:t>Managing the creative process</a:t>
            </a:r>
          </a:p>
          <a:p>
            <a:r>
              <a:rPr lang="en-US" dirty="0" smtClean="0"/>
              <a:t>Putting it all together</a:t>
            </a:r>
          </a:p>
          <a:p>
            <a:endParaRPr lang="en-US" dirty="0"/>
          </a:p>
          <a:p>
            <a:endParaRPr lang="en-US" dirty="0"/>
          </a:p>
        </p:txBody>
      </p:sp>
      <p:sp>
        <p:nvSpPr>
          <p:cNvPr id="8" name="Text Placeholder 7"/>
          <p:cNvSpPr>
            <a:spLocks noGrp="1"/>
          </p:cNvSpPr>
          <p:nvPr>
            <p:ph type="body" sz="quarter" idx="3"/>
          </p:nvPr>
        </p:nvSpPr>
        <p:spPr/>
        <p:txBody>
          <a:bodyPr/>
          <a:lstStyle/>
          <a:p>
            <a:r>
              <a:rPr lang="en-US" sz="2800" dirty="0"/>
              <a:t>Course</a:t>
            </a:r>
            <a:r>
              <a:rPr lang="en-US" dirty="0" smtClean="0"/>
              <a:t> </a:t>
            </a:r>
            <a:r>
              <a:rPr lang="en-US" sz="2800" dirty="0"/>
              <a:t>Themes</a:t>
            </a:r>
          </a:p>
        </p:txBody>
      </p:sp>
      <p:sp>
        <p:nvSpPr>
          <p:cNvPr id="9" name="Content Placeholder 8"/>
          <p:cNvSpPr>
            <a:spLocks noGrp="1"/>
          </p:cNvSpPr>
          <p:nvPr>
            <p:ph sz="quarter" idx="4"/>
          </p:nvPr>
        </p:nvSpPr>
        <p:spPr>
          <a:xfrm>
            <a:off x="5029200" y="1371600"/>
            <a:ext cx="3505200" cy="2743200"/>
          </a:xfrm>
        </p:spPr>
        <p:txBody>
          <a:bodyPr/>
          <a:lstStyle/>
          <a:p>
            <a:r>
              <a:rPr lang="en-US" dirty="0" smtClean="0"/>
              <a:t>Creative Process</a:t>
            </a:r>
          </a:p>
          <a:p>
            <a:r>
              <a:rPr lang="en-US" dirty="0" smtClean="0"/>
              <a:t>Creative </a:t>
            </a:r>
            <a:r>
              <a:rPr lang="en-US" dirty="0" smtClean="0"/>
              <a:t>People</a:t>
            </a:r>
          </a:p>
          <a:p>
            <a:r>
              <a:rPr lang="en-US" dirty="0" smtClean="0"/>
              <a:t>Creative Environments</a:t>
            </a:r>
            <a:endParaRPr lang="en-US" dirty="0" smtClean="0"/>
          </a:p>
          <a:p>
            <a:r>
              <a:rPr lang="en-US" dirty="0" smtClean="0"/>
              <a:t>Finding Your Passion</a:t>
            </a:r>
            <a:endParaRPr lang="en-US" dirty="0"/>
          </a:p>
        </p:txBody>
      </p:sp>
      <p:pic>
        <p:nvPicPr>
          <p:cNvPr id="1028" name="Picture 4" descr="https://encrypted-tbn3.gstatic.com/images?q=tbn:ANd9GcTAEWfU__BSREL8BTzz00r9632frIuFbLVeWcqqHOVb6T0lu2if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733800"/>
            <a:ext cx="3124200" cy="25243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77240" y="5181600"/>
            <a:ext cx="7543800" cy="914400"/>
          </a:xfrm>
        </p:spPr>
        <p:txBody>
          <a:bodyPr/>
          <a:lstStyle/>
          <a:p>
            <a:r>
              <a:rPr lang="en-US" dirty="0" smtClean="0"/>
              <a:t>Creative Discovery </a:t>
            </a:r>
            <a:endParaRPr lang="en-US" dirty="0"/>
          </a:p>
        </p:txBody>
      </p:sp>
    </p:spTree>
    <p:extLst>
      <p:ext uri="{BB962C8B-B14F-4D97-AF65-F5344CB8AC3E}">
        <p14:creationId xmlns:p14="http://schemas.microsoft.com/office/powerpoint/2010/main" val="23556931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8" name="Picture 16" descr="http://static.guim.co.uk/sys-images/Guardian/Pix/pictures/2010/10/11/1286797833422/Ai-Weiwei-007.jpg"/>
          <p:cNvPicPr>
            <a:picLocks noChangeAspect="1" noChangeArrowheads="1"/>
          </p:cNvPicPr>
          <p:nvPr/>
        </p:nvPicPr>
        <p:blipFill rotWithShape="1">
          <a:blip r:embed="rId3">
            <a:extLst>
              <a:ext uri="{28A0092B-C50C-407E-A947-70E740481C1C}">
                <a14:useLocalDpi xmlns:a14="http://schemas.microsoft.com/office/drawing/2010/main" val="0"/>
              </a:ext>
            </a:extLst>
          </a:blip>
          <a:srcRect l="20076" r="23069"/>
          <a:stretch/>
        </p:blipFill>
        <p:spPr bwMode="auto">
          <a:xfrm>
            <a:off x="-22434" y="609600"/>
            <a:ext cx="3279569" cy="35975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6" name="Picture 14" descr="http://www.infed.org/images/illustrations/coffee_journal_mills1983-flickr_attrib_noderivs.jpg"/>
          <p:cNvPicPr>
            <a:picLocks noChangeAspect="1" noChangeArrowheads="1"/>
          </p:cNvPicPr>
          <p:nvPr/>
        </p:nvPicPr>
        <p:blipFill rotWithShape="1">
          <a:blip r:embed="rId4">
            <a:extLst>
              <a:ext uri="{28A0092B-C50C-407E-A947-70E740481C1C}">
                <a14:useLocalDpi xmlns:a14="http://schemas.microsoft.com/office/drawing/2010/main" val="0"/>
              </a:ext>
            </a:extLst>
          </a:blip>
          <a:srcRect l="10520" t="3234" r="4713" b="9648"/>
          <a:stretch/>
        </p:blipFill>
        <p:spPr bwMode="auto">
          <a:xfrm>
            <a:off x="125074" y="447442"/>
            <a:ext cx="2766951" cy="37435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24863" r="7133" b="10167"/>
          <a:stretch/>
        </p:blipFill>
        <p:spPr>
          <a:xfrm>
            <a:off x="-157491" y="609600"/>
            <a:ext cx="3528382" cy="3495665"/>
          </a:xfrm>
          <a:prstGeom prst="rect">
            <a:avLst/>
          </a:prstGeom>
          <a:ln>
            <a:noFill/>
          </a:ln>
          <a:effectLst>
            <a:softEdge rad="112500"/>
          </a:effectLst>
        </p:spPr>
      </p:pic>
      <p:pic>
        <p:nvPicPr>
          <p:cNvPr id="3084" name="Picture 12" descr="http://fc00.deviantart.net/fs70/i/2012/115/9/8/violinist_by_nero749-d4xapau.jpg"/>
          <p:cNvPicPr>
            <a:picLocks noChangeAspect="1" noChangeArrowheads="1"/>
          </p:cNvPicPr>
          <p:nvPr/>
        </p:nvPicPr>
        <p:blipFill rotWithShape="1">
          <a:blip r:embed="rId6">
            <a:extLst>
              <a:ext uri="{28A0092B-C50C-407E-A947-70E740481C1C}">
                <a14:useLocalDpi xmlns:a14="http://schemas.microsoft.com/office/drawing/2010/main" val="0"/>
              </a:ext>
            </a:extLst>
          </a:blip>
          <a:srcRect l="17006"/>
          <a:stretch/>
        </p:blipFill>
        <p:spPr bwMode="auto">
          <a:xfrm>
            <a:off x="-587167" y="609600"/>
            <a:ext cx="3844302" cy="31439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http://www.stmarys-ca.edu/sites/default/files/dictionary.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609600"/>
            <a:ext cx="2728734" cy="34117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http://static.tvtropes.org/pmwiki/pub/images/eballefthandofdarkness5ix3_6498.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449" y="533400"/>
            <a:ext cx="3020751" cy="34896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133600" y="685801"/>
            <a:ext cx="7010400" cy="3657599"/>
          </a:xfrm>
        </p:spPr>
        <p:txBody>
          <a:bodyPr>
            <a:normAutofit/>
          </a:bodyPr>
          <a:lstStyle/>
          <a:p>
            <a:pPr lvl="1"/>
            <a:r>
              <a:rPr lang="en-US" sz="3200" dirty="0" smtClean="0"/>
              <a:t> Creativity Definition</a:t>
            </a:r>
          </a:p>
          <a:p>
            <a:pPr lvl="1"/>
            <a:r>
              <a:rPr lang="en-US" sz="3200" dirty="0" smtClean="0"/>
              <a:t> Reflective </a:t>
            </a:r>
            <a:r>
              <a:rPr lang="en-US" sz="3200" dirty="0"/>
              <a:t>Journal</a:t>
            </a:r>
          </a:p>
          <a:p>
            <a:pPr lvl="1"/>
            <a:r>
              <a:rPr lang="en-US" sz="3200" dirty="0" smtClean="0"/>
              <a:t> Artist </a:t>
            </a:r>
            <a:r>
              <a:rPr lang="en-US" sz="3200" dirty="0"/>
              <a:t>Dates</a:t>
            </a:r>
          </a:p>
          <a:p>
            <a:pPr lvl="1"/>
            <a:r>
              <a:rPr lang="en-US" sz="3200" dirty="0" smtClean="0"/>
              <a:t> Weekly Activities - Sci-fi Scamper</a:t>
            </a:r>
            <a:endParaRPr lang="en-US" sz="3200" dirty="0"/>
          </a:p>
          <a:p>
            <a:pPr lvl="1"/>
            <a:r>
              <a:rPr lang="en-US" sz="3200" dirty="0" smtClean="0"/>
              <a:t> Creative Person Research</a:t>
            </a:r>
          </a:p>
          <a:p>
            <a:pPr lvl="1"/>
            <a:r>
              <a:rPr lang="en-US" sz="3200" dirty="0" smtClean="0"/>
              <a:t> </a:t>
            </a:r>
            <a:r>
              <a:rPr lang="en-US" sz="3200" dirty="0"/>
              <a:t>Problem of Personal Interest</a:t>
            </a:r>
          </a:p>
          <a:p>
            <a:pPr lvl="1"/>
            <a:endParaRPr lang="en-US" sz="3200" dirty="0" smtClean="0"/>
          </a:p>
        </p:txBody>
      </p:sp>
      <p:sp>
        <p:nvSpPr>
          <p:cNvPr id="2" name="Title 1"/>
          <p:cNvSpPr>
            <a:spLocks noGrp="1"/>
          </p:cNvSpPr>
          <p:nvPr>
            <p:ph type="title"/>
          </p:nvPr>
        </p:nvSpPr>
        <p:spPr/>
        <p:txBody>
          <a:bodyPr/>
          <a:lstStyle/>
          <a:p>
            <a:r>
              <a:rPr lang="en-US" dirty="0" smtClean="0"/>
              <a:t>Major Assignments</a:t>
            </a:r>
            <a:endParaRPr lang="en-US" dirty="0"/>
          </a:p>
        </p:txBody>
      </p:sp>
    </p:spTree>
    <p:extLst>
      <p:ext uri="{BB962C8B-B14F-4D97-AF65-F5344CB8AC3E}">
        <p14:creationId xmlns:p14="http://schemas.microsoft.com/office/powerpoint/2010/main" val="386217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076"/>
                                        </p:tgtEl>
                                      </p:cBhvr>
                                    </p:animEffect>
                                    <p:set>
                                      <p:cBhvr>
                                        <p:cTn id="12" dur="1" fill="hold">
                                          <p:stCondLst>
                                            <p:cond delay="499"/>
                                          </p:stCondLst>
                                        </p:cTn>
                                        <p:tgtEl>
                                          <p:spTgt spid="307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86"/>
                                        </p:tgtEl>
                                        <p:attrNameLst>
                                          <p:attrName>style.visibility</p:attrName>
                                        </p:attrNameLst>
                                      </p:cBhvr>
                                      <p:to>
                                        <p:strVal val="visible"/>
                                      </p:to>
                                    </p:set>
                                    <p:animEffect transition="in" filter="fade">
                                      <p:cBhvr>
                                        <p:cTn id="17" dur="500"/>
                                        <p:tgtEl>
                                          <p:spTgt spid="30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086"/>
                                        </p:tgtEl>
                                      </p:cBhvr>
                                    </p:animEffect>
                                    <p:set>
                                      <p:cBhvr>
                                        <p:cTn id="22" dur="1" fill="hold">
                                          <p:stCondLst>
                                            <p:cond delay="499"/>
                                          </p:stCondLst>
                                        </p:cTn>
                                        <p:tgtEl>
                                          <p:spTgt spid="308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4"/>
                                        </p:tgtEl>
                                        <p:attrNameLst>
                                          <p:attrName>style.visibility</p:attrName>
                                        </p:attrNameLst>
                                      </p:cBhvr>
                                      <p:to>
                                        <p:strVal val="visible"/>
                                      </p:to>
                                    </p:set>
                                    <p:animEffect transition="in" filter="fade">
                                      <p:cBhvr>
                                        <p:cTn id="37" dur="500"/>
                                        <p:tgtEl>
                                          <p:spTgt spid="307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3074"/>
                                        </p:tgtEl>
                                      </p:cBhvr>
                                    </p:animEffect>
                                    <p:set>
                                      <p:cBhvr>
                                        <p:cTn id="42" dur="1" fill="hold">
                                          <p:stCondLst>
                                            <p:cond delay="499"/>
                                          </p:stCondLst>
                                        </p:cTn>
                                        <p:tgtEl>
                                          <p:spTgt spid="307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88"/>
                                        </p:tgtEl>
                                        <p:attrNameLst>
                                          <p:attrName>style.visibility</p:attrName>
                                        </p:attrNameLst>
                                      </p:cBhvr>
                                      <p:to>
                                        <p:strVal val="visible"/>
                                      </p:to>
                                    </p:set>
                                    <p:animEffect transition="in" filter="fade">
                                      <p:cBhvr>
                                        <p:cTn id="47" dur="500"/>
                                        <p:tgtEl>
                                          <p:spTgt spid="308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3088"/>
                                        </p:tgtEl>
                                      </p:cBhvr>
                                    </p:animEffect>
                                    <p:set>
                                      <p:cBhvr>
                                        <p:cTn id="52" dur="1" fill="hold">
                                          <p:stCondLst>
                                            <p:cond delay="499"/>
                                          </p:stCondLst>
                                        </p:cTn>
                                        <p:tgtEl>
                                          <p:spTgt spid="308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084"/>
                                        </p:tgtEl>
                                        <p:attrNameLst>
                                          <p:attrName>style.visibility</p:attrName>
                                        </p:attrNameLst>
                                      </p:cBhvr>
                                      <p:to>
                                        <p:strVal val="visible"/>
                                      </p:to>
                                    </p:set>
                                    <p:animEffect transition="in" filter="fade">
                                      <p:cBhvr>
                                        <p:cTn id="57" dur="500"/>
                                        <p:tgtEl>
                                          <p:spTgt spid="308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3084"/>
                                        </p:tgtEl>
                                      </p:cBhvr>
                                    </p:animEffect>
                                    <p:set>
                                      <p:cBhvr>
                                        <p:cTn id="62" dur="1" fill="hold">
                                          <p:stCondLst>
                                            <p:cond delay="499"/>
                                          </p:stCondLst>
                                        </p:cTn>
                                        <p:tgtEl>
                                          <p:spTgt spid="30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r>
              <a:rPr lang="en-US" dirty="0" smtClean="0"/>
              <a:t>Intentions</a:t>
            </a:r>
            <a:endParaRPr lang="en-US" dirty="0"/>
          </a:p>
        </p:txBody>
      </p:sp>
      <p:sp>
        <p:nvSpPr>
          <p:cNvPr id="5" name="Content Placeholder 4"/>
          <p:cNvSpPr>
            <a:spLocks noGrp="1"/>
          </p:cNvSpPr>
          <p:nvPr>
            <p:ph sz="half" idx="2"/>
          </p:nvPr>
        </p:nvSpPr>
        <p:spPr>
          <a:xfrm>
            <a:off x="1344168" y="1371600"/>
            <a:ext cx="3276600" cy="4419600"/>
          </a:xfrm>
        </p:spPr>
        <p:txBody>
          <a:bodyPr>
            <a:normAutofit/>
          </a:bodyPr>
          <a:lstStyle/>
          <a:p>
            <a:r>
              <a:rPr lang="en-US" dirty="0" smtClean="0"/>
              <a:t>Experience the Artists Way as an Artist</a:t>
            </a:r>
          </a:p>
          <a:p>
            <a:endParaRPr lang="en-US" dirty="0" smtClean="0"/>
          </a:p>
          <a:p>
            <a:r>
              <a:rPr lang="en-US" dirty="0" smtClean="0"/>
              <a:t>Build My Own Creative Confidence</a:t>
            </a:r>
          </a:p>
          <a:p>
            <a:endParaRPr lang="en-US" dirty="0"/>
          </a:p>
          <a:p>
            <a:r>
              <a:rPr lang="en-US" dirty="0" smtClean="0"/>
              <a:t>Re-discover my self  as an artist </a:t>
            </a:r>
          </a:p>
          <a:p>
            <a:endParaRPr lang="en-US" dirty="0" smtClean="0"/>
          </a:p>
          <a:p>
            <a:endParaRPr lang="en-US" dirty="0" smtClean="0"/>
          </a:p>
          <a:p>
            <a:endParaRPr lang="en-US" dirty="0"/>
          </a:p>
        </p:txBody>
      </p:sp>
      <p:sp>
        <p:nvSpPr>
          <p:cNvPr id="8" name="Text Placeholder 7"/>
          <p:cNvSpPr>
            <a:spLocks noGrp="1"/>
          </p:cNvSpPr>
          <p:nvPr>
            <p:ph type="body" sz="quarter" idx="3"/>
          </p:nvPr>
        </p:nvSpPr>
        <p:spPr/>
        <p:txBody>
          <a:bodyPr/>
          <a:lstStyle/>
          <a:p>
            <a:r>
              <a:rPr lang="en-US" dirty="0" smtClean="0"/>
              <a:t>Revelations</a:t>
            </a:r>
            <a:endParaRPr lang="en-US" dirty="0"/>
          </a:p>
        </p:txBody>
      </p:sp>
      <p:sp>
        <p:nvSpPr>
          <p:cNvPr id="9" name="Content Placeholder 8"/>
          <p:cNvSpPr>
            <a:spLocks noGrp="1"/>
          </p:cNvSpPr>
          <p:nvPr>
            <p:ph sz="quarter" idx="4"/>
          </p:nvPr>
        </p:nvSpPr>
        <p:spPr>
          <a:xfrm>
            <a:off x="5029200" y="1371600"/>
            <a:ext cx="3273552" cy="4572000"/>
          </a:xfrm>
        </p:spPr>
        <p:txBody>
          <a:bodyPr>
            <a:normAutofit/>
          </a:bodyPr>
          <a:lstStyle/>
          <a:p>
            <a:r>
              <a:rPr lang="en-US" dirty="0" smtClean="0"/>
              <a:t>Need for Focused Attention</a:t>
            </a:r>
          </a:p>
          <a:p>
            <a:endParaRPr lang="en-US" dirty="0" smtClean="0"/>
          </a:p>
          <a:p>
            <a:endParaRPr lang="en-US" dirty="0"/>
          </a:p>
          <a:p>
            <a:r>
              <a:rPr lang="en-US" dirty="0" smtClean="0"/>
              <a:t>Self-doubt seems to always show its ugly head </a:t>
            </a:r>
          </a:p>
          <a:p>
            <a:r>
              <a:rPr lang="en-US" dirty="0" smtClean="0"/>
              <a:t>Re-identified as a creative person</a:t>
            </a:r>
          </a:p>
          <a:p>
            <a:r>
              <a:rPr lang="en-US" dirty="0" smtClean="0"/>
              <a:t>Supportive Network</a:t>
            </a:r>
          </a:p>
          <a:p>
            <a:endParaRPr lang="en-US" dirty="0" smtClean="0"/>
          </a:p>
          <a:p>
            <a:endParaRPr lang="en-US" dirty="0"/>
          </a:p>
        </p:txBody>
      </p:sp>
      <p:sp>
        <p:nvSpPr>
          <p:cNvPr id="4" name="Title 3"/>
          <p:cNvSpPr>
            <a:spLocks noGrp="1"/>
          </p:cNvSpPr>
          <p:nvPr>
            <p:ph type="title"/>
          </p:nvPr>
        </p:nvSpPr>
        <p:spPr>
          <a:xfrm>
            <a:off x="777240" y="5715000"/>
            <a:ext cx="7543800" cy="914400"/>
          </a:xfrm>
        </p:spPr>
        <p:txBody>
          <a:bodyPr/>
          <a:lstStyle/>
          <a:p>
            <a:r>
              <a:rPr lang="en-US" sz="4800" i="1" dirty="0" smtClean="0"/>
              <a:t>Artist’s Way – Julia Cameron</a:t>
            </a:r>
            <a:endParaRPr lang="en-US" sz="4800" i="1" dirty="0"/>
          </a:p>
        </p:txBody>
      </p:sp>
    </p:spTree>
    <p:extLst>
      <p:ext uri="{BB962C8B-B14F-4D97-AF65-F5344CB8AC3E}">
        <p14:creationId xmlns:p14="http://schemas.microsoft.com/office/powerpoint/2010/main" val="155255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fade">
                                      <p:cBhvr>
                                        <p:cTn id="3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ttp://th00.deviantart.net/fs70/PRE/i/2012/340/d/8/compass_rose_by_ratofblades-d5n93iz.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6444" b="14831"/>
          <a:stretch/>
        </p:blipFill>
        <p:spPr bwMode="auto">
          <a:xfrm>
            <a:off x="5105400" y="3077029"/>
            <a:ext cx="4275161" cy="385717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lvl="0"/>
            <a:r>
              <a:rPr lang="en-US" sz="3600" u="none" kern="1200" dirty="0" smtClean="0">
                <a:solidFill>
                  <a:schemeClr val="tx2"/>
                </a:solidFill>
                <a:effectLst/>
                <a:latin typeface="+mn-lt"/>
                <a:ea typeface="+mn-ea"/>
                <a:cs typeface="+mn-cs"/>
              </a:rPr>
              <a:t>Continuing the Journey: </a:t>
            </a:r>
            <a:br>
              <a:rPr lang="en-US" sz="3600" u="none" kern="1200" dirty="0" smtClean="0">
                <a:solidFill>
                  <a:schemeClr val="tx2"/>
                </a:solidFill>
                <a:effectLst/>
                <a:latin typeface="+mn-lt"/>
                <a:ea typeface="+mn-ea"/>
                <a:cs typeface="+mn-cs"/>
              </a:rPr>
            </a:br>
            <a:r>
              <a:rPr lang="en-US" sz="3600" u="none" kern="1200" dirty="0" smtClean="0">
                <a:solidFill>
                  <a:schemeClr val="tx2"/>
                </a:solidFill>
                <a:effectLst/>
                <a:latin typeface="+mn-lt"/>
                <a:ea typeface="+mn-ea"/>
                <a:cs typeface="+mn-cs"/>
              </a:rPr>
              <a:t>Next Steps</a:t>
            </a:r>
            <a:endParaRPr lang="en-US" sz="3600" u="none" dirty="0"/>
          </a:p>
        </p:txBody>
      </p:sp>
      <p:sp>
        <p:nvSpPr>
          <p:cNvPr id="3" name="Content Placeholder 2"/>
          <p:cNvSpPr>
            <a:spLocks noGrp="1"/>
          </p:cNvSpPr>
          <p:nvPr>
            <p:ph sz="quarter" idx="4294967295"/>
          </p:nvPr>
        </p:nvSpPr>
        <p:spPr>
          <a:xfrm>
            <a:off x="1143000" y="731520"/>
            <a:ext cx="6400800" cy="3474720"/>
          </a:xfrm>
          <a:prstGeom prst="rect">
            <a:avLst/>
          </a:prstGeom>
        </p:spPr>
        <p:txBody>
          <a:bodyPr/>
          <a:lstStyle/>
          <a:p>
            <a:r>
              <a:rPr lang="en-US" dirty="0" smtClean="0"/>
              <a:t>In reflective practice we must continually think about our thinking</a:t>
            </a:r>
          </a:p>
          <a:p>
            <a:r>
              <a:rPr lang="en-US" dirty="0" smtClean="0"/>
              <a:t>Use these reflections to improve practices</a:t>
            </a:r>
          </a:p>
          <a:p>
            <a:r>
              <a:rPr lang="en-US" dirty="0" smtClean="0"/>
              <a:t>This will lead to mindfulness</a:t>
            </a:r>
          </a:p>
          <a:p>
            <a:r>
              <a:rPr lang="en-US" dirty="0" smtClean="0"/>
              <a:t>Through reflective practice: identify passions; overcome block; improve practice</a:t>
            </a:r>
          </a:p>
          <a:p>
            <a:endParaRPr lang="en-US" dirty="0"/>
          </a:p>
        </p:txBody>
      </p:sp>
    </p:spTree>
    <p:extLst>
      <p:ext uri="{BB962C8B-B14F-4D97-AF65-F5344CB8AC3E}">
        <p14:creationId xmlns:p14="http://schemas.microsoft.com/office/powerpoint/2010/main" val="227481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xEl>
                                              <p:pRg st="0" end="0"/>
                                            </p:txEl>
                                          </p:spTgt>
                                        </p:tgtEl>
                                        <p:attrNameLst>
                                          <p:attrName>ppt_w</p:attrName>
                                        </p:attrNameLst>
                                      </p:cBhvr>
                                      <p:tavLst>
                                        <p:tav tm="0">
                                          <p:val>
                                            <p:strVal val="ppt_w"/>
                                          </p:val>
                                        </p:tav>
                                        <p:tav tm="100000">
                                          <p:val>
                                            <p:fltVal val="0"/>
                                          </p:val>
                                        </p:tav>
                                      </p:tavLst>
                                    </p:anim>
                                    <p:anim calcmode="lin" valueType="num">
                                      <p:cBhvr>
                                        <p:cTn id="7" dur="1000"/>
                                        <p:tgtEl>
                                          <p:spTgt spid="3">
                                            <p:txEl>
                                              <p:pRg st="0" end="0"/>
                                            </p:txEl>
                                          </p:spTgt>
                                        </p:tgtEl>
                                        <p:attrNameLst>
                                          <p:attrName>ppt_h</p:attrName>
                                        </p:attrNameLst>
                                      </p:cBhvr>
                                      <p:tavLst>
                                        <p:tav tm="0">
                                          <p:val>
                                            <p:strVal val="ppt_h"/>
                                          </p:val>
                                        </p:tav>
                                        <p:tav tm="100000">
                                          <p:val>
                                            <p:fltVal val="0"/>
                                          </p:val>
                                        </p:tav>
                                      </p:tavLst>
                                    </p:anim>
                                    <p:anim calcmode="lin" valueType="num">
                                      <p:cBhvr>
                                        <p:cTn id="8" dur="1000"/>
                                        <p:tgtEl>
                                          <p:spTgt spid="3">
                                            <p:txEl>
                                              <p:pRg st="0" end="0"/>
                                            </p:txEl>
                                          </p:spTgt>
                                        </p:tgtEl>
                                        <p:attrNameLst>
                                          <p:attrName>style.rotation</p:attrName>
                                        </p:attrNameLst>
                                      </p:cBhvr>
                                      <p:tavLst>
                                        <p:tav tm="0">
                                          <p:val>
                                            <p:fltVal val="0"/>
                                          </p:val>
                                        </p:tav>
                                        <p:tav tm="100000">
                                          <p:val>
                                            <p:fltVal val="90"/>
                                          </p:val>
                                        </p:tav>
                                      </p:tavLst>
                                    </p:anim>
                                    <p:animEffect transition="out" filter="fade">
                                      <p:cBhvr>
                                        <p:cTn id="9" dur="1000"/>
                                        <p:tgtEl>
                                          <p:spTgt spid="3">
                                            <p:txEl>
                                              <p:pRg st="0" end="0"/>
                                            </p:txEl>
                                          </p:spTgt>
                                        </p:tgtEl>
                                      </p:cBhvr>
                                    </p:animEffect>
                                    <p:set>
                                      <p:cBhvr>
                                        <p:cTn id="10" dur="1" fill="hold">
                                          <p:stCondLst>
                                            <p:cond delay="999"/>
                                          </p:stCondLst>
                                        </p:cTn>
                                        <p:tgtEl>
                                          <p:spTgt spid="3">
                                            <p:txEl>
                                              <p:pRg st="0" end="0"/>
                                            </p:txEl>
                                          </p:spTgt>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3">
                                            <p:txEl>
                                              <p:pRg st="1" end="1"/>
                                            </p:txEl>
                                          </p:spTgt>
                                        </p:tgtEl>
                                        <p:attrNameLst>
                                          <p:attrName>ppt_w</p:attrName>
                                        </p:attrNameLst>
                                      </p:cBhvr>
                                      <p:tavLst>
                                        <p:tav tm="0">
                                          <p:val>
                                            <p:strVal val="ppt_w"/>
                                          </p:val>
                                        </p:tav>
                                        <p:tav tm="100000">
                                          <p:val>
                                            <p:fltVal val="0"/>
                                          </p:val>
                                        </p:tav>
                                      </p:tavLst>
                                    </p:anim>
                                    <p:anim calcmode="lin" valueType="num">
                                      <p:cBhvr>
                                        <p:cTn id="13" dur="1000"/>
                                        <p:tgtEl>
                                          <p:spTgt spid="3">
                                            <p:txEl>
                                              <p:pRg st="1" end="1"/>
                                            </p:txEl>
                                          </p:spTgt>
                                        </p:tgtEl>
                                        <p:attrNameLst>
                                          <p:attrName>ppt_h</p:attrName>
                                        </p:attrNameLst>
                                      </p:cBhvr>
                                      <p:tavLst>
                                        <p:tav tm="0">
                                          <p:val>
                                            <p:strVal val="ppt_h"/>
                                          </p:val>
                                        </p:tav>
                                        <p:tav tm="100000">
                                          <p:val>
                                            <p:fltVal val="0"/>
                                          </p:val>
                                        </p:tav>
                                      </p:tavLst>
                                    </p:anim>
                                    <p:anim calcmode="lin" valueType="num">
                                      <p:cBhvr>
                                        <p:cTn id="14" dur="1000"/>
                                        <p:tgtEl>
                                          <p:spTgt spid="3">
                                            <p:txEl>
                                              <p:pRg st="1" end="1"/>
                                            </p:txEl>
                                          </p:spTgt>
                                        </p:tgtEl>
                                        <p:attrNameLst>
                                          <p:attrName>style.rotation</p:attrName>
                                        </p:attrNameLst>
                                      </p:cBhvr>
                                      <p:tavLst>
                                        <p:tav tm="0">
                                          <p:val>
                                            <p:fltVal val="0"/>
                                          </p:val>
                                        </p:tav>
                                        <p:tav tm="100000">
                                          <p:val>
                                            <p:fltVal val="90"/>
                                          </p:val>
                                        </p:tav>
                                      </p:tavLst>
                                    </p:anim>
                                    <p:animEffect transition="out" filter="fade">
                                      <p:cBhvr>
                                        <p:cTn id="15" dur="1000"/>
                                        <p:tgtEl>
                                          <p:spTgt spid="3">
                                            <p:txEl>
                                              <p:pRg st="1" end="1"/>
                                            </p:txEl>
                                          </p:spTgt>
                                        </p:tgtEl>
                                      </p:cBhvr>
                                    </p:animEffect>
                                    <p:set>
                                      <p:cBhvr>
                                        <p:cTn id="16" dur="1" fill="hold">
                                          <p:stCondLst>
                                            <p:cond delay="999"/>
                                          </p:stCondLst>
                                        </p:cTn>
                                        <p:tgtEl>
                                          <p:spTgt spid="3">
                                            <p:txEl>
                                              <p:pRg st="1" end="1"/>
                                            </p:txEl>
                                          </p:spTgt>
                                        </p:tgtEl>
                                        <p:attrNameLst>
                                          <p:attrName>style.visibility</p:attrName>
                                        </p:attrNameLst>
                                      </p:cBhvr>
                                      <p:to>
                                        <p:strVal val="hidden"/>
                                      </p:to>
                                    </p:set>
                                  </p:childTnLst>
                                </p:cTn>
                              </p:par>
                              <p:par>
                                <p:cTn id="17" presetID="31" presetClass="exit" presetSubtype="0" fill="hold" grpId="0" nodeType="withEffect">
                                  <p:stCondLst>
                                    <p:cond delay="0"/>
                                  </p:stCondLst>
                                  <p:childTnLst>
                                    <p:anim calcmode="lin" valueType="num">
                                      <p:cBhvr>
                                        <p:cTn id="18" dur="1000"/>
                                        <p:tgtEl>
                                          <p:spTgt spid="3">
                                            <p:txEl>
                                              <p:pRg st="2" end="2"/>
                                            </p:txEl>
                                          </p:spTgt>
                                        </p:tgtEl>
                                        <p:attrNameLst>
                                          <p:attrName>ppt_w</p:attrName>
                                        </p:attrNameLst>
                                      </p:cBhvr>
                                      <p:tavLst>
                                        <p:tav tm="0">
                                          <p:val>
                                            <p:strVal val="ppt_w"/>
                                          </p:val>
                                        </p:tav>
                                        <p:tav tm="100000">
                                          <p:val>
                                            <p:fltVal val="0"/>
                                          </p:val>
                                        </p:tav>
                                      </p:tavLst>
                                    </p:anim>
                                    <p:anim calcmode="lin" valueType="num">
                                      <p:cBhvr>
                                        <p:cTn id="19" dur="1000"/>
                                        <p:tgtEl>
                                          <p:spTgt spid="3">
                                            <p:txEl>
                                              <p:pRg st="2" end="2"/>
                                            </p:txEl>
                                          </p:spTgt>
                                        </p:tgtEl>
                                        <p:attrNameLst>
                                          <p:attrName>ppt_h</p:attrName>
                                        </p:attrNameLst>
                                      </p:cBhvr>
                                      <p:tavLst>
                                        <p:tav tm="0">
                                          <p:val>
                                            <p:strVal val="ppt_h"/>
                                          </p:val>
                                        </p:tav>
                                        <p:tav tm="100000">
                                          <p:val>
                                            <p:fltVal val="0"/>
                                          </p:val>
                                        </p:tav>
                                      </p:tavLst>
                                    </p:anim>
                                    <p:anim calcmode="lin" valueType="num">
                                      <p:cBhvr>
                                        <p:cTn id="20" dur="1000"/>
                                        <p:tgtEl>
                                          <p:spTgt spid="3">
                                            <p:txEl>
                                              <p:pRg st="2" end="2"/>
                                            </p:txEl>
                                          </p:spTgt>
                                        </p:tgtEl>
                                        <p:attrNameLst>
                                          <p:attrName>style.rotation</p:attrName>
                                        </p:attrNameLst>
                                      </p:cBhvr>
                                      <p:tavLst>
                                        <p:tav tm="0">
                                          <p:val>
                                            <p:fltVal val="0"/>
                                          </p:val>
                                        </p:tav>
                                        <p:tav tm="100000">
                                          <p:val>
                                            <p:fltVal val="90"/>
                                          </p:val>
                                        </p:tav>
                                      </p:tavLst>
                                    </p:anim>
                                    <p:animEffect transition="out" filter="fade">
                                      <p:cBhvr>
                                        <p:cTn id="21" dur="1000"/>
                                        <p:tgtEl>
                                          <p:spTgt spid="3">
                                            <p:txEl>
                                              <p:pRg st="2" end="2"/>
                                            </p:txEl>
                                          </p:spTgt>
                                        </p:tgtEl>
                                      </p:cBhvr>
                                    </p:animEffect>
                                    <p:set>
                                      <p:cBhvr>
                                        <p:cTn id="22" dur="1" fill="hold">
                                          <p:stCondLst>
                                            <p:cond delay="999"/>
                                          </p:stCondLst>
                                        </p:cTn>
                                        <p:tgtEl>
                                          <p:spTgt spid="3">
                                            <p:txEl>
                                              <p:pRg st="2" end="2"/>
                                            </p:txEl>
                                          </p:spTgt>
                                        </p:tgtEl>
                                        <p:attrNameLst>
                                          <p:attrName>style.visibility</p:attrName>
                                        </p:attrNameLst>
                                      </p:cBhvr>
                                      <p:to>
                                        <p:strVal val="hidden"/>
                                      </p:to>
                                    </p:set>
                                  </p:childTnLst>
                                </p:cTn>
                              </p:par>
                              <p:par>
                                <p:cTn id="23" presetID="31" presetClass="exit" presetSubtype="0" fill="hold" grpId="0" nodeType="withEffect">
                                  <p:stCondLst>
                                    <p:cond delay="0"/>
                                  </p:stCondLst>
                                  <p:childTnLst>
                                    <p:anim calcmode="lin" valueType="num">
                                      <p:cBhvr>
                                        <p:cTn id="24" dur="1000"/>
                                        <p:tgtEl>
                                          <p:spTgt spid="3">
                                            <p:txEl>
                                              <p:pRg st="3" end="3"/>
                                            </p:txEl>
                                          </p:spTgt>
                                        </p:tgtEl>
                                        <p:attrNameLst>
                                          <p:attrName>ppt_w</p:attrName>
                                        </p:attrNameLst>
                                      </p:cBhvr>
                                      <p:tavLst>
                                        <p:tav tm="0">
                                          <p:val>
                                            <p:strVal val="ppt_w"/>
                                          </p:val>
                                        </p:tav>
                                        <p:tav tm="100000">
                                          <p:val>
                                            <p:fltVal val="0"/>
                                          </p:val>
                                        </p:tav>
                                      </p:tavLst>
                                    </p:anim>
                                    <p:anim calcmode="lin" valueType="num">
                                      <p:cBhvr>
                                        <p:cTn id="25" dur="1000"/>
                                        <p:tgtEl>
                                          <p:spTgt spid="3">
                                            <p:txEl>
                                              <p:pRg st="3" end="3"/>
                                            </p:txEl>
                                          </p:spTgt>
                                        </p:tgtEl>
                                        <p:attrNameLst>
                                          <p:attrName>ppt_h</p:attrName>
                                        </p:attrNameLst>
                                      </p:cBhvr>
                                      <p:tavLst>
                                        <p:tav tm="0">
                                          <p:val>
                                            <p:strVal val="ppt_h"/>
                                          </p:val>
                                        </p:tav>
                                        <p:tav tm="100000">
                                          <p:val>
                                            <p:fltVal val="0"/>
                                          </p:val>
                                        </p:tav>
                                      </p:tavLst>
                                    </p:anim>
                                    <p:anim calcmode="lin" valueType="num">
                                      <p:cBhvr>
                                        <p:cTn id="26" dur="1000"/>
                                        <p:tgtEl>
                                          <p:spTgt spid="3">
                                            <p:txEl>
                                              <p:pRg st="3" end="3"/>
                                            </p:txEl>
                                          </p:spTgt>
                                        </p:tgtEl>
                                        <p:attrNameLst>
                                          <p:attrName>style.rotation</p:attrName>
                                        </p:attrNameLst>
                                      </p:cBhvr>
                                      <p:tavLst>
                                        <p:tav tm="0">
                                          <p:val>
                                            <p:fltVal val="0"/>
                                          </p:val>
                                        </p:tav>
                                        <p:tav tm="100000">
                                          <p:val>
                                            <p:fltVal val="90"/>
                                          </p:val>
                                        </p:tav>
                                      </p:tavLst>
                                    </p:anim>
                                    <p:animEffect transition="out" filter="fade">
                                      <p:cBhvr>
                                        <p:cTn id="27" dur="1000"/>
                                        <p:tgtEl>
                                          <p:spTgt spid="3">
                                            <p:txEl>
                                              <p:pRg st="3" end="3"/>
                                            </p:txEl>
                                          </p:spTgt>
                                        </p:tgtEl>
                                      </p:cBhvr>
                                    </p:animEffect>
                                    <p:set>
                                      <p:cBhvr>
                                        <p:cTn id="28" dur="1" fill="hold">
                                          <p:stCondLst>
                                            <p:cond delay="9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240406543"/>
              </p:ext>
            </p:extLst>
          </p:nvPr>
        </p:nvGraphicFramePr>
        <p:xfrm>
          <a:off x="189411" y="381000"/>
          <a:ext cx="8915400" cy="5943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Content Placeholder 3"/>
          <p:cNvGraphicFramePr>
            <a:graphicFrameLocks/>
          </p:cNvGraphicFramePr>
          <p:nvPr>
            <p:extLst>
              <p:ext uri="{D42A27DB-BD31-4B8C-83A1-F6EECF244321}">
                <p14:modId xmlns:p14="http://schemas.microsoft.com/office/powerpoint/2010/main" val="1123878712"/>
              </p:ext>
            </p:extLst>
          </p:nvPr>
        </p:nvGraphicFramePr>
        <p:xfrm>
          <a:off x="221343" y="381000"/>
          <a:ext cx="8915400" cy="59435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itle 1"/>
          <p:cNvSpPr txBox="1">
            <a:spLocks/>
          </p:cNvSpPr>
          <p:nvPr/>
        </p:nvSpPr>
        <p:spPr>
          <a:xfrm>
            <a:off x="777240" y="5105400"/>
            <a:ext cx="7543800" cy="9144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solidFill>
                  <a:schemeClr val="tx2"/>
                </a:solidFill>
                <a:effectLst/>
                <a:latin typeface="+mn-lt"/>
                <a:ea typeface="+mn-ea"/>
                <a:cs typeface="+mn-cs"/>
              </a:rPr>
              <a:t>Continuing the Journey: Next Steps</a:t>
            </a:r>
            <a:endParaRPr lang="en-US" sz="3600" dirty="0"/>
          </a:p>
        </p:txBody>
      </p:sp>
    </p:spTree>
    <p:extLst>
      <p:ext uri="{BB962C8B-B14F-4D97-AF65-F5344CB8AC3E}">
        <p14:creationId xmlns:p14="http://schemas.microsoft.com/office/powerpoint/2010/main" val="329181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 calcmode="lin" valueType="num">
                                      <p:cBhvr>
                                        <p:cTn id="8" dur="1000"/>
                                        <p:tgtEl>
                                          <p:spTgt spid="5"/>
                                        </p:tgtEl>
                                        <p:attrNameLst>
                                          <p:attrName>style.rotation</p:attrName>
                                        </p:attrNameLst>
                                      </p:cBhvr>
                                      <p:tavLst>
                                        <p:tav tm="0">
                                          <p:val>
                                            <p:fltVal val="0"/>
                                          </p:val>
                                        </p:tav>
                                        <p:tav tm="100000">
                                          <p:val>
                                            <p:fltVal val="90"/>
                                          </p:val>
                                        </p:tav>
                                      </p:tavLst>
                                    </p:anim>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1" grpId="0">
        <p:bldAsOne/>
      </p:bldGraphic>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rPr lang="en-US" sz="4800" dirty="0" smtClean="0">
                <a:solidFill>
                  <a:schemeClr val="tx2"/>
                </a:solidFill>
                <a:effectLst/>
                <a:latin typeface="+mn-lt"/>
                <a:ea typeface="+mn-ea"/>
                <a:cs typeface="+mn-cs"/>
              </a:rPr>
              <a:t>Bibliography</a:t>
            </a:r>
            <a:endParaRPr lang="en-US" sz="4800" u="none" dirty="0"/>
          </a:p>
        </p:txBody>
      </p:sp>
      <p:sp>
        <p:nvSpPr>
          <p:cNvPr id="3" name="Content Placeholder 2"/>
          <p:cNvSpPr>
            <a:spLocks noGrp="1"/>
          </p:cNvSpPr>
          <p:nvPr>
            <p:ph sz="quarter" idx="4294967295"/>
          </p:nvPr>
        </p:nvSpPr>
        <p:spPr>
          <a:xfrm>
            <a:off x="1143000" y="731520"/>
            <a:ext cx="6400800" cy="3474720"/>
          </a:xfrm>
          <a:prstGeom prst="rect">
            <a:avLst/>
          </a:prstGeom>
        </p:spPr>
        <p:txBody>
          <a:bodyPr>
            <a:normAutofit fontScale="70000" lnSpcReduction="20000"/>
          </a:bodyPr>
          <a:lstStyle/>
          <a:p>
            <a:r>
              <a:rPr lang="en-US" dirty="0"/>
              <a:t>Compton, W. C. (2005). </a:t>
            </a:r>
            <a:r>
              <a:rPr lang="en-US" i="1" dirty="0"/>
              <a:t>An Introduction to Positive Psychology.</a:t>
            </a:r>
            <a:r>
              <a:rPr lang="en-US" dirty="0"/>
              <a:t> Wadsworth.</a:t>
            </a:r>
          </a:p>
          <a:p>
            <a:r>
              <a:rPr lang="en-US" dirty="0" err="1"/>
              <a:t>Csikszentmihalyi</a:t>
            </a:r>
            <a:r>
              <a:rPr lang="en-US" dirty="0"/>
              <a:t>, M. (1990). </a:t>
            </a:r>
            <a:r>
              <a:rPr lang="en-US" i="1" dirty="0"/>
              <a:t>Flow: The Psychology of Optimal Experience.</a:t>
            </a:r>
            <a:r>
              <a:rPr lang="en-US" dirty="0"/>
              <a:t> Harper Collins: New York.</a:t>
            </a:r>
          </a:p>
          <a:p>
            <a:r>
              <a:rPr lang="en-US" dirty="0" err="1"/>
              <a:t>Csikszentmihalyi</a:t>
            </a:r>
            <a:r>
              <a:rPr lang="en-US" dirty="0"/>
              <a:t>, M. (1996). </a:t>
            </a:r>
            <a:r>
              <a:rPr lang="en-US" i="1" dirty="0"/>
              <a:t>Creativity: Flow and the Psychology of Discovery and Invention.</a:t>
            </a:r>
            <a:r>
              <a:rPr lang="en-US" dirty="0"/>
              <a:t> New York: Harper Collins.</a:t>
            </a:r>
          </a:p>
          <a:p>
            <a:r>
              <a:rPr lang="en-US" dirty="0"/>
              <a:t>de Bono, E. (1970). </a:t>
            </a:r>
            <a:r>
              <a:rPr lang="en-US" i="1" dirty="0"/>
              <a:t>Lateral Thinking .</a:t>
            </a:r>
            <a:r>
              <a:rPr lang="en-US" dirty="0"/>
              <a:t> New York: Harper Perennial.</a:t>
            </a:r>
          </a:p>
          <a:p>
            <a:r>
              <a:rPr lang="en-US" dirty="0" err="1"/>
              <a:t>Flatow</a:t>
            </a:r>
            <a:r>
              <a:rPr lang="en-US" dirty="0"/>
              <a:t>, I. (1992). </a:t>
            </a:r>
            <a:r>
              <a:rPr lang="en-US" i="1" dirty="0"/>
              <a:t>They All Laughed... From Light Bulbs to Lasers: The Fascinating Stories Behind the Great Inventions That Have Changed Our Lives.</a:t>
            </a:r>
            <a:r>
              <a:rPr lang="en-US" dirty="0"/>
              <a:t> New York: Harper Collins.</a:t>
            </a:r>
          </a:p>
          <a:p>
            <a:r>
              <a:rPr lang="en-US" dirty="0"/>
              <a:t>Gardner, H. (1993). </a:t>
            </a:r>
            <a:r>
              <a:rPr lang="en-US" i="1" dirty="0"/>
              <a:t>Intelligence Reframed.</a:t>
            </a:r>
            <a:r>
              <a:rPr lang="en-US" dirty="0"/>
              <a:t> New York: Basic Books.</a:t>
            </a:r>
          </a:p>
          <a:p>
            <a:r>
              <a:rPr lang="en-US" dirty="0"/>
              <a:t>Gardner, H. (2006). </a:t>
            </a:r>
            <a:r>
              <a:rPr lang="en-US" i="1" dirty="0"/>
              <a:t>Multiple Intelligences.</a:t>
            </a:r>
            <a:r>
              <a:rPr lang="en-US" dirty="0"/>
              <a:t> New York: Basic Books.</a:t>
            </a:r>
          </a:p>
          <a:p>
            <a:r>
              <a:rPr lang="en-US" dirty="0" err="1"/>
              <a:t>Kahneman</a:t>
            </a:r>
            <a:r>
              <a:rPr lang="en-US" dirty="0"/>
              <a:t>, D. (2011). </a:t>
            </a:r>
            <a:r>
              <a:rPr lang="en-US" i="1" dirty="0"/>
              <a:t>Thinking, Fast and Slow.</a:t>
            </a:r>
            <a:r>
              <a:rPr lang="en-US" dirty="0"/>
              <a:t> New York: Farrar, Straus and Giroux.</a:t>
            </a:r>
          </a:p>
          <a:p>
            <a:r>
              <a:rPr lang="en-US" dirty="0"/>
              <a:t>Kaufman, J. C., &amp; Sternberg, R. J. (2010). </a:t>
            </a:r>
            <a:r>
              <a:rPr lang="en-US" i="1" dirty="0"/>
              <a:t>The Cambridge </a:t>
            </a:r>
            <a:r>
              <a:rPr lang="en-US" i="1" dirty="0" err="1"/>
              <a:t>Hanbook</a:t>
            </a:r>
            <a:r>
              <a:rPr lang="en-US" i="1" dirty="0"/>
              <a:t> of Creativity.</a:t>
            </a:r>
            <a:r>
              <a:rPr lang="en-US" dirty="0"/>
              <a:t> New York: Cambridge University Press</a:t>
            </a:r>
            <a:r>
              <a:rPr lang="en-US" dirty="0" smtClean="0"/>
              <a:t>.</a:t>
            </a:r>
          </a:p>
        </p:txBody>
      </p:sp>
    </p:spTree>
    <p:extLst>
      <p:ext uri="{BB962C8B-B14F-4D97-AF65-F5344CB8AC3E}">
        <p14:creationId xmlns:p14="http://schemas.microsoft.com/office/powerpoint/2010/main" val="145481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143000" y="792480"/>
            <a:ext cx="6858000" cy="3474720"/>
          </a:xfrm>
          <a:prstGeom prst="rect">
            <a:avLst/>
          </a:prstGeom>
        </p:spPr>
        <p:txBody>
          <a:bodyPr>
            <a:normAutofit/>
          </a:bodyPr>
          <a:lstStyle/>
          <a:p>
            <a:r>
              <a:rPr lang="en-US" b="1" dirty="0" smtClean="0"/>
              <a:t>Who am I and What Perspectives do I Bring?</a:t>
            </a:r>
          </a:p>
          <a:p>
            <a:pPr lvl="1"/>
            <a:r>
              <a:rPr lang="en-US" sz="2000" dirty="0" smtClean="0">
                <a:effectLst/>
              </a:rPr>
              <a:t>Former </a:t>
            </a:r>
            <a:r>
              <a:rPr lang="en-US" sz="2000" dirty="0">
                <a:effectLst/>
              </a:rPr>
              <a:t>Art Student (B.A. from UMB)</a:t>
            </a:r>
            <a:endParaRPr lang="en-US" sz="2000" dirty="0"/>
          </a:p>
          <a:p>
            <a:pPr lvl="1"/>
            <a:r>
              <a:rPr lang="en-US" sz="2000" dirty="0"/>
              <a:t>Former Professional Videographer</a:t>
            </a:r>
          </a:p>
          <a:p>
            <a:pPr lvl="1"/>
            <a:r>
              <a:rPr lang="en-US" sz="2000" dirty="0" smtClean="0"/>
              <a:t>Former Media Specialist and Instructional </a:t>
            </a:r>
            <a:r>
              <a:rPr lang="en-US" sz="2000" dirty="0"/>
              <a:t>Designer </a:t>
            </a:r>
            <a:endParaRPr lang="en-US" sz="2000" dirty="0">
              <a:effectLst/>
            </a:endParaRPr>
          </a:p>
          <a:p>
            <a:pPr lvl="1"/>
            <a:r>
              <a:rPr lang="en-US" sz="2000" dirty="0" smtClean="0"/>
              <a:t>Adult </a:t>
            </a:r>
            <a:r>
              <a:rPr lang="en-US" sz="2000" dirty="0"/>
              <a:t>CCT Graduate Student</a:t>
            </a:r>
          </a:p>
          <a:p>
            <a:pPr lvl="1"/>
            <a:r>
              <a:rPr lang="en-US" sz="2000" dirty="0">
                <a:effectLst/>
              </a:rPr>
              <a:t>Acting Community College Tutoring Director</a:t>
            </a:r>
          </a:p>
          <a:p>
            <a:pPr lvl="1"/>
            <a:r>
              <a:rPr lang="en-US" sz="2000" dirty="0" smtClean="0">
                <a:effectLst/>
              </a:rPr>
              <a:t>Mother </a:t>
            </a:r>
            <a:r>
              <a:rPr lang="en-US" sz="2000" dirty="0">
                <a:effectLst/>
              </a:rPr>
              <a:t>of three </a:t>
            </a:r>
            <a:r>
              <a:rPr lang="en-US" sz="2000" dirty="0" smtClean="0">
                <a:effectLst/>
              </a:rPr>
              <a:t>children</a:t>
            </a:r>
            <a:endParaRPr lang="en-US" sz="2000" dirty="0">
              <a:effectLst/>
            </a:endParaRPr>
          </a:p>
        </p:txBody>
      </p:sp>
      <p:sp>
        <p:nvSpPr>
          <p:cNvPr id="6" name="Title 1"/>
          <p:cNvSpPr>
            <a:spLocks noGrp="1"/>
          </p:cNvSpPr>
          <p:nvPr>
            <p:ph type="title"/>
          </p:nvPr>
        </p:nvSpPr>
        <p:spPr>
          <a:xfrm>
            <a:off x="762000" y="4648200"/>
            <a:ext cx="5562600" cy="876725"/>
          </a:xfrm>
        </p:spPr>
        <p:txBody>
          <a:bodyPr/>
          <a:lstStyle/>
          <a:p>
            <a:r>
              <a:rPr lang="en-US" sz="3600" dirty="0" smtClean="0"/>
              <a:t>My Perspective</a:t>
            </a:r>
            <a:endParaRPr lang="en-US" sz="3600" u="none"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5744" y="3581400"/>
            <a:ext cx="3657600" cy="2743200"/>
          </a:xfrm>
          <a:prstGeom prst="rect">
            <a:avLst/>
          </a:prstGeom>
        </p:spPr>
      </p:pic>
    </p:spTree>
    <p:extLst>
      <p:ext uri="{BB962C8B-B14F-4D97-AF65-F5344CB8AC3E}">
        <p14:creationId xmlns:p14="http://schemas.microsoft.com/office/powerpoint/2010/main" val="36972278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Bibliography </a:t>
            </a:r>
            <a:r>
              <a:rPr lang="en-US" dirty="0" err="1" smtClean="0"/>
              <a:t>con’t</a:t>
            </a:r>
            <a:endParaRPr lang="en-US" dirty="0"/>
          </a:p>
        </p:txBody>
      </p:sp>
      <p:sp>
        <p:nvSpPr>
          <p:cNvPr id="3" name="Content Placeholder 2"/>
          <p:cNvSpPr>
            <a:spLocks noGrp="1"/>
          </p:cNvSpPr>
          <p:nvPr>
            <p:ph sz="quarter" idx="4294967295"/>
          </p:nvPr>
        </p:nvSpPr>
        <p:spPr>
          <a:xfrm>
            <a:off x="1143000" y="731520"/>
            <a:ext cx="6400800" cy="3474720"/>
          </a:xfrm>
          <a:prstGeom prst="rect">
            <a:avLst/>
          </a:prstGeom>
        </p:spPr>
        <p:txBody>
          <a:bodyPr>
            <a:normAutofit fontScale="62500" lnSpcReduction="20000"/>
          </a:bodyPr>
          <a:lstStyle/>
          <a:p>
            <a:r>
              <a:rPr lang="en-US" dirty="0" err="1"/>
              <a:t>Michalko</a:t>
            </a:r>
            <a:r>
              <a:rPr lang="en-US" dirty="0"/>
              <a:t>, M. (2006). </a:t>
            </a:r>
            <a:r>
              <a:rPr lang="en-US" i="1" dirty="0" err="1"/>
              <a:t>Thinkertoys</a:t>
            </a:r>
            <a:r>
              <a:rPr lang="en-US" i="1" dirty="0"/>
              <a:t>.</a:t>
            </a:r>
            <a:r>
              <a:rPr lang="en-US" dirty="0"/>
              <a:t> New York: Random House.</a:t>
            </a:r>
          </a:p>
          <a:p>
            <a:r>
              <a:rPr lang="en-US" dirty="0" err="1"/>
              <a:t>Michalko</a:t>
            </a:r>
            <a:r>
              <a:rPr lang="en-US" dirty="0"/>
              <a:t>, M. (2011). </a:t>
            </a:r>
            <a:r>
              <a:rPr lang="en-US" i="1" dirty="0"/>
              <a:t>Creative </a:t>
            </a:r>
            <a:r>
              <a:rPr lang="en-US" i="1" dirty="0" err="1"/>
              <a:t>Thinkering</a:t>
            </a:r>
            <a:r>
              <a:rPr lang="en-US" i="1" dirty="0"/>
              <a:t>: Putting Your Imagination to Work.</a:t>
            </a:r>
            <a:r>
              <a:rPr lang="en-US" dirty="0"/>
              <a:t> Novato: New World Library.</a:t>
            </a:r>
          </a:p>
          <a:p>
            <a:r>
              <a:rPr lang="en-US" dirty="0"/>
              <a:t>Robinson, K. (2010). </a:t>
            </a:r>
            <a:r>
              <a:rPr lang="en-US" i="1" dirty="0"/>
              <a:t>Changing Education Paradigms</a:t>
            </a:r>
            <a:r>
              <a:rPr lang="en-US" dirty="0"/>
              <a:t>. Retrieved October 29, 2012, from TED Talks: http://www.ted.com/talks/ken_robinson_changing_education_paradigms.html</a:t>
            </a:r>
          </a:p>
          <a:p>
            <a:r>
              <a:rPr lang="en-US" dirty="0" err="1"/>
              <a:t>Seely</a:t>
            </a:r>
            <a:r>
              <a:rPr lang="en-US" dirty="0"/>
              <a:t> Brown, J., &amp; Thomas, D. (2011). </a:t>
            </a:r>
            <a:r>
              <a:rPr lang="en-US" i="1" dirty="0"/>
              <a:t>A New Culture of Learning: Cultivating the Imagination for a World of Constant Change.</a:t>
            </a:r>
            <a:r>
              <a:rPr lang="en-US" dirty="0"/>
              <a:t> </a:t>
            </a:r>
          </a:p>
          <a:p>
            <a:r>
              <a:rPr lang="en-US" dirty="0"/>
              <a:t>Seligman, M. E. (2011). </a:t>
            </a:r>
            <a:r>
              <a:rPr lang="en-US" i="1" dirty="0"/>
              <a:t>Flourish: A Visionary New Understanding of Happiness and Well-being.</a:t>
            </a:r>
            <a:r>
              <a:rPr lang="en-US" dirty="0"/>
              <a:t> New York: Free Press.</a:t>
            </a:r>
          </a:p>
          <a:p>
            <a:r>
              <a:rPr lang="en-US" dirty="0" err="1"/>
              <a:t>Shekerjian</a:t>
            </a:r>
            <a:r>
              <a:rPr lang="en-US" dirty="0"/>
              <a:t>, D. (1990). </a:t>
            </a:r>
            <a:r>
              <a:rPr lang="en-US" i="1" dirty="0"/>
              <a:t>Uncommon Genius.</a:t>
            </a:r>
            <a:r>
              <a:rPr lang="en-US" dirty="0"/>
              <a:t> New York: Penguin Books.</a:t>
            </a:r>
          </a:p>
          <a:p>
            <a:r>
              <a:rPr lang="en-US" dirty="0"/>
              <a:t>Sternberg, R. (2003). </a:t>
            </a:r>
            <a:r>
              <a:rPr lang="en-US" i="1" dirty="0"/>
              <a:t>Wisdom, intelligence, and creativity synthesized.</a:t>
            </a:r>
            <a:r>
              <a:rPr lang="en-US" dirty="0"/>
              <a:t> New York: Cambridge University Press.</a:t>
            </a:r>
          </a:p>
          <a:p>
            <a:r>
              <a:rPr lang="en-US" dirty="0"/>
              <a:t>Weber, B. (2011). Childhood, Philosophy and Play: Friedrich Schiller and the Interface between Reason, Passion and Sensation. </a:t>
            </a:r>
            <a:r>
              <a:rPr lang="en-US" i="1" dirty="0"/>
              <a:t>Journal of Philosophy of Education</a:t>
            </a:r>
            <a:r>
              <a:rPr lang="en-US" dirty="0"/>
              <a:t>, Vol. 45, No. 2.</a:t>
            </a:r>
          </a:p>
          <a:p>
            <a:endParaRPr lang="en-US" dirty="0"/>
          </a:p>
        </p:txBody>
      </p:sp>
    </p:spTree>
    <p:extLst>
      <p:ext uri="{BB962C8B-B14F-4D97-AF65-F5344CB8AC3E}">
        <p14:creationId xmlns:p14="http://schemas.microsoft.com/office/powerpoint/2010/main" val="29662013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09600"/>
            <a:ext cx="7543800" cy="2152650"/>
          </a:xfrm>
        </p:spPr>
        <p:txBody>
          <a:bodyPr/>
          <a:lstStyle/>
          <a:p>
            <a:r>
              <a:rPr lang="en-US" sz="2800" dirty="0" smtClean="0"/>
              <a:t>Reflecting </a:t>
            </a:r>
            <a:r>
              <a:rPr lang="en-US" sz="2800" dirty="0"/>
              <a:t>on </a:t>
            </a:r>
            <a:r>
              <a:rPr lang="en-US" sz="2800" dirty="0" smtClean="0"/>
              <a:t>Developing a </a:t>
            </a:r>
            <a:r>
              <a:rPr lang="en-US" sz="2800" dirty="0"/>
              <a:t>Creative Thinking Course for Community College </a:t>
            </a:r>
            <a:r>
              <a:rPr lang="en-US" sz="2800" dirty="0" smtClean="0"/>
              <a:t>Students</a:t>
            </a:r>
            <a:endParaRPr lang="en-US" sz="2800" dirty="0"/>
          </a:p>
        </p:txBody>
      </p:sp>
      <p:sp>
        <p:nvSpPr>
          <p:cNvPr id="3" name="Subtitle 2"/>
          <p:cNvSpPr>
            <a:spLocks noGrp="1"/>
          </p:cNvSpPr>
          <p:nvPr>
            <p:ph type="subTitle" idx="1"/>
          </p:nvPr>
        </p:nvSpPr>
        <p:spPr>
          <a:xfrm>
            <a:off x="2057400" y="3200400"/>
            <a:ext cx="6172200" cy="1044109"/>
          </a:xfrm>
        </p:spPr>
        <p:txBody>
          <a:bodyPr>
            <a:normAutofit/>
          </a:bodyPr>
          <a:lstStyle/>
          <a:p>
            <a:r>
              <a:rPr lang="en-US" sz="2400" dirty="0"/>
              <a:t>Noreen McGinness Olson</a:t>
            </a:r>
            <a:br>
              <a:rPr lang="en-US" sz="2400" dirty="0"/>
            </a:br>
            <a:r>
              <a:rPr lang="en-US" sz="2400" dirty="0" smtClean="0"/>
              <a:t>CCT Synthesis, Spring 2013</a:t>
            </a:r>
            <a:endParaRPr lang="en-US" u="none" dirty="0" smtClean="0"/>
          </a:p>
        </p:txBody>
      </p:sp>
      <p:pic>
        <p:nvPicPr>
          <p:cNvPr id="2050" name="Picture 2" descr="http://www.oneness4all.com/wp-content/uploads/2009/04/fractal17.jpg"/>
          <p:cNvPicPr>
            <a:picLocks noChangeAspect="1" noChangeArrowheads="1"/>
          </p:cNvPicPr>
          <p:nvPr/>
        </p:nvPicPr>
        <p:blipFill rotWithShape="1">
          <a:blip r:embed="rId3">
            <a:extLst>
              <a:ext uri="{28A0092B-C50C-407E-A947-70E740481C1C}">
                <a14:useLocalDpi xmlns:a14="http://schemas.microsoft.com/office/drawing/2010/main" val="0"/>
              </a:ext>
            </a:extLst>
          </a:blip>
          <a:srcRect t="38179" b="27089"/>
          <a:stretch/>
        </p:blipFill>
        <p:spPr bwMode="auto">
          <a:xfrm>
            <a:off x="533400" y="4572000"/>
            <a:ext cx="7772400" cy="10569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http://www.oneness4all.com/wp-content/uploads/2009/04/fractal17.jpg"/>
          <p:cNvPicPr>
            <a:picLocks noChangeAspect="1" noChangeArrowheads="1"/>
          </p:cNvPicPr>
          <p:nvPr/>
        </p:nvPicPr>
        <p:blipFill rotWithShape="1">
          <a:blip r:embed="rId3">
            <a:extLst>
              <a:ext uri="{28A0092B-C50C-407E-A947-70E740481C1C}">
                <a14:useLocalDpi xmlns:a14="http://schemas.microsoft.com/office/drawing/2010/main" val="0"/>
              </a:ext>
            </a:extLst>
          </a:blip>
          <a:srcRect t="38179" b="27089"/>
          <a:stretch/>
        </p:blipFill>
        <p:spPr bwMode="auto">
          <a:xfrm>
            <a:off x="533400" y="533400"/>
            <a:ext cx="7772400" cy="10569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9370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600" u="none" kern="1200" dirty="0" smtClean="0">
                <a:solidFill>
                  <a:schemeClr val="tx2"/>
                </a:solidFill>
                <a:effectLst/>
                <a:latin typeface="+mn-lt"/>
                <a:ea typeface="+mn-ea"/>
                <a:cs typeface="+mn-cs"/>
              </a:rPr>
              <a:t>Scope and Sequence</a:t>
            </a:r>
            <a:endParaRPr lang="en-US" sz="7200" u="none" dirty="0"/>
          </a:p>
        </p:txBody>
      </p:sp>
      <p:sp>
        <p:nvSpPr>
          <p:cNvPr id="3" name="Content Placeholder 2"/>
          <p:cNvSpPr>
            <a:spLocks noGrp="1"/>
          </p:cNvSpPr>
          <p:nvPr>
            <p:ph sz="quarter" idx="4294967295"/>
          </p:nvPr>
        </p:nvSpPr>
        <p:spPr>
          <a:xfrm>
            <a:off x="1143000" y="731520"/>
            <a:ext cx="6400800" cy="3474720"/>
          </a:xfrm>
          <a:prstGeom prst="rect">
            <a:avLst/>
          </a:prstGeom>
        </p:spPr>
        <p:txBody>
          <a:bodyPr/>
          <a:lstStyle/>
          <a:p>
            <a:r>
              <a:rPr lang="en-US" sz="2200" kern="1200" dirty="0" smtClean="0">
                <a:solidFill>
                  <a:schemeClr val="tx2"/>
                </a:solidFill>
                <a:effectLst/>
                <a:latin typeface="+mn-lt"/>
                <a:ea typeface="+mn-ea"/>
                <a:cs typeface="+mn-cs"/>
              </a:rPr>
              <a:t>Reviewed other syllabi course syllabi</a:t>
            </a:r>
          </a:p>
          <a:p>
            <a:r>
              <a:rPr lang="en-US" sz="2200" dirty="0" smtClean="0">
                <a:solidFill>
                  <a:schemeClr val="tx2"/>
                </a:solidFill>
                <a:effectLst/>
              </a:rPr>
              <a:t>Determined level of content appropriate for community college audience</a:t>
            </a:r>
          </a:p>
          <a:p>
            <a:pPr lvl="1"/>
            <a:r>
              <a:rPr lang="en-US" sz="2000" kern="1200" dirty="0" smtClean="0">
                <a:solidFill>
                  <a:schemeClr val="tx2"/>
                </a:solidFill>
                <a:effectLst/>
                <a:latin typeface="+mn-lt"/>
                <a:ea typeface="+mn-ea"/>
                <a:cs typeface="+mn-cs"/>
              </a:rPr>
              <a:t>Emphasis making it meaningful for students</a:t>
            </a:r>
          </a:p>
          <a:p>
            <a:pPr lvl="1"/>
            <a:r>
              <a:rPr lang="en-US" sz="2000" dirty="0" smtClean="0">
                <a:solidFill>
                  <a:schemeClr val="tx2"/>
                </a:solidFill>
                <a:effectLst/>
              </a:rPr>
              <a:t>Engaging pedagogy</a:t>
            </a:r>
          </a:p>
          <a:p>
            <a:r>
              <a:rPr lang="en-US" sz="2200" kern="1200" dirty="0" smtClean="0">
                <a:solidFill>
                  <a:schemeClr val="tx2"/>
                </a:solidFill>
                <a:effectLst/>
                <a:latin typeface="+mn-lt"/>
                <a:ea typeface="+mn-ea"/>
                <a:cs typeface="+mn-cs"/>
              </a:rPr>
              <a:t>Connections to business/</a:t>
            </a:r>
            <a:r>
              <a:rPr lang="en-US" sz="2200" kern="1200" dirty="0" err="1" smtClean="0">
                <a:solidFill>
                  <a:schemeClr val="tx2"/>
                </a:solidFill>
                <a:effectLst/>
                <a:latin typeface="+mn-lt"/>
                <a:ea typeface="+mn-ea"/>
                <a:cs typeface="+mn-cs"/>
              </a:rPr>
              <a:t>entrepreneural</a:t>
            </a:r>
            <a:r>
              <a:rPr lang="en-US" sz="2200" kern="1200" dirty="0" smtClean="0">
                <a:solidFill>
                  <a:schemeClr val="tx2"/>
                </a:solidFill>
                <a:effectLst/>
                <a:latin typeface="+mn-lt"/>
                <a:ea typeface="+mn-ea"/>
                <a:cs typeface="+mn-cs"/>
              </a:rPr>
              <a:t> content where possible</a:t>
            </a:r>
          </a:p>
        </p:txBody>
      </p:sp>
    </p:spTree>
    <p:extLst>
      <p:ext uri="{BB962C8B-B14F-4D97-AF65-F5344CB8AC3E}">
        <p14:creationId xmlns:p14="http://schemas.microsoft.com/office/powerpoint/2010/main" val="1446076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800" u="none" kern="1200" dirty="0" smtClean="0">
                <a:solidFill>
                  <a:schemeClr val="tx2"/>
                </a:solidFill>
                <a:effectLst/>
                <a:latin typeface="+mn-lt"/>
                <a:ea typeface="+mn-ea"/>
                <a:cs typeface="+mn-cs"/>
              </a:rPr>
              <a:t>Online Delivery Format</a:t>
            </a:r>
            <a:endParaRPr lang="en-US" sz="4800" u="none" dirty="0"/>
          </a:p>
        </p:txBody>
      </p:sp>
      <p:sp>
        <p:nvSpPr>
          <p:cNvPr id="3" name="Content Placeholder 2"/>
          <p:cNvSpPr>
            <a:spLocks noGrp="1"/>
          </p:cNvSpPr>
          <p:nvPr>
            <p:ph sz="quarter" idx="4294967295"/>
          </p:nvPr>
        </p:nvSpPr>
        <p:spPr>
          <a:xfrm>
            <a:off x="1143000" y="1097280"/>
            <a:ext cx="6400800" cy="3474720"/>
          </a:xfrm>
          <a:prstGeom prst="rect">
            <a:avLst/>
          </a:prstGeom>
        </p:spPr>
        <p:txBody>
          <a:bodyPr>
            <a:normAutofit/>
          </a:bodyPr>
          <a:lstStyle/>
          <a:p>
            <a:r>
              <a:rPr lang="en-US" sz="2400" dirty="0" smtClean="0"/>
              <a:t>Offered fully online via Blackboard</a:t>
            </a:r>
          </a:p>
          <a:p>
            <a:r>
              <a:rPr lang="en-US" sz="2400" dirty="0" smtClean="0"/>
              <a:t>I have trained over 100 faculty to teach online</a:t>
            </a:r>
          </a:p>
          <a:p>
            <a:r>
              <a:rPr lang="en-US" sz="2400" dirty="0" smtClean="0"/>
              <a:t>Worked backwards from learning outcomes</a:t>
            </a:r>
          </a:p>
          <a:p>
            <a:r>
              <a:rPr lang="en-US" sz="2400" dirty="0" smtClean="0"/>
              <a:t>Take advantage of online resources and collaborative tool</a:t>
            </a:r>
          </a:p>
          <a:p>
            <a:r>
              <a:rPr lang="en-US" sz="2400" dirty="0" smtClean="0"/>
              <a:t>Hope to offer hybrid version to include face-to-face strategies</a:t>
            </a:r>
            <a:endParaRPr lang="en-US" sz="2400" dirty="0"/>
          </a:p>
        </p:txBody>
      </p:sp>
    </p:spTree>
    <p:extLst>
      <p:ext uri="{BB962C8B-B14F-4D97-AF65-F5344CB8AC3E}">
        <p14:creationId xmlns:p14="http://schemas.microsoft.com/office/powerpoint/2010/main" val="21613565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5400" y="685801"/>
            <a:ext cx="6934200" cy="3657599"/>
          </a:xfrm>
        </p:spPr>
        <p:txBody>
          <a:bodyPr/>
          <a:lstStyle/>
          <a:p>
            <a:pPr lvl="0"/>
            <a:r>
              <a:rPr lang="en-US" dirty="0" smtClean="0">
                <a:effectLst/>
                <a:latin typeface="Arial" pitchFamily="34" charset="0"/>
                <a:cs typeface="Arial" pitchFamily="34" charset="0"/>
              </a:rPr>
              <a:t>Weekly </a:t>
            </a:r>
            <a:r>
              <a:rPr lang="en-US" dirty="0">
                <a:effectLst/>
                <a:latin typeface="Arial" pitchFamily="34" charset="0"/>
                <a:cs typeface="Arial" pitchFamily="34" charset="0"/>
              </a:rPr>
              <a:t>Assignments (Artists Dates, Theme Papers and Activities) </a:t>
            </a:r>
            <a:r>
              <a:rPr lang="en-US" dirty="0" smtClean="0">
                <a:effectLst/>
                <a:latin typeface="Arial" pitchFamily="34" charset="0"/>
                <a:cs typeface="Arial" pitchFamily="34" charset="0"/>
              </a:rPr>
              <a:t>  20</a:t>
            </a:r>
            <a:r>
              <a:rPr lang="en-US" dirty="0">
                <a:effectLst/>
                <a:latin typeface="Arial" pitchFamily="34" charset="0"/>
                <a:cs typeface="Arial" pitchFamily="34" charset="0"/>
              </a:rPr>
              <a:t>%</a:t>
            </a:r>
          </a:p>
          <a:p>
            <a:pPr lvl="0"/>
            <a:r>
              <a:rPr lang="en-US" dirty="0">
                <a:effectLst/>
                <a:latin typeface="Arial" pitchFamily="34" charset="0"/>
                <a:cs typeface="Arial" pitchFamily="34" charset="0"/>
              </a:rPr>
              <a:t>Creativity Definition 15% </a:t>
            </a:r>
          </a:p>
          <a:p>
            <a:pPr lvl="0"/>
            <a:r>
              <a:rPr lang="en-US" dirty="0">
                <a:effectLst/>
                <a:latin typeface="Arial" pitchFamily="34" charset="0"/>
                <a:cs typeface="Arial" pitchFamily="34" charset="0"/>
              </a:rPr>
              <a:t>Discussion Board Participation 20%</a:t>
            </a:r>
          </a:p>
          <a:p>
            <a:pPr lvl="0"/>
            <a:r>
              <a:rPr lang="en-US" dirty="0">
                <a:effectLst/>
                <a:latin typeface="Arial" pitchFamily="34" charset="0"/>
                <a:cs typeface="Arial" pitchFamily="34" charset="0"/>
              </a:rPr>
              <a:t>Weekly Journal  20%</a:t>
            </a:r>
          </a:p>
          <a:p>
            <a:pPr lvl="0"/>
            <a:r>
              <a:rPr lang="en-US" dirty="0">
                <a:effectLst/>
                <a:latin typeface="Arial" pitchFamily="34" charset="0"/>
                <a:cs typeface="Arial" pitchFamily="34" charset="0"/>
              </a:rPr>
              <a:t>Problem of Personal Interest - Final Submission 25%</a:t>
            </a:r>
          </a:p>
          <a:p>
            <a:pPr lvl="0"/>
            <a:r>
              <a:rPr lang="en-US" dirty="0">
                <a:effectLst/>
                <a:latin typeface="Arial" pitchFamily="34" charset="0"/>
                <a:cs typeface="Arial" pitchFamily="34" charset="0"/>
              </a:rPr>
              <a:t>Total 100%</a:t>
            </a:r>
          </a:p>
          <a:p>
            <a:endParaRPr lang="en-US" dirty="0"/>
          </a:p>
        </p:txBody>
      </p:sp>
      <p:sp>
        <p:nvSpPr>
          <p:cNvPr id="3" name="Title 2"/>
          <p:cNvSpPr>
            <a:spLocks noGrp="1"/>
          </p:cNvSpPr>
          <p:nvPr>
            <p:ph type="title"/>
          </p:nvPr>
        </p:nvSpPr>
        <p:spPr/>
        <p:txBody>
          <a:bodyPr/>
          <a:lstStyle/>
          <a:p>
            <a:r>
              <a:rPr lang="en-US" dirty="0" smtClean="0"/>
              <a:t>Grading</a:t>
            </a:r>
            <a:endParaRPr lang="en-US" dirty="0"/>
          </a:p>
        </p:txBody>
      </p:sp>
    </p:spTree>
    <p:extLst>
      <p:ext uri="{BB962C8B-B14F-4D97-AF65-F5344CB8AC3E}">
        <p14:creationId xmlns:p14="http://schemas.microsoft.com/office/powerpoint/2010/main" val="34305189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Methodology for solving problems. Includes using:</a:t>
            </a:r>
          </a:p>
          <a:p>
            <a:pPr lvl="1"/>
            <a:r>
              <a:rPr lang="en-US" dirty="0" smtClean="0"/>
              <a:t>Empathy</a:t>
            </a:r>
          </a:p>
          <a:p>
            <a:pPr lvl="1"/>
            <a:r>
              <a:rPr lang="en-US" dirty="0" smtClean="0"/>
              <a:t>Creativity</a:t>
            </a:r>
          </a:p>
          <a:p>
            <a:pPr lvl="1"/>
            <a:r>
              <a:rPr lang="en-US" dirty="0" smtClean="0"/>
              <a:t>Rationality</a:t>
            </a:r>
          </a:p>
          <a:p>
            <a:pPr lvl="1"/>
            <a:endParaRPr lang="en-US" dirty="0"/>
          </a:p>
        </p:txBody>
      </p:sp>
      <p:sp>
        <p:nvSpPr>
          <p:cNvPr id="3" name="Title 2"/>
          <p:cNvSpPr>
            <a:spLocks noGrp="1"/>
          </p:cNvSpPr>
          <p:nvPr>
            <p:ph type="title"/>
          </p:nvPr>
        </p:nvSpPr>
        <p:spPr/>
        <p:txBody>
          <a:bodyPr/>
          <a:lstStyle/>
          <a:p>
            <a:r>
              <a:rPr lang="en-US" dirty="0" smtClean="0"/>
              <a:t>Design Thinking</a:t>
            </a:r>
            <a:endParaRPr lang="en-US" dirty="0"/>
          </a:p>
        </p:txBody>
      </p:sp>
    </p:spTree>
    <p:extLst>
      <p:ext uri="{BB962C8B-B14F-4D97-AF65-F5344CB8AC3E}">
        <p14:creationId xmlns:p14="http://schemas.microsoft.com/office/powerpoint/2010/main" val="447363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314035847"/>
              </p:ext>
            </p:extLst>
          </p:nvPr>
        </p:nvGraphicFramePr>
        <p:xfrm>
          <a:off x="189411" y="381000"/>
          <a:ext cx="8915400" cy="5943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Content Placeholder 3"/>
          <p:cNvGraphicFramePr>
            <a:graphicFrameLocks/>
          </p:cNvGraphicFramePr>
          <p:nvPr>
            <p:extLst>
              <p:ext uri="{D42A27DB-BD31-4B8C-83A1-F6EECF244321}">
                <p14:modId xmlns:p14="http://schemas.microsoft.com/office/powerpoint/2010/main" val="1220783182"/>
              </p:ext>
            </p:extLst>
          </p:nvPr>
        </p:nvGraphicFramePr>
        <p:xfrm>
          <a:off x="2362200" y="152400"/>
          <a:ext cx="4697186" cy="2209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Rectangle 4"/>
          <p:cNvSpPr/>
          <p:nvPr/>
        </p:nvSpPr>
        <p:spPr>
          <a:xfrm>
            <a:off x="3733800" y="3048000"/>
            <a:ext cx="2019300" cy="609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Reflect and Take Stock </a:t>
            </a:r>
            <a:endParaRPr lang="en-US" dirty="0"/>
          </a:p>
        </p:txBody>
      </p:sp>
      <p:sp>
        <p:nvSpPr>
          <p:cNvPr id="6" name="Down Arrow 5"/>
          <p:cNvSpPr/>
          <p:nvPr/>
        </p:nvSpPr>
        <p:spPr>
          <a:xfrm>
            <a:off x="4572000" y="2514600"/>
            <a:ext cx="3048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591050" y="3810000"/>
            <a:ext cx="3048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591050" y="5105400"/>
            <a:ext cx="3048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726180" y="5715000"/>
            <a:ext cx="2019300" cy="609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Reflect on Choices</a:t>
            </a:r>
            <a:endParaRPr lang="en-US" dirty="0"/>
          </a:p>
        </p:txBody>
      </p:sp>
      <p:sp>
        <p:nvSpPr>
          <p:cNvPr id="10" name="Rectangle 9"/>
          <p:cNvSpPr/>
          <p:nvPr/>
        </p:nvSpPr>
        <p:spPr>
          <a:xfrm>
            <a:off x="3733800" y="4343400"/>
            <a:ext cx="2019300" cy="609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Develop Course</a:t>
            </a:r>
            <a:endParaRPr lang="en-US" dirty="0"/>
          </a:p>
        </p:txBody>
      </p:sp>
    </p:spTree>
    <p:extLst>
      <p:ext uri="{BB962C8B-B14F-4D97-AF65-F5344CB8AC3E}">
        <p14:creationId xmlns:p14="http://schemas.microsoft.com/office/powerpoint/2010/main" val="15950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 calcmode="lin" valueType="num">
                                      <p:cBhvr>
                                        <p:cTn id="8" dur="1000"/>
                                        <p:tgtEl>
                                          <p:spTgt spid="4"/>
                                        </p:tgtEl>
                                        <p:attrNameLst>
                                          <p:attrName>style.rotation</p:attrName>
                                        </p:attrNameLst>
                                      </p:cBhvr>
                                      <p:tavLst>
                                        <p:tav tm="0">
                                          <p:val>
                                            <p:fltVal val="0"/>
                                          </p:val>
                                        </p:tav>
                                        <p:tav tm="100000">
                                          <p:val>
                                            <p:fltVal val="90"/>
                                          </p:val>
                                        </p:tav>
                                      </p:tavLst>
                                    </p:anim>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3" grpId="0">
        <p:bldAsOne/>
      </p:bldGraphic>
      <p:bldP spid="5" grpId="0" animBg="1"/>
      <p:bldP spid="6"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143000" y="731520"/>
            <a:ext cx="6400800" cy="3474720"/>
          </a:xfrm>
          <a:prstGeom prst="rect">
            <a:avLst/>
          </a:prstGeom>
        </p:spPr>
        <p:txBody>
          <a:bodyPr/>
          <a:lstStyle/>
          <a:p>
            <a:r>
              <a:rPr lang="en-US" dirty="0" smtClean="0"/>
              <a:t>In college took I many liberal arts courses, but not really engaged and did not see connections</a:t>
            </a:r>
          </a:p>
          <a:p>
            <a:r>
              <a:rPr lang="en-US" dirty="0" smtClean="0"/>
              <a:t>Happened across a film class and…</a:t>
            </a:r>
          </a:p>
          <a:p>
            <a:pPr lvl="1"/>
            <a:r>
              <a:rPr lang="en-US" dirty="0" smtClean="0"/>
              <a:t>Did well</a:t>
            </a:r>
          </a:p>
          <a:p>
            <a:pPr lvl="1"/>
            <a:r>
              <a:rPr lang="en-US" dirty="0"/>
              <a:t>T</a:t>
            </a:r>
            <a:r>
              <a:rPr lang="en-US" dirty="0" smtClean="0"/>
              <a:t>ook additional courses (art and art history)</a:t>
            </a:r>
          </a:p>
          <a:p>
            <a:pPr lvl="1"/>
            <a:r>
              <a:rPr lang="en-US" dirty="0"/>
              <a:t>C</a:t>
            </a:r>
            <a:r>
              <a:rPr lang="en-US" dirty="0" smtClean="0"/>
              <a:t>hanged my major to Art</a:t>
            </a:r>
          </a:p>
          <a:p>
            <a:r>
              <a:rPr lang="en-US" i="1" dirty="0" smtClean="0"/>
              <a:t>Challenged my notion of myself as a non-creative person!</a:t>
            </a:r>
            <a:endParaRPr lang="en-US" i="1" dirty="0"/>
          </a:p>
        </p:txBody>
      </p:sp>
      <p:sp>
        <p:nvSpPr>
          <p:cNvPr id="5" name="Title 1"/>
          <p:cNvSpPr>
            <a:spLocks noGrp="1"/>
          </p:cNvSpPr>
          <p:nvPr>
            <p:ph type="title"/>
          </p:nvPr>
        </p:nvSpPr>
        <p:spPr>
          <a:xfrm>
            <a:off x="76200" y="4953000"/>
            <a:ext cx="5638800" cy="914400"/>
          </a:xfrm>
        </p:spPr>
        <p:txBody>
          <a:bodyPr/>
          <a:lstStyle/>
          <a:p>
            <a:r>
              <a:rPr lang="en-US" sz="4000" dirty="0"/>
              <a:t>Discovering My Own Creativity and Creating a Path for Others</a:t>
            </a:r>
            <a:endParaRPr lang="en-US" sz="4000" u="none" dirty="0"/>
          </a:p>
        </p:txBody>
      </p:sp>
      <p:pic>
        <p:nvPicPr>
          <p:cNvPr id="4" name="Picture 2" descr="http://th00.deviantart.net/fs70/PRE/i/2012/340/d/8/compass_rose_by_ratofblades-d5n93iz.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6444" b="14831"/>
          <a:stretch/>
        </p:blipFill>
        <p:spPr bwMode="auto">
          <a:xfrm>
            <a:off x="5105400" y="3077029"/>
            <a:ext cx="4275161" cy="385717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038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143000" y="731520"/>
            <a:ext cx="6400800" cy="3474720"/>
          </a:xfrm>
          <a:prstGeom prst="rect">
            <a:avLst/>
          </a:prstGeom>
        </p:spPr>
        <p:txBody>
          <a:bodyPr>
            <a:normAutofit/>
          </a:bodyPr>
          <a:lstStyle/>
          <a:p>
            <a:r>
              <a:rPr lang="en-US" dirty="0" smtClean="0"/>
              <a:t>College launching new Entrepreneurial Business Certificate program</a:t>
            </a:r>
          </a:p>
          <a:p>
            <a:r>
              <a:rPr lang="en-US" dirty="0" smtClean="0"/>
              <a:t>Looking for someone to develop interdisciplinary Creative Thinking class out of Humanities and Social Sciences Division</a:t>
            </a:r>
          </a:p>
          <a:p>
            <a:r>
              <a:rPr lang="en-US" dirty="0" smtClean="0"/>
              <a:t>I was selected due to my background and participation in CCT program</a:t>
            </a:r>
          </a:p>
          <a:p>
            <a:r>
              <a:rPr lang="en-US" dirty="0" smtClean="0"/>
              <a:t>Course Pilot Proposal passed Curriculum Committee Spring 2013, to be offered Fall 2013</a:t>
            </a:r>
          </a:p>
        </p:txBody>
      </p:sp>
      <p:sp>
        <p:nvSpPr>
          <p:cNvPr id="5" name="Title 1"/>
          <p:cNvSpPr>
            <a:spLocks noGrp="1"/>
          </p:cNvSpPr>
          <p:nvPr>
            <p:ph type="title"/>
          </p:nvPr>
        </p:nvSpPr>
        <p:spPr>
          <a:xfrm>
            <a:off x="777240" y="4267200"/>
            <a:ext cx="7543800" cy="914400"/>
          </a:xfrm>
        </p:spPr>
        <p:txBody>
          <a:bodyPr/>
          <a:lstStyle/>
          <a:p>
            <a:r>
              <a:rPr lang="en-US" u="none" dirty="0" smtClean="0"/>
              <a:t>Synchronicity!</a:t>
            </a:r>
            <a:endParaRPr lang="en-US" u="none" dirty="0"/>
          </a:p>
        </p:txBody>
      </p:sp>
      <p:pic>
        <p:nvPicPr>
          <p:cNvPr id="3074" name="Picture 2" descr="https://encrypted-tbn3.gstatic.com/images?q=tbn:ANd9GcRYtEHFxfLEvDpFAZPZC5zsMsPl_h35QpsOsefECwASGeTo16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41960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15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4294967295"/>
          </p:nvPr>
        </p:nvSpPr>
        <p:spPr>
          <a:xfrm>
            <a:off x="1143000" y="731520"/>
            <a:ext cx="6400800" cy="3474720"/>
          </a:xfrm>
          <a:prstGeom prst="rect">
            <a:avLst/>
          </a:prstGeom>
        </p:spPr>
        <p:txBody>
          <a:bodyPr/>
          <a:lstStyle/>
          <a:p>
            <a:endParaRPr lang="en-US"/>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24" t="15103" r="7467" b="4167"/>
          <a:stretch/>
        </p:blipFill>
        <p:spPr bwMode="auto">
          <a:xfrm>
            <a:off x="-24826" y="838200"/>
            <a:ext cx="9245026" cy="4800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2870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09600" y="1219200"/>
            <a:ext cx="8153400" cy="3474720"/>
          </a:xfrm>
          <a:prstGeom prst="rect">
            <a:avLst/>
          </a:prstGeom>
        </p:spPr>
        <p:txBody>
          <a:bodyPr>
            <a:noAutofit/>
          </a:bodyPr>
          <a:lstStyle/>
          <a:p>
            <a:pPr marL="45720" indent="0" algn="just">
              <a:buNone/>
            </a:pPr>
            <a:r>
              <a:rPr lang="en-US" sz="2000" dirty="0" smtClean="0"/>
              <a:t>This </a:t>
            </a:r>
            <a:r>
              <a:rPr lang="en-US" sz="2000" dirty="0"/>
              <a:t>interdisciplinary course will increase students’ understanding of the nature of creativity and creative problem solving. It provides students with an introduction to skills and techniques designed to increase their creativity and ability to develop innovative solutions to meaningful problems. Students will analyze the creative process from a variety of theoretical perspectives and participate in activities that develop capacities to generate original ideas. Topics include modern theories of creativity from psychology and allied fields, environments that enhance creative functioning, techniques to promote divergent thinking, and case studies of creative individuals. A variety of critical and creative thinking skills designed to boost creativity will be explored and practiced. </a:t>
            </a:r>
            <a:r>
              <a:rPr lang="en-US" sz="2000" dirty="0">
                <a:solidFill>
                  <a:schemeClr val="accent1">
                    <a:lumMod val="60000"/>
                    <a:lumOff val="40000"/>
                  </a:schemeClr>
                </a:solidFill>
              </a:rPr>
              <a:t>Knowledge and skills gained in this course are applicable to solving business, scientific, and environmental problems, as well as the arts and sciences and other areas of personal interest</a:t>
            </a:r>
            <a:r>
              <a:rPr lang="en-US" sz="2000" dirty="0" smtClean="0">
                <a:solidFill>
                  <a:schemeClr val="accent1">
                    <a:lumMod val="60000"/>
                    <a:lumOff val="40000"/>
                  </a:schemeClr>
                </a:solidFill>
              </a:rPr>
              <a:t>.</a:t>
            </a:r>
            <a:endParaRPr lang="en-US" sz="2000" dirty="0">
              <a:solidFill>
                <a:schemeClr val="accent1">
                  <a:lumMod val="60000"/>
                  <a:lumOff val="40000"/>
                </a:schemeClr>
              </a:solidFill>
            </a:endParaRPr>
          </a:p>
        </p:txBody>
      </p:sp>
      <p:sp>
        <p:nvSpPr>
          <p:cNvPr id="5" name="Title 1"/>
          <p:cNvSpPr>
            <a:spLocks noGrp="1"/>
          </p:cNvSpPr>
          <p:nvPr>
            <p:ph type="title"/>
          </p:nvPr>
        </p:nvSpPr>
        <p:spPr>
          <a:xfrm>
            <a:off x="777240" y="5105400"/>
            <a:ext cx="7543800" cy="914400"/>
          </a:xfrm>
        </p:spPr>
        <p:txBody>
          <a:bodyPr/>
          <a:lstStyle/>
          <a:p>
            <a:r>
              <a:rPr lang="en-US" dirty="0" smtClean="0"/>
              <a:t>Course Description</a:t>
            </a:r>
            <a:endParaRPr lang="en-US" u="none" dirty="0"/>
          </a:p>
        </p:txBody>
      </p:sp>
    </p:spTree>
    <p:extLst>
      <p:ext uri="{BB962C8B-B14F-4D97-AF65-F5344CB8AC3E}">
        <p14:creationId xmlns:p14="http://schemas.microsoft.com/office/powerpoint/2010/main" val="1254318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143000" y="990600"/>
            <a:ext cx="6400800" cy="3474720"/>
          </a:xfrm>
          <a:prstGeom prst="rect">
            <a:avLst/>
          </a:prstGeom>
        </p:spPr>
        <p:txBody>
          <a:bodyPr>
            <a:normAutofit fontScale="85000" lnSpcReduction="20000"/>
          </a:bodyPr>
          <a:lstStyle/>
          <a:p>
            <a:r>
              <a:rPr lang="en-US" sz="2400" dirty="0" smtClean="0"/>
              <a:t>Multiple </a:t>
            </a:r>
            <a:r>
              <a:rPr lang="en-US" sz="2400" dirty="0" smtClean="0"/>
              <a:t>Intelligences (Gardner)</a:t>
            </a:r>
          </a:p>
          <a:p>
            <a:r>
              <a:rPr lang="en-US" sz="2400" dirty="0" err="1" smtClean="0"/>
              <a:t>Triarchic</a:t>
            </a:r>
            <a:r>
              <a:rPr lang="en-US" sz="2400" dirty="0" smtClean="0"/>
              <a:t> Theory of Intelligence (Sternberg)</a:t>
            </a:r>
          </a:p>
          <a:p>
            <a:r>
              <a:rPr lang="en-US" sz="2400" kern="1200" dirty="0" smtClean="0">
                <a:effectLst/>
              </a:rPr>
              <a:t>Eastern Perspectives of Creativity (</a:t>
            </a:r>
            <a:r>
              <a:rPr lang="en-US" sz="2400" kern="1200" dirty="0" smtClean="0">
                <a:effectLst/>
              </a:rPr>
              <a:t>Chang</a:t>
            </a:r>
            <a:r>
              <a:rPr lang="en-US" sz="2400" dirty="0" smtClean="0">
                <a:effectLst/>
              </a:rPr>
              <a:t>)</a:t>
            </a:r>
          </a:p>
          <a:p>
            <a:r>
              <a:rPr lang="en-US" sz="2400" dirty="0" smtClean="0">
                <a:effectLst/>
              </a:rPr>
              <a:t>6 P’s of Creativity</a:t>
            </a:r>
          </a:p>
          <a:p>
            <a:r>
              <a:rPr lang="en-US" sz="2400" dirty="0" smtClean="0">
                <a:effectLst/>
              </a:rPr>
              <a:t>Everyday Creativity – Big “C” or Little “c”</a:t>
            </a:r>
          </a:p>
          <a:p>
            <a:r>
              <a:rPr lang="en-US" sz="2400" dirty="0" smtClean="0">
                <a:effectLst/>
              </a:rPr>
              <a:t>Frames of Reference</a:t>
            </a:r>
          </a:p>
          <a:p>
            <a:r>
              <a:rPr lang="en-US" sz="2400" dirty="0" smtClean="0">
                <a:effectLst/>
              </a:rPr>
              <a:t>Social Conditions</a:t>
            </a:r>
          </a:p>
          <a:p>
            <a:r>
              <a:rPr lang="en-US" sz="2400" dirty="0" smtClean="0">
                <a:effectLst/>
              </a:rPr>
              <a:t>Positive </a:t>
            </a:r>
            <a:r>
              <a:rPr lang="en-US" sz="2400" dirty="0">
                <a:effectLst/>
              </a:rPr>
              <a:t>Psychology (Seligman)</a:t>
            </a:r>
          </a:p>
          <a:p>
            <a:r>
              <a:rPr lang="en-US" sz="2400" dirty="0"/>
              <a:t>Growth Mindset (</a:t>
            </a:r>
            <a:r>
              <a:rPr lang="en-US" sz="2400" dirty="0" err="1"/>
              <a:t>Dweck</a:t>
            </a:r>
            <a:r>
              <a:rPr lang="en-US" sz="2400" dirty="0"/>
              <a:t>)</a:t>
            </a:r>
          </a:p>
          <a:p>
            <a:r>
              <a:rPr lang="en-US" sz="2400" dirty="0">
                <a:effectLst/>
              </a:rPr>
              <a:t>Thinking Fast and Thinking Slow (Systems 1 and 2) (</a:t>
            </a:r>
            <a:r>
              <a:rPr lang="en-US" sz="2400" dirty="0" err="1">
                <a:effectLst/>
              </a:rPr>
              <a:t>Kahneman</a:t>
            </a:r>
            <a:r>
              <a:rPr lang="en-US" sz="2400" dirty="0">
                <a:effectLst/>
              </a:rPr>
              <a:t>)</a:t>
            </a:r>
          </a:p>
          <a:p>
            <a:endParaRPr lang="en-US" sz="2400" kern="1200" dirty="0" smtClean="0">
              <a:effectLst/>
            </a:endParaRPr>
          </a:p>
        </p:txBody>
      </p:sp>
      <p:sp>
        <p:nvSpPr>
          <p:cNvPr id="4" name="Title 1"/>
          <p:cNvSpPr txBox="1">
            <a:spLocks/>
          </p:cNvSpPr>
          <p:nvPr/>
        </p:nvSpPr>
        <p:spPr>
          <a:xfrm>
            <a:off x="777240" y="4800600"/>
            <a:ext cx="7543800" cy="914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Theoretical Frameworks</a:t>
            </a:r>
            <a:endParaRPr lang="en-US" dirty="0"/>
          </a:p>
        </p:txBody>
      </p:sp>
    </p:spTree>
    <p:extLst>
      <p:ext uri="{BB962C8B-B14F-4D97-AF65-F5344CB8AC3E}">
        <p14:creationId xmlns:p14="http://schemas.microsoft.com/office/powerpoint/2010/main" val="42278268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4">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Theme4</Template>
  <TotalTime>9104</TotalTime>
  <Words>6923</Words>
  <Application>Microsoft Office PowerPoint</Application>
  <PresentationFormat>On-screen Show (4:3)</PresentationFormat>
  <Paragraphs>423</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Theme4</vt:lpstr>
      <vt:lpstr>Reflecting on Developing a Creative Thinking Course for Community College Students</vt:lpstr>
      <vt:lpstr>My Schema</vt:lpstr>
      <vt:lpstr>My Perspective</vt:lpstr>
      <vt:lpstr>PowerPoint Presentation</vt:lpstr>
      <vt:lpstr>Discovering My Own Creativity and Creating a Path for Others</vt:lpstr>
      <vt:lpstr>Synchronicity!</vt:lpstr>
      <vt:lpstr>PowerPoint Presentation</vt:lpstr>
      <vt:lpstr>Course Description</vt:lpstr>
      <vt:lpstr>PowerPoint Presentation</vt:lpstr>
      <vt:lpstr>Intelligence and Creativity</vt:lpstr>
      <vt:lpstr>Eastern View of Creativity</vt:lpstr>
      <vt:lpstr>6 P’s of Creativity</vt:lpstr>
      <vt:lpstr>Everyday Creativity – Big C or Little c?</vt:lpstr>
      <vt:lpstr>The Importance of  Frames of Reference</vt:lpstr>
      <vt:lpstr>The Importance of Social Conditions</vt:lpstr>
      <vt:lpstr>The Relationship between Critical and Creative Thinking</vt:lpstr>
      <vt:lpstr>PowerPoint Presentation</vt:lpstr>
      <vt:lpstr>Positivity Continued</vt:lpstr>
      <vt:lpstr>Flourishing</vt:lpstr>
      <vt:lpstr>Growth Mindset</vt:lpstr>
      <vt:lpstr>Thinking Fast and Slow</vt:lpstr>
      <vt:lpstr>Bringing Together  Ideas</vt:lpstr>
      <vt:lpstr>Reflections on the Development of the Creative Thinking Course</vt:lpstr>
      <vt:lpstr>Creative Discovery </vt:lpstr>
      <vt:lpstr>Major Assignments</vt:lpstr>
      <vt:lpstr>Artist’s Way – Julia Cameron</vt:lpstr>
      <vt:lpstr>Continuing the Journey:  Next Steps</vt:lpstr>
      <vt:lpstr>PowerPoint Presentation</vt:lpstr>
      <vt:lpstr>Bibliography</vt:lpstr>
      <vt:lpstr>Bibliography con’t</vt:lpstr>
      <vt:lpstr>Reflecting on Developing a Creative Thinking Course for Community College Students</vt:lpstr>
      <vt:lpstr>Scope and Sequence</vt:lpstr>
      <vt:lpstr>Online Delivery Format</vt:lpstr>
      <vt:lpstr>Grading</vt:lpstr>
      <vt:lpstr>Design Thinking</vt:lpstr>
    </vt:vector>
  </TitlesOfParts>
  <Company>Middlesex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Project</dc:title>
  <dc:creator>Noreen McGinness</dc:creator>
  <cp:lastModifiedBy>Noreen McGinness</cp:lastModifiedBy>
  <cp:revision>139</cp:revision>
  <cp:lastPrinted>2013-05-05T21:56:44Z</cp:lastPrinted>
  <dcterms:created xsi:type="dcterms:W3CDTF">2013-03-23T14:39:40Z</dcterms:created>
  <dcterms:modified xsi:type="dcterms:W3CDTF">2013-05-06T12:30:10Z</dcterms:modified>
</cp:coreProperties>
</file>