
<file path=[Content_Types].xml><?xml version="1.0" encoding="utf-8"?>
<Types xmlns="http://schemas.openxmlformats.org/package/2006/content-types">
  <Default Extension="tiff" ContentType="image/tiff"/>
  <Default Extension="rels" ContentType="application/vnd.openxmlformats-package.relationships+xml"/>
  <Default Extension="m4p" ContentType="audio/unknown"/>
  <Default Extension="jpg" ContentType="image/jpeg"/>
  <Default Extension="xml" ContentType="application/xml"/>
  <Default Extension="jpeg" ContentType="image/jpeg"/>
  <Default Extension="wdp" ContentType="image/vnd.ms-photo"/>
  <Default Extension="m4a" ContentType="audio/unknown"/>
  <Default Extension="gif" ContentType="image/gif"/>
  <Default Extension="png" ContentType="image/png"/>
  <Default Extension="bin" ContentType="application/vnd.openxmlformats-officedocument.presentationml.printerSettings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8" r:id="rId2"/>
    <p:sldId id="256" r:id="rId3"/>
    <p:sldId id="259" r:id="rId4"/>
    <p:sldId id="260" r:id="rId5"/>
    <p:sldId id="261" r:id="rId6"/>
    <p:sldId id="257" r:id="rId7"/>
    <p:sldId id="263" r:id="rId8"/>
    <p:sldId id="287" r:id="rId9"/>
    <p:sldId id="262" r:id="rId10"/>
    <p:sldId id="292" r:id="rId11"/>
    <p:sldId id="265" r:id="rId12"/>
    <p:sldId id="266" r:id="rId13"/>
    <p:sldId id="267" r:id="rId14"/>
    <p:sldId id="268" r:id="rId15"/>
    <p:sldId id="293" r:id="rId16"/>
    <p:sldId id="269" r:id="rId17"/>
    <p:sldId id="270" r:id="rId18"/>
    <p:sldId id="271" r:id="rId19"/>
    <p:sldId id="272" r:id="rId20"/>
    <p:sldId id="275" r:id="rId21"/>
    <p:sldId id="273" r:id="rId22"/>
    <p:sldId id="281" r:id="rId23"/>
    <p:sldId id="285" r:id="rId24"/>
    <p:sldId id="290" r:id="rId25"/>
    <p:sldId id="274" r:id="rId26"/>
    <p:sldId id="296" r:id="rId27"/>
    <p:sldId id="297" r:id="rId28"/>
    <p:sldId id="299" r:id="rId29"/>
    <p:sldId id="298" r:id="rId30"/>
    <p:sldId id="295" r:id="rId31"/>
    <p:sldId id="300" r:id="rId32"/>
    <p:sldId id="302" r:id="rId33"/>
    <p:sldId id="354" r:id="rId34"/>
    <p:sldId id="301" r:id="rId35"/>
    <p:sldId id="303" r:id="rId36"/>
    <p:sldId id="313" r:id="rId37"/>
    <p:sldId id="317" r:id="rId38"/>
    <p:sldId id="314" r:id="rId39"/>
    <p:sldId id="315" r:id="rId40"/>
    <p:sldId id="316" r:id="rId41"/>
    <p:sldId id="289" r:id="rId42"/>
    <p:sldId id="277" r:id="rId43"/>
    <p:sldId id="276" r:id="rId44"/>
    <p:sldId id="278" r:id="rId45"/>
    <p:sldId id="294" r:id="rId46"/>
    <p:sldId id="283" r:id="rId47"/>
    <p:sldId id="304" r:id="rId48"/>
    <p:sldId id="306" r:id="rId49"/>
    <p:sldId id="307" r:id="rId50"/>
    <p:sldId id="308" r:id="rId51"/>
    <p:sldId id="312" r:id="rId52"/>
    <p:sldId id="305" r:id="rId53"/>
    <p:sldId id="310" r:id="rId54"/>
    <p:sldId id="309" r:id="rId55"/>
    <p:sldId id="318" r:id="rId56"/>
    <p:sldId id="319" r:id="rId57"/>
    <p:sldId id="320" r:id="rId58"/>
    <p:sldId id="321" r:id="rId59"/>
    <p:sldId id="323" r:id="rId60"/>
    <p:sldId id="324" r:id="rId61"/>
    <p:sldId id="327" r:id="rId62"/>
    <p:sldId id="325" r:id="rId63"/>
    <p:sldId id="328" r:id="rId64"/>
    <p:sldId id="326" r:id="rId65"/>
    <p:sldId id="329" r:id="rId66"/>
    <p:sldId id="334" r:id="rId67"/>
    <p:sldId id="331" r:id="rId68"/>
    <p:sldId id="333" r:id="rId69"/>
    <p:sldId id="332" r:id="rId70"/>
    <p:sldId id="339" r:id="rId71"/>
    <p:sldId id="335" r:id="rId72"/>
    <p:sldId id="330" r:id="rId73"/>
    <p:sldId id="336" r:id="rId74"/>
    <p:sldId id="322" r:id="rId75"/>
    <p:sldId id="337" r:id="rId76"/>
    <p:sldId id="338" r:id="rId77"/>
    <p:sldId id="340" r:id="rId78"/>
    <p:sldId id="341" r:id="rId79"/>
    <p:sldId id="345" r:id="rId80"/>
    <p:sldId id="346" r:id="rId81"/>
    <p:sldId id="347" r:id="rId82"/>
    <p:sldId id="348" r:id="rId83"/>
    <p:sldId id="342" r:id="rId84"/>
    <p:sldId id="344" r:id="rId85"/>
    <p:sldId id="351" r:id="rId86"/>
    <p:sldId id="352" r:id="rId87"/>
    <p:sldId id="288" r:id="rId88"/>
    <p:sldId id="291" r:id="rId89"/>
    <p:sldId id="350" r:id="rId90"/>
    <p:sldId id="353" r:id="rId91"/>
    <p:sldId id="355" r:id="rId92"/>
    <p:sldId id="356" r:id="rId93"/>
  </p:sldIdLst>
  <p:sldSz cx="9144000" cy="6858000" type="screen4x3"/>
  <p:notesSz cx="6858000" cy="9144000"/>
  <p:custShowLst>
    <p:custShow name="Custom Show 1" id="0">
      <p:sldLst>
        <p:sld r:id="rId2"/>
        <p:sld r:id="rId7"/>
        <p:sld r:id="rId3"/>
        <p:sld r:id="rId4"/>
        <p:sld r:id="rId5"/>
        <p:sld r:id="rId6"/>
        <p:sld r:id="rId8"/>
        <p:sld r:id="rId10"/>
        <p:sld r:id="rId12"/>
        <p:sld r:id="rId13"/>
        <p:sld r:id="rId14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 autoAdjust="0"/>
    <p:restoredTop sz="94667" autoAdjust="0"/>
  </p:normalViewPr>
  <p:slideViewPr>
    <p:cSldViewPr snapToGrid="0" snapToObjects="1">
      <p:cViewPr varScale="1">
        <p:scale>
          <a:sx n="105" d="100"/>
          <a:sy n="105" d="100"/>
        </p:scale>
        <p:origin x="-100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70" Type="http://schemas.openxmlformats.org/officeDocument/2006/relationships/slide" Target="slides/slide69.xml"/><Relationship Id="rId94" Type="http://schemas.openxmlformats.org/officeDocument/2006/relationships/printerSettings" Target="printerSettings/printerSettings1.bin"/><Relationship Id="rId7" Type="http://schemas.openxmlformats.org/officeDocument/2006/relationships/slide" Target="slides/slide6.xml"/><Relationship Id="rId74" Type="http://schemas.openxmlformats.org/officeDocument/2006/relationships/slide" Target="slides/slide73.xml"/><Relationship Id="rId25" Type="http://schemas.openxmlformats.org/officeDocument/2006/relationships/slide" Target="slides/slide24.xml"/><Relationship Id="rId96" Type="http://schemas.openxmlformats.org/officeDocument/2006/relationships/viewProps" Target="viewProps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71" Type="http://schemas.openxmlformats.org/officeDocument/2006/relationships/slide" Target="slides/slide70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89" Type="http://schemas.openxmlformats.org/officeDocument/2006/relationships/slide" Target="slides/slide88.xml"/><Relationship Id="rId88" Type="http://schemas.openxmlformats.org/officeDocument/2006/relationships/slide" Target="slides/slide87.xml"/><Relationship Id="rId82" Type="http://schemas.openxmlformats.org/officeDocument/2006/relationships/slide" Target="slides/slide81.xml"/><Relationship Id="rId69" Type="http://schemas.openxmlformats.org/officeDocument/2006/relationships/slide" Target="slides/slide6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72" Type="http://schemas.openxmlformats.org/officeDocument/2006/relationships/slide" Target="slides/slide71.xml"/><Relationship Id="rId35" Type="http://schemas.openxmlformats.org/officeDocument/2006/relationships/slide" Target="slides/slide34.xml"/><Relationship Id="rId75" Type="http://schemas.openxmlformats.org/officeDocument/2006/relationships/slide" Target="slides/slide74.xml"/><Relationship Id="rId80" Type="http://schemas.openxmlformats.org/officeDocument/2006/relationships/slide" Target="slides/slide79.xml"/><Relationship Id="rId31" Type="http://schemas.openxmlformats.org/officeDocument/2006/relationships/slide" Target="slides/slide30.xml"/><Relationship Id="rId62" Type="http://schemas.openxmlformats.org/officeDocument/2006/relationships/slide" Target="slides/slide61.xml"/><Relationship Id="rId79" Type="http://schemas.openxmlformats.org/officeDocument/2006/relationships/slide" Target="slides/slide78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32" Type="http://schemas.openxmlformats.org/officeDocument/2006/relationships/slide" Target="slides/slide31.xml"/><Relationship Id="rId13" Type="http://schemas.openxmlformats.org/officeDocument/2006/relationships/slide" Target="slides/slide12.xml"/><Relationship Id="rId52" Type="http://schemas.openxmlformats.org/officeDocument/2006/relationships/slide" Target="slides/slide51.xml"/><Relationship Id="rId54" Type="http://schemas.openxmlformats.org/officeDocument/2006/relationships/slide" Target="slides/slide53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84" Type="http://schemas.openxmlformats.org/officeDocument/2006/relationships/slide" Target="slides/slide83.xml"/><Relationship Id="rId30" Type="http://schemas.openxmlformats.org/officeDocument/2006/relationships/slide" Target="slides/slide29.xml"/><Relationship Id="rId29" Type="http://schemas.openxmlformats.org/officeDocument/2006/relationships/slide" Target="slides/slide28.xml"/><Relationship Id="rId83" Type="http://schemas.openxmlformats.org/officeDocument/2006/relationships/slide" Target="slides/slide8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22" Type="http://schemas.openxmlformats.org/officeDocument/2006/relationships/slide" Target="slides/slide21.xml"/><Relationship Id="rId95" Type="http://schemas.openxmlformats.org/officeDocument/2006/relationships/presProps" Target="presProps.xml"/><Relationship Id="rId39" Type="http://schemas.openxmlformats.org/officeDocument/2006/relationships/slide" Target="slides/slide38.xml"/><Relationship Id="rId43" Type="http://schemas.openxmlformats.org/officeDocument/2006/relationships/slide" Target="slides/slide42.xml"/><Relationship Id="rId90" Type="http://schemas.openxmlformats.org/officeDocument/2006/relationships/slide" Target="slides/slide89.xml"/><Relationship Id="rId77" Type="http://schemas.openxmlformats.org/officeDocument/2006/relationships/slide" Target="slides/slide76.xml"/><Relationship Id="rId63" Type="http://schemas.openxmlformats.org/officeDocument/2006/relationships/slide" Target="slides/slide62.xml"/><Relationship Id="rId85" Type="http://schemas.openxmlformats.org/officeDocument/2006/relationships/slide" Target="slides/slide84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92" Type="http://schemas.openxmlformats.org/officeDocument/2006/relationships/slide" Target="slides/slide91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87" Type="http://schemas.openxmlformats.org/officeDocument/2006/relationships/slide" Target="slides/slide86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57" Type="http://schemas.openxmlformats.org/officeDocument/2006/relationships/slide" Target="slides/slide56.xml"/><Relationship Id="rId46" Type="http://schemas.openxmlformats.org/officeDocument/2006/relationships/slide" Target="slides/slide45.xml"/><Relationship Id="rId86" Type="http://schemas.openxmlformats.org/officeDocument/2006/relationships/slide" Target="slides/slide85.xml"/><Relationship Id="rId59" Type="http://schemas.openxmlformats.org/officeDocument/2006/relationships/slide" Target="slides/slide58.xml"/><Relationship Id="rId51" Type="http://schemas.openxmlformats.org/officeDocument/2006/relationships/slide" Target="slides/slide50.xml"/><Relationship Id="rId66" Type="http://schemas.openxmlformats.org/officeDocument/2006/relationships/slide" Target="slides/slide65.xml"/><Relationship Id="rId55" Type="http://schemas.openxmlformats.org/officeDocument/2006/relationships/slide" Target="slides/slide54.xml"/><Relationship Id="rId34" Type="http://schemas.openxmlformats.org/officeDocument/2006/relationships/slide" Target="slides/slide33.xml"/><Relationship Id="rId81" Type="http://schemas.openxmlformats.org/officeDocument/2006/relationships/slide" Target="slides/slide80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76" Type="http://schemas.openxmlformats.org/officeDocument/2006/relationships/slide" Target="slides/slide75.xml"/><Relationship Id="rId8" Type="http://schemas.openxmlformats.org/officeDocument/2006/relationships/slide" Target="slides/slide7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6" Type="http://schemas.openxmlformats.org/officeDocument/2006/relationships/slide" Target="slides/slide25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91" Type="http://schemas.openxmlformats.org/officeDocument/2006/relationships/slide" Target="slides/slide90.xml"/><Relationship Id="rId93" Type="http://schemas.openxmlformats.org/officeDocument/2006/relationships/slide" Target="slides/slide92.xml"/><Relationship Id="rId78" Type="http://schemas.openxmlformats.org/officeDocument/2006/relationships/slide" Target="slides/slide77.xml"/><Relationship Id="rId15" Type="http://schemas.openxmlformats.org/officeDocument/2006/relationships/slide" Target="slides/slide14.xml"/><Relationship Id="rId21" Type="http://schemas.openxmlformats.org/officeDocument/2006/relationships/slide" Target="slides/slide20.xml"/></Relationships>
</file>

<file path=ppt/diagrams/_rels/data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4.jpeg"/><Relationship Id="rId4" Type="http://schemas.openxmlformats.org/officeDocument/2006/relationships/image" Target="../media/image14.jpeg"/><Relationship Id="rId7" Type="http://schemas.openxmlformats.org/officeDocument/2006/relationships/image" Target="../media/image17.jpeg"/><Relationship Id="rId11" Type="http://schemas.openxmlformats.org/officeDocument/2006/relationships/image" Target="../media/image21.jpeg"/><Relationship Id="rId1" Type="http://schemas.openxmlformats.org/officeDocument/2006/relationships/image" Target="../media/image11.jpeg"/><Relationship Id="rId6" Type="http://schemas.openxmlformats.org/officeDocument/2006/relationships/image" Target="../media/image16.jpeg"/><Relationship Id="rId16" Type="http://schemas.openxmlformats.org/officeDocument/2006/relationships/image" Target="../media/image26.png"/><Relationship Id="rId8" Type="http://schemas.openxmlformats.org/officeDocument/2006/relationships/image" Target="../media/image18.jpeg"/><Relationship Id="rId13" Type="http://schemas.openxmlformats.org/officeDocument/2006/relationships/image" Target="../media/image23.jpg"/><Relationship Id="rId10" Type="http://schemas.openxmlformats.org/officeDocument/2006/relationships/image" Target="../media/image20.jp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9" Type="http://schemas.openxmlformats.org/officeDocument/2006/relationships/image" Target="../media/image19.jpeg"/><Relationship Id="rId3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4.jpeg"/><Relationship Id="rId4" Type="http://schemas.openxmlformats.org/officeDocument/2006/relationships/image" Target="../media/image14.jpeg"/><Relationship Id="rId7" Type="http://schemas.openxmlformats.org/officeDocument/2006/relationships/image" Target="../media/image17.jpeg"/><Relationship Id="rId11" Type="http://schemas.openxmlformats.org/officeDocument/2006/relationships/image" Target="../media/image21.jpeg"/><Relationship Id="rId1" Type="http://schemas.openxmlformats.org/officeDocument/2006/relationships/image" Target="../media/image11.jpeg"/><Relationship Id="rId6" Type="http://schemas.openxmlformats.org/officeDocument/2006/relationships/image" Target="../media/image16.jpeg"/><Relationship Id="rId16" Type="http://schemas.openxmlformats.org/officeDocument/2006/relationships/image" Target="../media/image26.png"/><Relationship Id="rId8" Type="http://schemas.openxmlformats.org/officeDocument/2006/relationships/image" Target="../media/image18.jpeg"/><Relationship Id="rId13" Type="http://schemas.openxmlformats.org/officeDocument/2006/relationships/image" Target="../media/image23.jpg"/><Relationship Id="rId10" Type="http://schemas.openxmlformats.org/officeDocument/2006/relationships/image" Target="../media/image20.jp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9" Type="http://schemas.openxmlformats.org/officeDocument/2006/relationships/image" Target="../media/image19.jpeg"/><Relationship Id="rId3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490A8F-62A5-754E-9A7B-8222F9C0ED79}" type="doc">
      <dgm:prSet loTypeId="urn:microsoft.com/office/officeart/2008/layout/BendingPictureBlocks" loCatId="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DB7ECE2-5185-1E4A-8AC5-957561BC5DD8}">
      <dgm:prSet phldrT="[Text]" custT="1"/>
      <dgm:spPr/>
      <dgm:t>
        <a:bodyPr/>
        <a:lstStyle/>
        <a:p>
          <a:r>
            <a:rPr lang="en-US" sz="1100" dirty="0" smtClean="0">
              <a:solidFill>
                <a:srgbClr val="000000"/>
              </a:solidFill>
            </a:rPr>
            <a:t>Malcolm Gladwell</a:t>
          </a:r>
          <a:r>
            <a:rPr lang="en-US" sz="800" dirty="0" smtClean="0"/>
            <a:t>	</a:t>
          </a:r>
          <a:endParaRPr lang="en-US" sz="800" dirty="0"/>
        </a:p>
      </dgm:t>
    </dgm:pt>
    <dgm:pt modelId="{6D50AAF6-9849-7D4F-B6AC-7FEC7BC49304}" type="parTrans" cxnId="{769030CB-2FE6-3D43-9F87-01ACF5E4C999}">
      <dgm:prSet/>
      <dgm:spPr/>
      <dgm:t>
        <a:bodyPr/>
        <a:lstStyle/>
        <a:p>
          <a:endParaRPr lang="en-US"/>
        </a:p>
      </dgm:t>
    </dgm:pt>
    <dgm:pt modelId="{AD82168E-262F-C943-B69F-D03689918DA6}" type="sibTrans" cxnId="{769030CB-2FE6-3D43-9F87-01ACF5E4C999}">
      <dgm:prSet/>
      <dgm:spPr/>
      <dgm:t>
        <a:bodyPr/>
        <a:lstStyle/>
        <a:p>
          <a:endParaRPr lang="en-US"/>
        </a:p>
      </dgm:t>
    </dgm:pt>
    <dgm:pt modelId="{B782836D-4FD2-1549-8698-D24F677D4E4B}">
      <dgm:prSet phldrT="[Text]" custT="1"/>
      <dgm:spPr/>
      <dgm:t>
        <a:bodyPr/>
        <a:lstStyle/>
        <a:p>
          <a:r>
            <a:rPr lang="en-US" sz="1200" dirty="0" smtClean="0">
              <a:solidFill>
                <a:srgbClr val="000000"/>
              </a:solidFill>
            </a:rPr>
            <a:t>The End of</a:t>
          </a:r>
          <a:r>
            <a:rPr lang="en-US" sz="1200" dirty="0" smtClean="0"/>
            <a:t> </a:t>
          </a:r>
          <a:r>
            <a:rPr lang="en-US" sz="1200" dirty="0" smtClean="0">
              <a:solidFill>
                <a:srgbClr val="000000"/>
              </a:solidFill>
            </a:rPr>
            <a:t>Poverty</a:t>
          </a:r>
          <a:endParaRPr lang="en-US" sz="1200" dirty="0">
            <a:solidFill>
              <a:srgbClr val="000000"/>
            </a:solidFill>
          </a:endParaRPr>
        </a:p>
      </dgm:t>
    </dgm:pt>
    <dgm:pt modelId="{6A2D84B7-ACB8-7641-B70F-EAA1FF38D54C}" type="parTrans" cxnId="{3B493F36-A029-8F44-A45B-9C57CF831B2C}">
      <dgm:prSet/>
      <dgm:spPr/>
      <dgm:t>
        <a:bodyPr/>
        <a:lstStyle/>
        <a:p>
          <a:endParaRPr lang="en-US"/>
        </a:p>
      </dgm:t>
    </dgm:pt>
    <dgm:pt modelId="{94E2D447-5ADA-384E-ABDF-64764874AB98}" type="sibTrans" cxnId="{3B493F36-A029-8F44-A45B-9C57CF831B2C}">
      <dgm:prSet/>
      <dgm:spPr/>
      <dgm:t>
        <a:bodyPr/>
        <a:lstStyle/>
        <a:p>
          <a:endParaRPr lang="en-US"/>
        </a:p>
      </dgm:t>
    </dgm:pt>
    <dgm:pt modelId="{20276205-2BDF-1D44-BE63-1AA69E5DB33C}">
      <dgm:prSet custT="1"/>
      <dgm:spPr/>
      <dgm:t>
        <a:bodyPr/>
        <a:lstStyle/>
        <a:p>
          <a:r>
            <a:rPr lang="en-US" sz="1100" dirty="0" smtClean="0">
              <a:solidFill>
                <a:schemeClr val="tx1"/>
              </a:solidFill>
            </a:rPr>
            <a:t>Freak-</a:t>
          </a:r>
        </a:p>
        <a:p>
          <a:r>
            <a:rPr lang="en-US" sz="1100" dirty="0" smtClean="0">
              <a:solidFill>
                <a:schemeClr val="tx1"/>
              </a:solidFill>
            </a:rPr>
            <a:t>onomics</a:t>
          </a:r>
          <a:endParaRPr lang="en-US" sz="1100" dirty="0">
            <a:solidFill>
              <a:schemeClr val="tx1"/>
            </a:solidFill>
          </a:endParaRPr>
        </a:p>
      </dgm:t>
    </dgm:pt>
    <dgm:pt modelId="{B16F4F3B-17C6-C044-B430-9C315068887F}" type="parTrans" cxnId="{B44E79D9-3460-234E-837A-C8ECC92CACAC}">
      <dgm:prSet/>
      <dgm:spPr/>
      <dgm:t>
        <a:bodyPr/>
        <a:lstStyle/>
        <a:p>
          <a:endParaRPr lang="en-US"/>
        </a:p>
      </dgm:t>
    </dgm:pt>
    <dgm:pt modelId="{38681171-919B-9C47-BE07-2B9C496DFEE9}" type="sibTrans" cxnId="{B44E79D9-3460-234E-837A-C8ECC92CACAC}">
      <dgm:prSet/>
      <dgm:spPr/>
      <dgm:t>
        <a:bodyPr/>
        <a:lstStyle/>
        <a:p>
          <a:endParaRPr lang="en-US"/>
        </a:p>
      </dgm:t>
    </dgm:pt>
    <dgm:pt modelId="{5D5F577B-BF66-A940-8B36-2435213CFB07}">
      <dgm:prSet custT="1"/>
      <dgm:spPr/>
      <dgm:t>
        <a:bodyPr/>
        <a:lstStyle/>
        <a:p>
          <a:r>
            <a:rPr lang="en-US" sz="1050" dirty="0" smtClean="0">
              <a:solidFill>
                <a:srgbClr val="000000"/>
              </a:solidFill>
            </a:rPr>
            <a:t>C.R.A.C.K</a:t>
          </a:r>
          <a:endParaRPr lang="en-US" sz="1050" dirty="0">
            <a:solidFill>
              <a:srgbClr val="000000"/>
            </a:solidFill>
          </a:endParaRPr>
        </a:p>
      </dgm:t>
    </dgm:pt>
    <dgm:pt modelId="{2BC8A6F6-B1DF-C642-B996-1BF9E6AA1197}" type="parTrans" cxnId="{CB2297B4-64DE-604B-BC63-04F9CE87B089}">
      <dgm:prSet/>
      <dgm:spPr/>
      <dgm:t>
        <a:bodyPr/>
        <a:lstStyle/>
        <a:p>
          <a:endParaRPr lang="en-US"/>
        </a:p>
      </dgm:t>
    </dgm:pt>
    <dgm:pt modelId="{5D57CCA0-D105-B044-B33A-2F416001829C}" type="sibTrans" cxnId="{CB2297B4-64DE-604B-BC63-04F9CE87B089}">
      <dgm:prSet/>
      <dgm:spPr/>
      <dgm:t>
        <a:bodyPr/>
        <a:lstStyle/>
        <a:p>
          <a:endParaRPr lang="en-US"/>
        </a:p>
      </dgm:t>
    </dgm:pt>
    <dgm:pt modelId="{7E719227-CDF5-554D-84E3-8E60B26AB607}">
      <dgm:prSet phldrT="[Text]" custT="1"/>
      <dgm:spPr/>
      <dgm:t>
        <a:bodyPr/>
        <a:lstStyle/>
        <a:p>
          <a:r>
            <a:rPr lang="en-US" sz="1400" dirty="0" smtClean="0">
              <a:solidFill>
                <a:srgbClr val="000000"/>
              </a:solidFill>
            </a:rPr>
            <a:t>Oprah</a:t>
          </a:r>
          <a:endParaRPr lang="en-US" sz="1400" dirty="0">
            <a:solidFill>
              <a:srgbClr val="000000"/>
            </a:solidFill>
          </a:endParaRPr>
        </a:p>
      </dgm:t>
    </dgm:pt>
    <dgm:pt modelId="{4FED4AFC-8BA4-874D-8509-438A3692A57B}" type="sibTrans" cxnId="{E10239DE-F50A-0044-881D-AFC392304590}">
      <dgm:prSet/>
      <dgm:spPr/>
      <dgm:t>
        <a:bodyPr/>
        <a:lstStyle/>
        <a:p>
          <a:endParaRPr lang="en-US"/>
        </a:p>
      </dgm:t>
    </dgm:pt>
    <dgm:pt modelId="{35EC3E0A-A2F1-8C40-940C-60956F610EC4}" type="parTrans" cxnId="{E10239DE-F50A-0044-881D-AFC392304590}">
      <dgm:prSet/>
      <dgm:spPr/>
      <dgm:t>
        <a:bodyPr/>
        <a:lstStyle/>
        <a:p>
          <a:endParaRPr lang="en-US"/>
        </a:p>
      </dgm:t>
    </dgm:pt>
    <dgm:pt modelId="{C7F23254-0696-744A-8E73-E4F52840A178}">
      <dgm:prSet custT="1"/>
      <dgm:spPr/>
      <dgm:t>
        <a:bodyPr/>
        <a:lstStyle/>
        <a:p>
          <a:r>
            <a:rPr lang="en-US" sz="1200" dirty="0" smtClean="0">
              <a:solidFill>
                <a:srgbClr val="000000"/>
              </a:solidFill>
            </a:rPr>
            <a:t>Esther</a:t>
          </a:r>
          <a:r>
            <a:rPr lang="en-US" sz="1100" dirty="0" smtClean="0"/>
            <a:t> </a:t>
          </a:r>
          <a:r>
            <a:rPr lang="en-US" sz="1200" dirty="0" smtClean="0">
              <a:solidFill>
                <a:srgbClr val="000000"/>
              </a:solidFill>
            </a:rPr>
            <a:t>Duflo</a:t>
          </a:r>
          <a:endParaRPr lang="en-US" sz="1200" dirty="0">
            <a:solidFill>
              <a:srgbClr val="000000"/>
            </a:solidFill>
          </a:endParaRPr>
        </a:p>
      </dgm:t>
    </dgm:pt>
    <dgm:pt modelId="{9EC8BBEC-5377-B948-8D87-B2BC64BBAEC1}" type="parTrans" cxnId="{AE42374A-0E4E-994A-9BF2-AA7C4ABBD911}">
      <dgm:prSet/>
      <dgm:spPr/>
      <dgm:t>
        <a:bodyPr/>
        <a:lstStyle/>
        <a:p>
          <a:endParaRPr lang="en-US"/>
        </a:p>
      </dgm:t>
    </dgm:pt>
    <dgm:pt modelId="{8A2D8A62-2DBA-4342-AAAA-7A00318FF040}" type="sibTrans" cxnId="{AE42374A-0E4E-994A-9BF2-AA7C4ABBD911}">
      <dgm:prSet/>
      <dgm:spPr/>
      <dgm:t>
        <a:bodyPr/>
        <a:lstStyle/>
        <a:p>
          <a:endParaRPr lang="en-US"/>
        </a:p>
      </dgm:t>
    </dgm:pt>
    <dgm:pt modelId="{F7B30425-4B61-9240-93BE-0CE9DA1055DD}">
      <dgm:prSet custT="1"/>
      <dgm:spPr/>
      <dgm:t>
        <a:bodyPr/>
        <a:lstStyle/>
        <a:p>
          <a:r>
            <a:rPr lang="en-US" sz="1100" dirty="0" smtClean="0">
              <a:solidFill>
                <a:srgbClr val="000000"/>
              </a:solidFill>
            </a:rPr>
            <a:t>Richard Florida</a:t>
          </a:r>
          <a:endParaRPr lang="en-US" sz="1100" dirty="0">
            <a:solidFill>
              <a:srgbClr val="000000"/>
            </a:solidFill>
          </a:endParaRPr>
        </a:p>
      </dgm:t>
    </dgm:pt>
    <dgm:pt modelId="{F2646A3F-7A37-1443-B405-5CA1E0777753}" type="parTrans" cxnId="{D1755DDE-A8DD-EC4A-BD74-D354A4D7AC47}">
      <dgm:prSet/>
      <dgm:spPr/>
      <dgm:t>
        <a:bodyPr/>
        <a:lstStyle/>
        <a:p>
          <a:endParaRPr lang="en-US"/>
        </a:p>
      </dgm:t>
    </dgm:pt>
    <dgm:pt modelId="{EBC007EB-6E29-3C47-9318-6C0DB0C16460}" type="sibTrans" cxnId="{D1755DDE-A8DD-EC4A-BD74-D354A4D7AC47}">
      <dgm:prSet/>
      <dgm:spPr/>
      <dgm:t>
        <a:bodyPr/>
        <a:lstStyle/>
        <a:p>
          <a:endParaRPr lang="en-US"/>
        </a:p>
      </dgm:t>
    </dgm:pt>
    <dgm:pt modelId="{F0AC39A4-1064-C247-AAF1-F0BD41F3AE4B}">
      <dgm:prSet custT="1"/>
      <dgm:spPr/>
      <dgm:t>
        <a:bodyPr/>
        <a:lstStyle/>
        <a:p>
          <a:r>
            <a:rPr lang="en-US" sz="1000" dirty="0" smtClean="0">
              <a:solidFill>
                <a:srgbClr val="000000"/>
              </a:solidFill>
            </a:rPr>
            <a:t>Facebook</a:t>
          </a:r>
          <a:endParaRPr lang="en-US" sz="1000" dirty="0">
            <a:solidFill>
              <a:srgbClr val="000000"/>
            </a:solidFill>
          </a:endParaRPr>
        </a:p>
      </dgm:t>
    </dgm:pt>
    <dgm:pt modelId="{AF585AC1-94AA-9642-800E-918D6F8EF9CE}" type="parTrans" cxnId="{45C97126-614F-5849-9736-95566D749C98}">
      <dgm:prSet/>
      <dgm:spPr/>
      <dgm:t>
        <a:bodyPr/>
        <a:lstStyle/>
        <a:p>
          <a:endParaRPr lang="en-US"/>
        </a:p>
      </dgm:t>
    </dgm:pt>
    <dgm:pt modelId="{12E0D73C-88F9-3C46-88D0-C3EB434A5029}" type="sibTrans" cxnId="{45C97126-614F-5849-9736-95566D749C98}">
      <dgm:prSet/>
      <dgm:spPr/>
      <dgm:t>
        <a:bodyPr/>
        <a:lstStyle/>
        <a:p>
          <a:endParaRPr lang="en-US"/>
        </a:p>
      </dgm:t>
    </dgm:pt>
    <dgm:pt modelId="{DFBEA566-349E-8947-B58A-E0731611EDEB}">
      <dgm:prSet custT="1"/>
      <dgm:spPr/>
      <dgm:t>
        <a:bodyPr/>
        <a:lstStyle/>
        <a:p>
          <a:r>
            <a:rPr lang="en-US" sz="1800" dirty="0" smtClean="0">
              <a:solidFill>
                <a:srgbClr val="000000"/>
              </a:solidFill>
            </a:rPr>
            <a:t>LARC</a:t>
          </a:r>
          <a:endParaRPr lang="en-US" sz="1800" dirty="0">
            <a:solidFill>
              <a:srgbClr val="000000"/>
            </a:solidFill>
          </a:endParaRPr>
        </a:p>
      </dgm:t>
    </dgm:pt>
    <dgm:pt modelId="{02B04188-ECA8-A94E-9B98-A92ADB6E040A}" type="parTrans" cxnId="{38F23E9D-03A7-DE4E-89BA-9FA9ADE726CA}">
      <dgm:prSet/>
      <dgm:spPr/>
      <dgm:t>
        <a:bodyPr/>
        <a:lstStyle/>
        <a:p>
          <a:endParaRPr lang="en-US"/>
        </a:p>
      </dgm:t>
    </dgm:pt>
    <dgm:pt modelId="{3A7C0A2C-153F-8740-965B-BB1683F5A6A4}" type="sibTrans" cxnId="{38F23E9D-03A7-DE4E-89BA-9FA9ADE726CA}">
      <dgm:prSet/>
      <dgm:spPr/>
      <dgm:t>
        <a:bodyPr/>
        <a:lstStyle/>
        <a:p>
          <a:endParaRPr lang="en-US"/>
        </a:p>
      </dgm:t>
    </dgm:pt>
    <dgm:pt modelId="{F7261647-8C01-2C40-BABC-327396C4A2EC}">
      <dgm:prSet custT="1"/>
      <dgm:spPr/>
      <dgm:t>
        <a:bodyPr/>
        <a:lstStyle/>
        <a:p>
          <a:r>
            <a:rPr lang="en-US" sz="1100" dirty="0" smtClean="0">
              <a:solidFill>
                <a:srgbClr val="000000"/>
              </a:solidFill>
            </a:rPr>
            <a:t>Maslow</a:t>
          </a:r>
          <a:endParaRPr lang="en-US" sz="1100" dirty="0">
            <a:solidFill>
              <a:srgbClr val="000000"/>
            </a:solidFill>
          </a:endParaRPr>
        </a:p>
      </dgm:t>
    </dgm:pt>
    <dgm:pt modelId="{945F9850-F533-D343-A786-DAD760E1B23A}" type="parTrans" cxnId="{DFF26760-5004-7B4B-8207-A8F11B816C37}">
      <dgm:prSet/>
      <dgm:spPr/>
      <dgm:t>
        <a:bodyPr/>
        <a:lstStyle/>
        <a:p>
          <a:endParaRPr lang="en-US"/>
        </a:p>
      </dgm:t>
    </dgm:pt>
    <dgm:pt modelId="{05C58DC2-A065-3B4A-AEBF-D87D2DF9816E}" type="sibTrans" cxnId="{DFF26760-5004-7B4B-8207-A8F11B816C37}">
      <dgm:prSet/>
      <dgm:spPr/>
      <dgm:t>
        <a:bodyPr/>
        <a:lstStyle/>
        <a:p>
          <a:endParaRPr lang="en-US"/>
        </a:p>
      </dgm:t>
    </dgm:pt>
    <dgm:pt modelId="{BE339DE4-B180-DB48-BCF1-007754DA32D1}">
      <dgm:prSet custT="1"/>
      <dgm:spPr/>
      <dgm:t>
        <a:bodyPr/>
        <a:lstStyle/>
        <a:p>
          <a:r>
            <a:rPr lang="en-US" sz="1100" dirty="0" smtClean="0">
              <a:solidFill>
                <a:srgbClr val="000000"/>
              </a:solidFill>
            </a:rPr>
            <a:t>City of St. Louis</a:t>
          </a:r>
          <a:endParaRPr lang="en-US" sz="1100" dirty="0">
            <a:solidFill>
              <a:srgbClr val="000000"/>
            </a:solidFill>
          </a:endParaRPr>
        </a:p>
      </dgm:t>
    </dgm:pt>
    <dgm:pt modelId="{C41CFCF8-FE80-E842-8A85-F071EB981945}" type="parTrans" cxnId="{5E6DEC81-40AA-EC41-A3E0-08BB96EAFA43}">
      <dgm:prSet/>
      <dgm:spPr/>
      <dgm:t>
        <a:bodyPr/>
        <a:lstStyle/>
        <a:p>
          <a:endParaRPr lang="en-US"/>
        </a:p>
      </dgm:t>
    </dgm:pt>
    <dgm:pt modelId="{DEF00E3C-B1A7-A640-B55D-96E77B0B4ECA}" type="sibTrans" cxnId="{5E6DEC81-40AA-EC41-A3E0-08BB96EAFA43}">
      <dgm:prSet/>
      <dgm:spPr/>
      <dgm:t>
        <a:bodyPr/>
        <a:lstStyle/>
        <a:p>
          <a:endParaRPr lang="en-US"/>
        </a:p>
      </dgm:t>
    </dgm:pt>
    <dgm:pt modelId="{92965F8C-6F83-4B45-81A3-561A43759986}">
      <dgm:prSet custT="1"/>
      <dgm:spPr/>
      <dgm:t>
        <a:bodyPr/>
        <a:lstStyle/>
        <a:p>
          <a:r>
            <a:rPr lang="en-US" sz="1100" dirty="0" smtClean="0">
              <a:solidFill>
                <a:srgbClr val="000000"/>
              </a:solidFill>
            </a:rPr>
            <a:t>Child Abuse</a:t>
          </a:r>
          <a:endParaRPr lang="en-US" sz="1100" dirty="0">
            <a:solidFill>
              <a:srgbClr val="000000"/>
            </a:solidFill>
          </a:endParaRPr>
        </a:p>
      </dgm:t>
    </dgm:pt>
    <dgm:pt modelId="{17F0A5D0-65A1-4B46-909F-EF59A6CE8B30}" type="parTrans" cxnId="{8CCA868E-2131-F84F-B05C-A148AC8CD7D8}">
      <dgm:prSet/>
      <dgm:spPr/>
      <dgm:t>
        <a:bodyPr/>
        <a:lstStyle/>
        <a:p>
          <a:endParaRPr lang="en-US"/>
        </a:p>
      </dgm:t>
    </dgm:pt>
    <dgm:pt modelId="{8E5B9C14-EF32-4948-BDC7-7B00DF57D491}" type="sibTrans" cxnId="{8CCA868E-2131-F84F-B05C-A148AC8CD7D8}">
      <dgm:prSet/>
      <dgm:spPr/>
      <dgm:t>
        <a:bodyPr/>
        <a:lstStyle/>
        <a:p>
          <a:endParaRPr lang="en-US"/>
        </a:p>
      </dgm:t>
    </dgm:pt>
    <dgm:pt modelId="{C052195F-83FF-6E4A-9F27-28E2FBD1A400}">
      <dgm:prSet custT="1"/>
      <dgm:spPr/>
      <dgm:t>
        <a:bodyPr/>
        <a:lstStyle/>
        <a:p>
          <a:r>
            <a:rPr lang="en-US" sz="900" dirty="0" smtClean="0">
              <a:solidFill>
                <a:srgbClr val="000000"/>
              </a:solidFill>
            </a:rPr>
            <a:t>The Komen Foundation</a:t>
          </a:r>
          <a:endParaRPr lang="en-US" sz="900" dirty="0">
            <a:solidFill>
              <a:srgbClr val="000000"/>
            </a:solidFill>
          </a:endParaRPr>
        </a:p>
      </dgm:t>
    </dgm:pt>
    <dgm:pt modelId="{8AA2621F-3E3D-A24C-BDC4-B55E71D211E4}" type="parTrans" cxnId="{EA718136-0DB1-A142-87A9-C7E19322F61B}">
      <dgm:prSet/>
      <dgm:spPr/>
      <dgm:t>
        <a:bodyPr/>
        <a:lstStyle/>
        <a:p>
          <a:endParaRPr lang="en-US"/>
        </a:p>
      </dgm:t>
    </dgm:pt>
    <dgm:pt modelId="{F4763CB2-C523-6B41-8DCA-F6A373EC47AB}" type="sibTrans" cxnId="{EA718136-0DB1-A142-87A9-C7E19322F61B}">
      <dgm:prSet/>
      <dgm:spPr/>
      <dgm:t>
        <a:bodyPr/>
        <a:lstStyle/>
        <a:p>
          <a:endParaRPr lang="en-US"/>
        </a:p>
      </dgm:t>
    </dgm:pt>
    <dgm:pt modelId="{18615687-6B33-9B45-884E-E6A0C074C117}">
      <dgm:prSet custT="1"/>
      <dgm:spPr/>
      <dgm:t>
        <a:bodyPr/>
        <a:lstStyle/>
        <a:p>
          <a:r>
            <a:rPr lang="en-US" sz="1100" dirty="0" smtClean="0">
              <a:solidFill>
                <a:srgbClr val="000000"/>
              </a:solidFill>
            </a:rPr>
            <a:t>Abortion</a:t>
          </a:r>
          <a:endParaRPr lang="en-US" sz="1100" dirty="0">
            <a:solidFill>
              <a:srgbClr val="000000"/>
            </a:solidFill>
          </a:endParaRPr>
        </a:p>
      </dgm:t>
    </dgm:pt>
    <dgm:pt modelId="{4826255F-7899-6542-8C42-C6AF0BEDD23B}" type="sibTrans" cxnId="{27E1F0E5-3431-DE48-93F2-B64C492BF010}">
      <dgm:prSet/>
      <dgm:spPr/>
      <dgm:t>
        <a:bodyPr/>
        <a:lstStyle/>
        <a:p>
          <a:endParaRPr lang="en-US"/>
        </a:p>
      </dgm:t>
    </dgm:pt>
    <dgm:pt modelId="{985F0B0A-1944-2749-AC50-ADB06F6670B7}" type="parTrans" cxnId="{27E1F0E5-3431-DE48-93F2-B64C492BF010}">
      <dgm:prSet/>
      <dgm:spPr/>
      <dgm:t>
        <a:bodyPr/>
        <a:lstStyle/>
        <a:p>
          <a:endParaRPr lang="en-US"/>
        </a:p>
      </dgm:t>
    </dgm:pt>
    <dgm:pt modelId="{BCB4D35C-4985-864F-B712-E276ACAFBCDF}">
      <dgm:prSet custT="1"/>
      <dgm:spPr/>
      <dgm:t>
        <a:bodyPr/>
        <a:lstStyle/>
        <a:p>
          <a:r>
            <a:rPr lang="en-US" sz="1000" dirty="0" smtClean="0">
              <a:solidFill>
                <a:srgbClr val="000000"/>
              </a:solidFill>
            </a:rPr>
            <a:t>Strength of Weak Ties</a:t>
          </a:r>
          <a:endParaRPr lang="en-US" sz="1000" dirty="0">
            <a:solidFill>
              <a:srgbClr val="000000"/>
            </a:solidFill>
          </a:endParaRPr>
        </a:p>
      </dgm:t>
    </dgm:pt>
    <dgm:pt modelId="{99C037CF-16AC-B043-9523-B329602C4EF5}" type="sibTrans" cxnId="{54F1C2A5-3313-6248-B54B-2162DE9AD39E}">
      <dgm:prSet/>
      <dgm:spPr/>
      <dgm:t>
        <a:bodyPr/>
        <a:lstStyle/>
        <a:p>
          <a:endParaRPr lang="en-US"/>
        </a:p>
      </dgm:t>
    </dgm:pt>
    <dgm:pt modelId="{1E02B897-1397-FE40-9318-3D2C56A1E8F1}" type="parTrans" cxnId="{54F1C2A5-3313-6248-B54B-2162DE9AD39E}">
      <dgm:prSet/>
      <dgm:spPr/>
      <dgm:t>
        <a:bodyPr/>
        <a:lstStyle/>
        <a:p>
          <a:endParaRPr lang="en-US"/>
        </a:p>
      </dgm:t>
    </dgm:pt>
    <dgm:pt modelId="{C3720085-5D50-B847-9D9D-DFBF07336911}">
      <dgm:prSet custT="1"/>
      <dgm:spPr/>
      <dgm:t>
        <a:bodyPr/>
        <a:lstStyle/>
        <a:p>
          <a:r>
            <a:rPr lang="en-US" sz="1200" dirty="0" smtClean="0">
              <a:solidFill>
                <a:srgbClr val="000000"/>
              </a:solidFill>
            </a:rPr>
            <a:t>Teen Brain Study</a:t>
          </a:r>
          <a:endParaRPr lang="en-US" sz="1200" dirty="0">
            <a:solidFill>
              <a:srgbClr val="000000"/>
            </a:solidFill>
          </a:endParaRPr>
        </a:p>
      </dgm:t>
    </dgm:pt>
    <dgm:pt modelId="{5B2BCFDB-83CC-7446-8D46-18606C99329F}" type="sibTrans" cxnId="{13B18D44-D65D-F242-AB36-01E38D0CB6C0}">
      <dgm:prSet/>
      <dgm:spPr/>
      <dgm:t>
        <a:bodyPr/>
        <a:lstStyle/>
        <a:p>
          <a:endParaRPr lang="en-US"/>
        </a:p>
      </dgm:t>
    </dgm:pt>
    <dgm:pt modelId="{417CB31F-44CB-B34B-B67C-75B3C2FD7E44}" type="parTrans" cxnId="{13B18D44-D65D-F242-AB36-01E38D0CB6C0}">
      <dgm:prSet/>
      <dgm:spPr/>
      <dgm:t>
        <a:bodyPr/>
        <a:lstStyle/>
        <a:p>
          <a:endParaRPr lang="en-US"/>
        </a:p>
      </dgm:t>
    </dgm:pt>
    <dgm:pt modelId="{CA9B33FD-B159-6E42-9746-FF6F5A0E6AAD}" type="pres">
      <dgm:prSet presAssocID="{12490A8F-62A5-754E-9A7B-8222F9C0ED79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2B37121F-E842-0A4E-8190-AECEA401C10C}" type="pres">
      <dgm:prSet presAssocID="{7E719227-CDF5-554D-84E3-8E60B26AB607}" presName="composite" presStyleCnt="0"/>
      <dgm:spPr/>
    </dgm:pt>
    <dgm:pt modelId="{D06015D4-2D92-9A46-89A5-60489F108E74}" type="pres">
      <dgm:prSet presAssocID="{7E719227-CDF5-554D-84E3-8E60B26AB607}" presName="rect1" presStyleLbl="bgImgPlace1" presStyleIdx="0" presStyleCnt="1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10CA352-B96A-2F46-9FA2-F0A7168E1AD1}" type="pres">
      <dgm:prSet presAssocID="{7E719227-CDF5-554D-84E3-8E60B26AB607}" presName="rect2" presStyleLbl="node1" presStyleIdx="0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FAB704-F724-F74B-AA16-0BC85E7B10DB}" type="pres">
      <dgm:prSet presAssocID="{4FED4AFC-8BA4-874D-8509-438A3692A57B}" presName="sibTrans" presStyleCnt="0"/>
      <dgm:spPr/>
    </dgm:pt>
    <dgm:pt modelId="{5CB2A1DF-D351-B141-BD43-E1357C639489}" type="pres">
      <dgm:prSet presAssocID="{F7261647-8C01-2C40-BABC-327396C4A2EC}" presName="composite" presStyleCnt="0"/>
      <dgm:spPr/>
    </dgm:pt>
    <dgm:pt modelId="{B9AD5C2C-16E1-4647-B1A4-F19CC99CCC6C}" type="pres">
      <dgm:prSet presAssocID="{F7261647-8C01-2C40-BABC-327396C4A2EC}" presName="rect1" presStyleLbl="bgImgPlace1" presStyleIdx="1" presStyleCnt="1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2F13B0D-B886-4F40-A20C-84080A831CE3}" type="pres">
      <dgm:prSet presAssocID="{F7261647-8C01-2C40-BABC-327396C4A2EC}" presName="rect2" presStyleLbl="node1" presStyleIdx="1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338537-4A1B-0644-9004-734F43951105}" type="pres">
      <dgm:prSet presAssocID="{05C58DC2-A065-3B4A-AEBF-D87D2DF9816E}" presName="sibTrans" presStyleCnt="0"/>
      <dgm:spPr/>
    </dgm:pt>
    <dgm:pt modelId="{3A9093F0-356B-B047-9F06-3DA70C7EE1EB}" type="pres">
      <dgm:prSet presAssocID="{5DB7ECE2-5185-1E4A-8AC5-957561BC5DD8}" presName="composite" presStyleCnt="0"/>
      <dgm:spPr/>
    </dgm:pt>
    <dgm:pt modelId="{FF898D63-B76B-1440-AEB8-DD35074B6CF3}" type="pres">
      <dgm:prSet presAssocID="{5DB7ECE2-5185-1E4A-8AC5-957561BC5DD8}" presName="rect1" presStyleLbl="bgImgPlace1" presStyleIdx="2" presStyleCnt="1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6D72928-05AD-3845-8ABC-F29848F0394F}" type="pres">
      <dgm:prSet presAssocID="{5DB7ECE2-5185-1E4A-8AC5-957561BC5DD8}" presName="rect2" presStyleLbl="node1" presStyleIdx="2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939C9E-C270-E640-8973-F94F0E303670}" type="pres">
      <dgm:prSet presAssocID="{AD82168E-262F-C943-B69F-D03689918DA6}" presName="sibTrans" presStyleCnt="0"/>
      <dgm:spPr/>
    </dgm:pt>
    <dgm:pt modelId="{79B12889-8FA2-2741-9D36-4B2BA13F4D1D}" type="pres">
      <dgm:prSet presAssocID="{20276205-2BDF-1D44-BE63-1AA69E5DB33C}" presName="composite" presStyleCnt="0"/>
      <dgm:spPr/>
    </dgm:pt>
    <dgm:pt modelId="{F48AECBB-B174-C74F-9BF0-987E62D1B055}" type="pres">
      <dgm:prSet presAssocID="{20276205-2BDF-1D44-BE63-1AA69E5DB33C}" presName="rect1" presStyleLbl="bgImgPlace1" presStyleIdx="3" presStyleCnt="1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9C13ABB-EA29-E041-8002-96C4C8DA8CC3}" type="pres">
      <dgm:prSet presAssocID="{20276205-2BDF-1D44-BE63-1AA69E5DB33C}" presName="rect2" presStyleLbl="node1" presStyleIdx="3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7E742D-84E0-5F49-BA43-5D0CCCFFA7EB}" type="pres">
      <dgm:prSet presAssocID="{38681171-919B-9C47-BE07-2B9C496DFEE9}" presName="sibTrans" presStyleCnt="0"/>
      <dgm:spPr/>
    </dgm:pt>
    <dgm:pt modelId="{77DBAE96-A827-CE4E-B503-A533FD49CC06}" type="pres">
      <dgm:prSet presAssocID="{B782836D-4FD2-1549-8698-D24F677D4E4B}" presName="composite" presStyleCnt="0"/>
      <dgm:spPr/>
    </dgm:pt>
    <dgm:pt modelId="{F203B63A-97B1-8049-AF45-CA4EB8BE31C7}" type="pres">
      <dgm:prSet presAssocID="{B782836D-4FD2-1549-8698-D24F677D4E4B}" presName="rect1" presStyleLbl="bgImgPlace1" presStyleIdx="4" presStyleCnt="1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4E1D721-2BF5-3E45-87A8-342DCC74BF80}" type="pres">
      <dgm:prSet presAssocID="{B782836D-4FD2-1549-8698-D24F677D4E4B}" presName="rect2" presStyleLbl="node1" presStyleIdx="4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8F3FC1-A6B2-1E49-B634-DA014A9CBD98}" type="pres">
      <dgm:prSet presAssocID="{94E2D447-5ADA-384E-ABDF-64764874AB98}" presName="sibTrans" presStyleCnt="0"/>
      <dgm:spPr/>
    </dgm:pt>
    <dgm:pt modelId="{DD36E2E2-6172-BD43-B2BD-CCC8323C8500}" type="pres">
      <dgm:prSet presAssocID="{5D5F577B-BF66-A940-8B36-2435213CFB07}" presName="composite" presStyleCnt="0"/>
      <dgm:spPr/>
    </dgm:pt>
    <dgm:pt modelId="{95664B75-97D6-9143-B1EB-D025448DD115}" type="pres">
      <dgm:prSet presAssocID="{5D5F577B-BF66-A940-8B36-2435213CFB07}" presName="rect1" presStyleLbl="bgImgPlace1" presStyleIdx="5" presStyleCnt="1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9E5DDDE-E4A3-DF46-A896-E4581A135582}" type="pres">
      <dgm:prSet presAssocID="{5D5F577B-BF66-A940-8B36-2435213CFB07}" presName="rect2" presStyleLbl="node1" presStyleIdx="5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0A0CB7-5C45-B847-BCAA-261BF35A606B}" type="pres">
      <dgm:prSet presAssocID="{5D57CCA0-D105-B044-B33A-2F416001829C}" presName="sibTrans" presStyleCnt="0"/>
      <dgm:spPr/>
    </dgm:pt>
    <dgm:pt modelId="{04F3A27A-4FFA-FE4F-95C6-EC085C435327}" type="pres">
      <dgm:prSet presAssocID="{C7F23254-0696-744A-8E73-E4F52840A178}" presName="composite" presStyleCnt="0"/>
      <dgm:spPr/>
    </dgm:pt>
    <dgm:pt modelId="{A0A1F166-B119-6447-A303-C0E3A627F8C2}" type="pres">
      <dgm:prSet presAssocID="{C7F23254-0696-744A-8E73-E4F52840A178}" presName="rect1" presStyleLbl="bgImgPlace1" presStyleIdx="6" presStyleCnt="1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9FE8CDA-6BCC-7142-BE1C-CCBC439E2637}" type="pres">
      <dgm:prSet presAssocID="{C7F23254-0696-744A-8E73-E4F52840A178}" presName="rect2" presStyleLbl="node1" presStyleIdx="6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4A8C10-A58E-A841-A103-EF47A4A8A8B5}" type="pres">
      <dgm:prSet presAssocID="{8A2D8A62-2DBA-4342-AAAA-7A00318FF040}" presName="sibTrans" presStyleCnt="0"/>
      <dgm:spPr/>
    </dgm:pt>
    <dgm:pt modelId="{13D29E76-0FC0-5B4A-8F10-B2970B1EE77D}" type="pres">
      <dgm:prSet presAssocID="{18615687-6B33-9B45-884E-E6A0C074C117}" presName="composite" presStyleCnt="0"/>
      <dgm:spPr/>
    </dgm:pt>
    <dgm:pt modelId="{D9AC1398-8BD4-D040-8D63-830C52182955}" type="pres">
      <dgm:prSet presAssocID="{18615687-6B33-9B45-884E-E6A0C074C117}" presName="rect1" presStyleLbl="bgImgPlace1" presStyleIdx="7" presStyleCnt="16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32E3B57-0E63-9E43-BAF8-CE60D88095BC}" type="pres">
      <dgm:prSet presAssocID="{18615687-6B33-9B45-884E-E6A0C074C117}" presName="rect2" presStyleLbl="node1" presStyleIdx="7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44270C-1CE1-054C-999B-8100F8AF19EA}" type="pres">
      <dgm:prSet presAssocID="{4826255F-7899-6542-8C42-C6AF0BEDD23B}" presName="sibTrans" presStyleCnt="0"/>
      <dgm:spPr/>
    </dgm:pt>
    <dgm:pt modelId="{762960BF-C8C0-614C-8310-DB5CA173F5BE}" type="pres">
      <dgm:prSet presAssocID="{BCB4D35C-4985-864F-B712-E276ACAFBCDF}" presName="composite" presStyleCnt="0"/>
      <dgm:spPr/>
    </dgm:pt>
    <dgm:pt modelId="{AB220732-714B-8A4A-928D-46BF0E83A23F}" type="pres">
      <dgm:prSet presAssocID="{BCB4D35C-4985-864F-B712-E276ACAFBCDF}" presName="rect1" presStyleLbl="bgImgPlace1" presStyleIdx="8" presStyleCnt="16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AD867DD-CB21-D843-80D3-C66FE5394F77}" type="pres">
      <dgm:prSet presAssocID="{BCB4D35C-4985-864F-B712-E276ACAFBCDF}" presName="rect2" presStyleLbl="node1" presStyleIdx="8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348A2-01B6-EC49-BBED-D0011384C30E}" type="pres">
      <dgm:prSet presAssocID="{99C037CF-16AC-B043-9523-B329602C4EF5}" presName="sibTrans" presStyleCnt="0"/>
      <dgm:spPr/>
    </dgm:pt>
    <dgm:pt modelId="{06949EA5-679D-E148-8FC4-953CDBDB8749}" type="pres">
      <dgm:prSet presAssocID="{C3720085-5D50-B847-9D9D-DFBF07336911}" presName="composite" presStyleCnt="0"/>
      <dgm:spPr/>
    </dgm:pt>
    <dgm:pt modelId="{8A6A93BF-7850-484A-87DE-1B8CF4E9EE08}" type="pres">
      <dgm:prSet presAssocID="{C3720085-5D50-B847-9D9D-DFBF07336911}" presName="rect1" presStyleLbl="bgImgPlace1" presStyleIdx="9" presStyleCnt="16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en-US"/>
        </a:p>
      </dgm:t>
    </dgm:pt>
    <dgm:pt modelId="{9DD30C2F-5ABD-6D43-A8FB-CBE3CF467206}" type="pres">
      <dgm:prSet presAssocID="{C3720085-5D50-B847-9D9D-DFBF07336911}" presName="rect2" presStyleLbl="node1" presStyleIdx="9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8DFA90-5AA0-6C4F-BA38-0307A815D387}" type="pres">
      <dgm:prSet presAssocID="{5B2BCFDB-83CC-7446-8D46-18606C99329F}" presName="sibTrans" presStyleCnt="0"/>
      <dgm:spPr/>
    </dgm:pt>
    <dgm:pt modelId="{6436CCEE-7BD4-7649-A8C6-96CABD92B852}" type="pres">
      <dgm:prSet presAssocID="{F7B30425-4B61-9240-93BE-0CE9DA1055DD}" presName="composite" presStyleCnt="0"/>
      <dgm:spPr/>
    </dgm:pt>
    <dgm:pt modelId="{313F39AF-EBA3-4743-B144-588C271DF8F9}" type="pres">
      <dgm:prSet presAssocID="{F7B30425-4B61-9240-93BE-0CE9DA1055DD}" presName="rect1" presStyleLbl="bgImgPlace1" presStyleIdx="10" presStyleCnt="16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73364B8-CECC-C140-918F-5DBD2216B194}" type="pres">
      <dgm:prSet presAssocID="{F7B30425-4B61-9240-93BE-0CE9DA1055DD}" presName="rect2" presStyleLbl="node1" presStyleIdx="10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0866C8-3414-CF4F-A654-F8A148E9FE1B}" type="pres">
      <dgm:prSet presAssocID="{EBC007EB-6E29-3C47-9318-6C0DB0C16460}" presName="sibTrans" presStyleCnt="0"/>
      <dgm:spPr/>
    </dgm:pt>
    <dgm:pt modelId="{C3631534-395D-9041-912E-A372FB4978FF}" type="pres">
      <dgm:prSet presAssocID="{F0AC39A4-1064-C247-AAF1-F0BD41F3AE4B}" presName="composite" presStyleCnt="0"/>
      <dgm:spPr/>
    </dgm:pt>
    <dgm:pt modelId="{0B73C0DE-A135-AC40-930B-94D4B52F3D5C}" type="pres">
      <dgm:prSet presAssocID="{F0AC39A4-1064-C247-AAF1-F0BD41F3AE4B}" presName="rect1" presStyleLbl="bgImgPlace1" presStyleIdx="11" presStyleCnt="16"/>
      <dgm:spPr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CAE3641-9814-2C4D-AA10-D6F415F1DFD3}" type="pres">
      <dgm:prSet presAssocID="{F0AC39A4-1064-C247-AAF1-F0BD41F3AE4B}" presName="rect2" presStyleLbl="node1" presStyleIdx="11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8A3FF1-6B2C-4146-94D1-D001B8D8BFEA}" type="pres">
      <dgm:prSet presAssocID="{12E0D73C-88F9-3C46-88D0-C3EB434A5029}" presName="sibTrans" presStyleCnt="0"/>
      <dgm:spPr/>
    </dgm:pt>
    <dgm:pt modelId="{CE363F8B-6087-124C-9AD3-28B72908E411}" type="pres">
      <dgm:prSet presAssocID="{DFBEA566-349E-8947-B58A-E0731611EDEB}" presName="composite" presStyleCnt="0"/>
      <dgm:spPr/>
    </dgm:pt>
    <dgm:pt modelId="{BE448D0F-E033-F744-8C74-EED97F243E2F}" type="pres">
      <dgm:prSet presAssocID="{DFBEA566-349E-8947-B58A-E0731611EDEB}" presName="rect1" presStyleLbl="bgImgPlace1" presStyleIdx="12" presStyleCnt="16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en-US"/>
        </a:p>
      </dgm:t>
    </dgm:pt>
    <dgm:pt modelId="{C7FAF850-5EC3-234B-9469-08340678C44F}" type="pres">
      <dgm:prSet presAssocID="{DFBEA566-349E-8947-B58A-E0731611EDEB}" presName="rect2" presStyleLbl="node1" presStyleIdx="12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41469F-22A6-7549-AC74-5BDEA52041B6}" type="pres">
      <dgm:prSet presAssocID="{3A7C0A2C-153F-8740-965B-BB1683F5A6A4}" presName="sibTrans" presStyleCnt="0"/>
      <dgm:spPr/>
    </dgm:pt>
    <dgm:pt modelId="{6FC25B73-87F9-9A4A-BAAD-7C7A9A6AD1E7}" type="pres">
      <dgm:prSet presAssocID="{BE339DE4-B180-DB48-BCF1-007754DA32D1}" presName="composite" presStyleCnt="0"/>
      <dgm:spPr/>
    </dgm:pt>
    <dgm:pt modelId="{149DDD6E-8BE8-F04B-9225-7E92E8E3C5D5}" type="pres">
      <dgm:prSet presAssocID="{BE339DE4-B180-DB48-BCF1-007754DA32D1}" presName="rect1" presStyleLbl="bgImgPlace1" presStyleIdx="13" presStyleCnt="16"/>
      <dgm:spPr>
        <a:blipFill>
          <a:blip xmlns:r="http://schemas.openxmlformats.org/officeDocument/2006/relationships"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C04A3F7-D009-4344-A796-21CA317CEDAE}" type="pres">
      <dgm:prSet presAssocID="{BE339DE4-B180-DB48-BCF1-007754DA32D1}" presName="rect2" presStyleLbl="node1" presStyleIdx="13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AD0566-2D65-EE4D-B612-DA4D07EE4FA3}" type="pres">
      <dgm:prSet presAssocID="{DEF00E3C-B1A7-A640-B55D-96E77B0B4ECA}" presName="sibTrans" presStyleCnt="0"/>
      <dgm:spPr/>
    </dgm:pt>
    <dgm:pt modelId="{D4C77A8F-0D1B-4141-9C11-A6029EA3AACA}" type="pres">
      <dgm:prSet presAssocID="{92965F8C-6F83-4B45-81A3-561A43759986}" presName="composite" presStyleCnt="0"/>
      <dgm:spPr/>
    </dgm:pt>
    <dgm:pt modelId="{9C101385-DE45-F442-AF7D-234A1BD545F4}" type="pres">
      <dgm:prSet presAssocID="{92965F8C-6F83-4B45-81A3-561A43759986}" presName="rect1" presStyleLbl="bgImgPlace1" presStyleIdx="14" presStyleCnt="16"/>
      <dgm:spPr>
        <a:blipFill>
          <a:blip xmlns:r="http://schemas.openxmlformats.org/officeDocument/2006/relationships"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F93D074-85B4-F944-9F96-635429351E4A}" type="pres">
      <dgm:prSet presAssocID="{92965F8C-6F83-4B45-81A3-561A43759986}" presName="rect2" presStyleLbl="node1" presStyleIdx="14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4A08E3-11E7-C742-8AF7-AB98C51B1CDD}" type="pres">
      <dgm:prSet presAssocID="{8E5B9C14-EF32-4948-BDC7-7B00DF57D491}" presName="sibTrans" presStyleCnt="0"/>
      <dgm:spPr/>
    </dgm:pt>
    <dgm:pt modelId="{32741B62-16EC-BC43-99F7-6C8AE812E180}" type="pres">
      <dgm:prSet presAssocID="{C052195F-83FF-6E4A-9F27-28E2FBD1A400}" presName="composite" presStyleCnt="0"/>
      <dgm:spPr/>
    </dgm:pt>
    <dgm:pt modelId="{F1C769E0-2076-F646-A2C1-E965D00C0C8C}" type="pres">
      <dgm:prSet presAssocID="{C052195F-83FF-6E4A-9F27-28E2FBD1A400}" presName="rect1" presStyleLbl="bgImgPlace1" presStyleIdx="15" presStyleCnt="16"/>
      <dgm:spPr>
        <a:blipFill>
          <a:blip xmlns:r="http://schemas.openxmlformats.org/officeDocument/2006/relationships"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en-US"/>
        </a:p>
      </dgm:t>
    </dgm:pt>
    <dgm:pt modelId="{E15124D9-DF39-E648-A898-277907C6B901}" type="pres">
      <dgm:prSet presAssocID="{C052195F-83FF-6E4A-9F27-28E2FBD1A400}" presName="rect2" presStyleLbl="node1" presStyleIdx="15" presStyleCnt="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275C24-55C7-114B-A928-320593BC584A}" type="presOf" srcId="{C052195F-83FF-6E4A-9F27-28E2FBD1A400}" destId="{E15124D9-DF39-E648-A898-277907C6B901}" srcOrd="0" destOrd="0" presId="urn:microsoft.com/office/officeart/2008/layout/BendingPictureBlocks"/>
    <dgm:cxn modelId="{C03225FB-E3F1-9F46-8C06-E770FA854FA6}" type="presOf" srcId="{BCB4D35C-4985-864F-B712-E276ACAFBCDF}" destId="{1AD867DD-CB21-D843-80D3-C66FE5394F77}" srcOrd="0" destOrd="0" presId="urn:microsoft.com/office/officeart/2008/layout/BendingPictureBlocks"/>
    <dgm:cxn modelId="{B867B956-192D-FC48-A1EA-0ED57DE95956}" type="presOf" srcId="{92965F8C-6F83-4B45-81A3-561A43759986}" destId="{DF93D074-85B4-F944-9F96-635429351E4A}" srcOrd="0" destOrd="0" presId="urn:microsoft.com/office/officeart/2008/layout/BendingPictureBlocks"/>
    <dgm:cxn modelId="{6DC77E12-7777-7442-B79E-FE8DCD0FAC6B}" type="presOf" srcId="{18615687-6B33-9B45-884E-E6A0C074C117}" destId="{D32E3B57-0E63-9E43-BAF8-CE60D88095BC}" srcOrd="0" destOrd="0" presId="urn:microsoft.com/office/officeart/2008/layout/BendingPictureBlocks"/>
    <dgm:cxn modelId="{E09410C9-72FD-C94B-8E9C-8086329A3657}" type="presOf" srcId="{12490A8F-62A5-754E-9A7B-8222F9C0ED79}" destId="{CA9B33FD-B159-6E42-9746-FF6F5A0E6AAD}" srcOrd="0" destOrd="0" presId="urn:microsoft.com/office/officeart/2008/layout/BendingPictureBlocks"/>
    <dgm:cxn modelId="{769030CB-2FE6-3D43-9F87-01ACF5E4C999}" srcId="{12490A8F-62A5-754E-9A7B-8222F9C0ED79}" destId="{5DB7ECE2-5185-1E4A-8AC5-957561BC5DD8}" srcOrd="2" destOrd="0" parTransId="{6D50AAF6-9849-7D4F-B6AC-7FEC7BC49304}" sibTransId="{AD82168E-262F-C943-B69F-D03689918DA6}"/>
    <dgm:cxn modelId="{EA718136-0DB1-A142-87A9-C7E19322F61B}" srcId="{12490A8F-62A5-754E-9A7B-8222F9C0ED79}" destId="{C052195F-83FF-6E4A-9F27-28E2FBD1A400}" srcOrd="15" destOrd="0" parTransId="{8AA2621F-3E3D-A24C-BDC4-B55E71D211E4}" sibTransId="{F4763CB2-C523-6B41-8DCA-F6A373EC47AB}"/>
    <dgm:cxn modelId="{54F1C2A5-3313-6248-B54B-2162DE9AD39E}" srcId="{12490A8F-62A5-754E-9A7B-8222F9C0ED79}" destId="{BCB4D35C-4985-864F-B712-E276ACAFBCDF}" srcOrd="8" destOrd="0" parTransId="{1E02B897-1397-FE40-9318-3D2C56A1E8F1}" sibTransId="{99C037CF-16AC-B043-9523-B329602C4EF5}"/>
    <dgm:cxn modelId="{D1755DDE-A8DD-EC4A-BD74-D354A4D7AC47}" srcId="{12490A8F-62A5-754E-9A7B-8222F9C0ED79}" destId="{F7B30425-4B61-9240-93BE-0CE9DA1055DD}" srcOrd="10" destOrd="0" parTransId="{F2646A3F-7A37-1443-B405-5CA1E0777753}" sibTransId="{EBC007EB-6E29-3C47-9318-6C0DB0C16460}"/>
    <dgm:cxn modelId="{A998FFD3-FAAF-D940-9E1B-54D045A7A859}" type="presOf" srcId="{C3720085-5D50-B847-9D9D-DFBF07336911}" destId="{9DD30C2F-5ABD-6D43-A8FB-CBE3CF467206}" srcOrd="0" destOrd="0" presId="urn:microsoft.com/office/officeart/2008/layout/BendingPictureBlocks"/>
    <dgm:cxn modelId="{38F23E9D-03A7-DE4E-89BA-9FA9ADE726CA}" srcId="{12490A8F-62A5-754E-9A7B-8222F9C0ED79}" destId="{DFBEA566-349E-8947-B58A-E0731611EDEB}" srcOrd="12" destOrd="0" parTransId="{02B04188-ECA8-A94E-9B98-A92ADB6E040A}" sibTransId="{3A7C0A2C-153F-8740-965B-BB1683F5A6A4}"/>
    <dgm:cxn modelId="{B44E79D9-3460-234E-837A-C8ECC92CACAC}" srcId="{12490A8F-62A5-754E-9A7B-8222F9C0ED79}" destId="{20276205-2BDF-1D44-BE63-1AA69E5DB33C}" srcOrd="3" destOrd="0" parTransId="{B16F4F3B-17C6-C044-B430-9C315068887F}" sibTransId="{38681171-919B-9C47-BE07-2B9C496DFEE9}"/>
    <dgm:cxn modelId="{5E6DEC81-40AA-EC41-A3E0-08BB96EAFA43}" srcId="{12490A8F-62A5-754E-9A7B-8222F9C0ED79}" destId="{BE339DE4-B180-DB48-BCF1-007754DA32D1}" srcOrd="13" destOrd="0" parTransId="{C41CFCF8-FE80-E842-8A85-F071EB981945}" sibTransId="{DEF00E3C-B1A7-A640-B55D-96E77B0B4ECA}"/>
    <dgm:cxn modelId="{5CB2E08D-164B-624C-A277-1C67A69AC4E4}" type="presOf" srcId="{B782836D-4FD2-1549-8698-D24F677D4E4B}" destId="{C4E1D721-2BF5-3E45-87A8-342DCC74BF80}" srcOrd="0" destOrd="0" presId="urn:microsoft.com/office/officeart/2008/layout/BendingPictureBlocks"/>
    <dgm:cxn modelId="{2FF3D251-09FB-1B4B-9D95-E1D25F16E3DA}" type="presOf" srcId="{F7261647-8C01-2C40-BABC-327396C4A2EC}" destId="{32F13B0D-B886-4F40-A20C-84080A831CE3}" srcOrd="0" destOrd="0" presId="urn:microsoft.com/office/officeart/2008/layout/BendingPictureBlocks"/>
    <dgm:cxn modelId="{DFF26760-5004-7B4B-8207-A8F11B816C37}" srcId="{12490A8F-62A5-754E-9A7B-8222F9C0ED79}" destId="{F7261647-8C01-2C40-BABC-327396C4A2EC}" srcOrd="1" destOrd="0" parTransId="{945F9850-F533-D343-A786-DAD760E1B23A}" sibTransId="{05C58DC2-A065-3B4A-AEBF-D87D2DF9816E}"/>
    <dgm:cxn modelId="{99A9A76F-8CBB-E24E-8BC8-32F8303F4DFF}" type="presOf" srcId="{20276205-2BDF-1D44-BE63-1AA69E5DB33C}" destId="{59C13ABB-EA29-E041-8002-96C4C8DA8CC3}" srcOrd="0" destOrd="0" presId="urn:microsoft.com/office/officeart/2008/layout/BendingPictureBlocks"/>
    <dgm:cxn modelId="{1902B8E7-E859-A348-918C-15908F7F8985}" type="presOf" srcId="{C7F23254-0696-744A-8E73-E4F52840A178}" destId="{D9FE8CDA-6BCC-7142-BE1C-CCBC439E2637}" srcOrd="0" destOrd="0" presId="urn:microsoft.com/office/officeart/2008/layout/BendingPictureBlocks"/>
    <dgm:cxn modelId="{8CCA868E-2131-F84F-B05C-A148AC8CD7D8}" srcId="{12490A8F-62A5-754E-9A7B-8222F9C0ED79}" destId="{92965F8C-6F83-4B45-81A3-561A43759986}" srcOrd="14" destOrd="0" parTransId="{17F0A5D0-65A1-4B46-909F-EF59A6CE8B30}" sibTransId="{8E5B9C14-EF32-4948-BDC7-7B00DF57D491}"/>
    <dgm:cxn modelId="{12CFA2DE-2509-AF42-B14D-A527839A3356}" type="presOf" srcId="{F7B30425-4B61-9240-93BE-0CE9DA1055DD}" destId="{873364B8-CECC-C140-918F-5DBD2216B194}" srcOrd="0" destOrd="0" presId="urn:microsoft.com/office/officeart/2008/layout/BendingPictureBlocks"/>
    <dgm:cxn modelId="{27E1F0E5-3431-DE48-93F2-B64C492BF010}" srcId="{12490A8F-62A5-754E-9A7B-8222F9C0ED79}" destId="{18615687-6B33-9B45-884E-E6A0C074C117}" srcOrd="7" destOrd="0" parTransId="{985F0B0A-1944-2749-AC50-ADB06F6670B7}" sibTransId="{4826255F-7899-6542-8C42-C6AF0BEDD23B}"/>
    <dgm:cxn modelId="{45C97126-614F-5849-9736-95566D749C98}" srcId="{12490A8F-62A5-754E-9A7B-8222F9C0ED79}" destId="{F0AC39A4-1064-C247-AAF1-F0BD41F3AE4B}" srcOrd="11" destOrd="0" parTransId="{AF585AC1-94AA-9642-800E-918D6F8EF9CE}" sibTransId="{12E0D73C-88F9-3C46-88D0-C3EB434A5029}"/>
    <dgm:cxn modelId="{13B18D44-D65D-F242-AB36-01E38D0CB6C0}" srcId="{12490A8F-62A5-754E-9A7B-8222F9C0ED79}" destId="{C3720085-5D50-B847-9D9D-DFBF07336911}" srcOrd="9" destOrd="0" parTransId="{417CB31F-44CB-B34B-B67C-75B3C2FD7E44}" sibTransId="{5B2BCFDB-83CC-7446-8D46-18606C99329F}"/>
    <dgm:cxn modelId="{22C9EB61-C3F1-6542-AB5A-48CEAA4CEC2F}" type="presOf" srcId="{F0AC39A4-1064-C247-AAF1-F0BD41F3AE4B}" destId="{1CAE3641-9814-2C4D-AA10-D6F415F1DFD3}" srcOrd="0" destOrd="0" presId="urn:microsoft.com/office/officeart/2008/layout/BendingPictureBlocks"/>
    <dgm:cxn modelId="{9C12A6C3-0797-C442-9FEA-377401878449}" type="presOf" srcId="{5DB7ECE2-5185-1E4A-8AC5-957561BC5DD8}" destId="{A6D72928-05AD-3845-8ABC-F29848F0394F}" srcOrd="0" destOrd="0" presId="urn:microsoft.com/office/officeart/2008/layout/BendingPictureBlocks"/>
    <dgm:cxn modelId="{6CDBDDF7-F299-C340-93E3-F4F60F30F5DF}" type="presOf" srcId="{5D5F577B-BF66-A940-8B36-2435213CFB07}" destId="{49E5DDDE-E4A3-DF46-A896-E4581A135582}" srcOrd="0" destOrd="0" presId="urn:microsoft.com/office/officeart/2008/layout/BendingPictureBlocks"/>
    <dgm:cxn modelId="{AE42374A-0E4E-994A-9BF2-AA7C4ABBD911}" srcId="{12490A8F-62A5-754E-9A7B-8222F9C0ED79}" destId="{C7F23254-0696-744A-8E73-E4F52840A178}" srcOrd="6" destOrd="0" parTransId="{9EC8BBEC-5377-B948-8D87-B2BC64BBAEC1}" sibTransId="{8A2D8A62-2DBA-4342-AAAA-7A00318FF040}"/>
    <dgm:cxn modelId="{03A21476-4B52-C94A-A57F-12FFA2D91A68}" type="presOf" srcId="{BE339DE4-B180-DB48-BCF1-007754DA32D1}" destId="{8C04A3F7-D009-4344-A796-21CA317CEDAE}" srcOrd="0" destOrd="0" presId="urn:microsoft.com/office/officeart/2008/layout/BendingPictureBlocks"/>
    <dgm:cxn modelId="{E10239DE-F50A-0044-881D-AFC392304590}" srcId="{12490A8F-62A5-754E-9A7B-8222F9C0ED79}" destId="{7E719227-CDF5-554D-84E3-8E60B26AB607}" srcOrd="0" destOrd="0" parTransId="{35EC3E0A-A2F1-8C40-940C-60956F610EC4}" sibTransId="{4FED4AFC-8BA4-874D-8509-438A3692A57B}"/>
    <dgm:cxn modelId="{C81D725C-630F-A74C-9AB0-5F81164EF739}" type="presOf" srcId="{7E719227-CDF5-554D-84E3-8E60B26AB607}" destId="{710CA352-B96A-2F46-9FA2-F0A7168E1AD1}" srcOrd="0" destOrd="0" presId="urn:microsoft.com/office/officeart/2008/layout/BendingPictureBlocks"/>
    <dgm:cxn modelId="{CB2297B4-64DE-604B-BC63-04F9CE87B089}" srcId="{12490A8F-62A5-754E-9A7B-8222F9C0ED79}" destId="{5D5F577B-BF66-A940-8B36-2435213CFB07}" srcOrd="5" destOrd="0" parTransId="{2BC8A6F6-B1DF-C642-B996-1BF9E6AA1197}" sibTransId="{5D57CCA0-D105-B044-B33A-2F416001829C}"/>
    <dgm:cxn modelId="{50E79950-3115-4F4B-875D-89770DD17538}" type="presOf" srcId="{DFBEA566-349E-8947-B58A-E0731611EDEB}" destId="{C7FAF850-5EC3-234B-9469-08340678C44F}" srcOrd="0" destOrd="0" presId="urn:microsoft.com/office/officeart/2008/layout/BendingPictureBlocks"/>
    <dgm:cxn modelId="{3B493F36-A029-8F44-A45B-9C57CF831B2C}" srcId="{12490A8F-62A5-754E-9A7B-8222F9C0ED79}" destId="{B782836D-4FD2-1549-8698-D24F677D4E4B}" srcOrd="4" destOrd="0" parTransId="{6A2D84B7-ACB8-7641-B70F-EAA1FF38D54C}" sibTransId="{94E2D447-5ADA-384E-ABDF-64764874AB98}"/>
    <dgm:cxn modelId="{2C62C74D-A3CA-F04D-9895-47D2E60D14DA}" type="presParOf" srcId="{CA9B33FD-B159-6E42-9746-FF6F5A0E6AAD}" destId="{2B37121F-E842-0A4E-8190-AECEA401C10C}" srcOrd="0" destOrd="0" presId="urn:microsoft.com/office/officeart/2008/layout/BendingPictureBlocks"/>
    <dgm:cxn modelId="{A5D9069E-0B0F-2249-8A0A-7B9238F4DDF5}" type="presParOf" srcId="{2B37121F-E842-0A4E-8190-AECEA401C10C}" destId="{D06015D4-2D92-9A46-89A5-60489F108E74}" srcOrd="0" destOrd="0" presId="urn:microsoft.com/office/officeart/2008/layout/BendingPictureBlocks"/>
    <dgm:cxn modelId="{3CA69F24-D9B9-C44B-9467-222220208613}" type="presParOf" srcId="{2B37121F-E842-0A4E-8190-AECEA401C10C}" destId="{710CA352-B96A-2F46-9FA2-F0A7168E1AD1}" srcOrd="1" destOrd="0" presId="urn:microsoft.com/office/officeart/2008/layout/BendingPictureBlocks"/>
    <dgm:cxn modelId="{E8C69DC8-ED89-D445-9DC5-0B4FE8FCEB6F}" type="presParOf" srcId="{CA9B33FD-B159-6E42-9746-FF6F5A0E6AAD}" destId="{C8FAB704-F724-F74B-AA16-0BC85E7B10DB}" srcOrd="1" destOrd="0" presId="urn:microsoft.com/office/officeart/2008/layout/BendingPictureBlocks"/>
    <dgm:cxn modelId="{8751FF51-FC67-114A-93E6-24496D2FB777}" type="presParOf" srcId="{CA9B33FD-B159-6E42-9746-FF6F5A0E6AAD}" destId="{5CB2A1DF-D351-B141-BD43-E1357C639489}" srcOrd="2" destOrd="0" presId="urn:microsoft.com/office/officeart/2008/layout/BendingPictureBlocks"/>
    <dgm:cxn modelId="{4EBEF4C1-189C-A842-A6AF-21EAA1B76561}" type="presParOf" srcId="{5CB2A1DF-D351-B141-BD43-E1357C639489}" destId="{B9AD5C2C-16E1-4647-B1A4-F19CC99CCC6C}" srcOrd="0" destOrd="0" presId="urn:microsoft.com/office/officeart/2008/layout/BendingPictureBlocks"/>
    <dgm:cxn modelId="{148B7F03-DDA1-8344-A259-F7033F7427DE}" type="presParOf" srcId="{5CB2A1DF-D351-B141-BD43-E1357C639489}" destId="{32F13B0D-B886-4F40-A20C-84080A831CE3}" srcOrd="1" destOrd="0" presId="urn:microsoft.com/office/officeart/2008/layout/BendingPictureBlocks"/>
    <dgm:cxn modelId="{C7C33749-77F3-4E4F-A29C-B120CF231FC2}" type="presParOf" srcId="{CA9B33FD-B159-6E42-9746-FF6F5A0E6AAD}" destId="{34338537-4A1B-0644-9004-734F43951105}" srcOrd="3" destOrd="0" presId="urn:microsoft.com/office/officeart/2008/layout/BendingPictureBlocks"/>
    <dgm:cxn modelId="{839DA7F9-90DF-C545-80EB-9521B831FE95}" type="presParOf" srcId="{CA9B33FD-B159-6E42-9746-FF6F5A0E6AAD}" destId="{3A9093F0-356B-B047-9F06-3DA70C7EE1EB}" srcOrd="4" destOrd="0" presId="urn:microsoft.com/office/officeart/2008/layout/BendingPictureBlocks"/>
    <dgm:cxn modelId="{2DE56BFA-EA85-A144-99B7-4E67D0214744}" type="presParOf" srcId="{3A9093F0-356B-B047-9F06-3DA70C7EE1EB}" destId="{FF898D63-B76B-1440-AEB8-DD35074B6CF3}" srcOrd="0" destOrd="0" presId="urn:microsoft.com/office/officeart/2008/layout/BendingPictureBlocks"/>
    <dgm:cxn modelId="{32958C67-6C84-6647-AD4C-46B5E999FAD7}" type="presParOf" srcId="{3A9093F0-356B-B047-9F06-3DA70C7EE1EB}" destId="{A6D72928-05AD-3845-8ABC-F29848F0394F}" srcOrd="1" destOrd="0" presId="urn:microsoft.com/office/officeart/2008/layout/BendingPictureBlocks"/>
    <dgm:cxn modelId="{6DBBB694-0EFC-BE44-90E7-DBC9F96B1AEF}" type="presParOf" srcId="{CA9B33FD-B159-6E42-9746-FF6F5A0E6AAD}" destId="{83939C9E-C270-E640-8973-F94F0E303670}" srcOrd="5" destOrd="0" presId="urn:microsoft.com/office/officeart/2008/layout/BendingPictureBlocks"/>
    <dgm:cxn modelId="{130B2C31-140B-9D40-82C5-683F20268D7A}" type="presParOf" srcId="{CA9B33FD-B159-6E42-9746-FF6F5A0E6AAD}" destId="{79B12889-8FA2-2741-9D36-4B2BA13F4D1D}" srcOrd="6" destOrd="0" presId="urn:microsoft.com/office/officeart/2008/layout/BendingPictureBlocks"/>
    <dgm:cxn modelId="{7B69BB27-FF79-0C43-B4F0-4CDB29820BC8}" type="presParOf" srcId="{79B12889-8FA2-2741-9D36-4B2BA13F4D1D}" destId="{F48AECBB-B174-C74F-9BF0-987E62D1B055}" srcOrd="0" destOrd="0" presId="urn:microsoft.com/office/officeart/2008/layout/BendingPictureBlocks"/>
    <dgm:cxn modelId="{9A9E0AF2-266C-B14F-8BB8-F552382C66D4}" type="presParOf" srcId="{79B12889-8FA2-2741-9D36-4B2BA13F4D1D}" destId="{59C13ABB-EA29-E041-8002-96C4C8DA8CC3}" srcOrd="1" destOrd="0" presId="urn:microsoft.com/office/officeart/2008/layout/BendingPictureBlocks"/>
    <dgm:cxn modelId="{090F357E-D3A6-FB4A-B8BE-3A6595F7BEEB}" type="presParOf" srcId="{CA9B33FD-B159-6E42-9746-FF6F5A0E6AAD}" destId="{E27E742D-84E0-5F49-BA43-5D0CCCFFA7EB}" srcOrd="7" destOrd="0" presId="urn:microsoft.com/office/officeart/2008/layout/BendingPictureBlocks"/>
    <dgm:cxn modelId="{5B404991-80A2-3148-B88E-91E80A436C71}" type="presParOf" srcId="{CA9B33FD-B159-6E42-9746-FF6F5A0E6AAD}" destId="{77DBAE96-A827-CE4E-B503-A533FD49CC06}" srcOrd="8" destOrd="0" presId="urn:microsoft.com/office/officeart/2008/layout/BendingPictureBlocks"/>
    <dgm:cxn modelId="{CA47B811-2071-D948-A44E-D0D82DB9DB17}" type="presParOf" srcId="{77DBAE96-A827-CE4E-B503-A533FD49CC06}" destId="{F203B63A-97B1-8049-AF45-CA4EB8BE31C7}" srcOrd="0" destOrd="0" presId="urn:microsoft.com/office/officeart/2008/layout/BendingPictureBlocks"/>
    <dgm:cxn modelId="{1B47AC0E-C3C9-5641-B07F-D86D73A9C0CF}" type="presParOf" srcId="{77DBAE96-A827-CE4E-B503-A533FD49CC06}" destId="{C4E1D721-2BF5-3E45-87A8-342DCC74BF80}" srcOrd="1" destOrd="0" presId="urn:microsoft.com/office/officeart/2008/layout/BendingPictureBlocks"/>
    <dgm:cxn modelId="{3FC2EA73-51B3-BB4C-B38C-563B25B9C3C2}" type="presParOf" srcId="{CA9B33FD-B159-6E42-9746-FF6F5A0E6AAD}" destId="{F88F3FC1-A6B2-1E49-B634-DA014A9CBD98}" srcOrd="9" destOrd="0" presId="urn:microsoft.com/office/officeart/2008/layout/BendingPictureBlocks"/>
    <dgm:cxn modelId="{F0EB16F0-EB22-6249-A0E8-E1956D1B8BD4}" type="presParOf" srcId="{CA9B33FD-B159-6E42-9746-FF6F5A0E6AAD}" destId="{DD36E2E2-6172-BD43-B2BD-CCC8323C8500}" srcOrd="10" destOrd="0" presId="urn:microsoft.com/office/officeart/2008/layout/BendingPictureBlocks"/>
    <dgm:cxn modelId="{626FF41A-413B-ED4A-8F8E-0EE702FD8B08}" type="presParOf" srcId="{DD36E2E2-6172-BD43-B2BD-CCC8323C8500}" destId="{95664B75-97D6-9143-B1EB-D025448DD115}" srcOrd="0" destOrd="0" presId="urn:microsoft.com/office/officeart/2008/layout/BendingPictureBlocks"/>
    <dgm:cxn modelId="{7D2A27FD-5651-E249-ACFF-3A64FE24B250}" type="presParOf" srcId="{DD36E2E2-6172-BD43-B2BD-CCC8323C8500}" destId="{49E5DDDE-E4A3-DF46-A896-E4581A135582}" srcOrd="1" destOrd="0" presId="urn:microsoft.com/office/officeart/2008/layout/BendingPictureBlocks"/>
    <dgm:cxn modelId="{C873CF5C-4DA1-4C49-9306-371DF7ECE720}" type="presParOf" srcId="{CA9B33FD-B159-6E42-9746-FF6F5A0E6AAD}" destId="{8E0A0CB7-5C45-B847-BCAA-261BF35A606B}" srcOrd="11" destOrd="0" presId="urn:microsoft.com/office/officeart/2008/layout/BendingPictureBlocks"/>
    <dgm:cxn modelId="{512B2D53-AC65-6446-AC68-98176783B2B0}" type="presParOf" srcId="{CA9B33FD-B159-6E42-9746-FF6F5A0E6AAD}" destId="{04F3A27A-4FFA-FE4F-95C6-EC085C435327}" srcOrd="12" destOrd="0" presId="urn:microsoft.com/office/officeart/2008/layout/BendingPictureBlocks"/>
    <dgm:cxn modelId="{4E888D74-3052-A645-B179-F455FC096D30}" type="presParOf" srcId="{04F3A27A-4FFA-FE4F-95C6-EC085C435327}" destId="{A0A1F166-B119-6447-A303-C0E3A627F8C2}" srcOrd="0" destOrd="0" presId="urn:microsoft.com/office/officeart/2008/layout/BendingPictureBlocks"/>
    <dgm:cxn modelId="{B3F9B894-A4B6-B14C-9925-35CD7163CE35}" type="presParOf" srcId="{04F3A27A-4FFA-FE4F-95C6-EC085C435327}" destId="{D9FE8CDA-6BCC-7142-BE1C-CCBC439E2637}" srcOrd="1" destOrd="0" presId="urn:microsoft.com/office/officeart/2008/layout/BendingPictureBlocks"/>
    <dgm:cxn modelId="{8D4596FA-641D-634E-AD11-E8F75BC5DE70}" type="presParOf" srcId="{CA9B33FD-B159-6E42-9746-FF6F5A0E6AAD}" destId="{4F4A8C10-A58E-A841-A103-EF47A4A8A8B5}" srcOrd="13" destOrd="0" presId="urn:microsoft.com/office/officeart/2008/layout/BendingPictureBlocks"/>
    <dgm:cxn modelId="{F9613247-2A06-9347-A579-8FAF2B9C4B96}" type="presParOf" srcId="{CA9B33FD-B159-6E42-9746-FF6F5A0E6AAD}" destId="{13D29E76-0FC0-5B4A-8F10-B2970B1EE77D}" srcOrd="14" destOrd="0" presId="urn:microsoft.com/office/officeart/2008/layout/BendingPictureBlocks"/>
    <dgm:cxn modelId="{854767ED-D784-214E-8F6C-8417556FFEA0}" type="presParOf" srcId="{13D29E76-0FC0-5B4A-8F10-B2970B1EE77D}" destId="{D9AC1398-8BD4-D040-8D63-830C52182955}" srcOrd="0" destOrd="0" presId="urn:microsoft.com/office/officeart/2008/layout/BendingPictureBlocks"/>
    <dgm:cxn modelId="{BE02D464-9932-1E41-9F21-509EB716EEC7}" type="presParOf" srcId="{13D29E76-0FC0-5B4A-8F10-B2970B1EE77D}" destId="{D32E3B57-0E63-9E43-BAF8-CE60D88095BC}" srcOrd="1" destOrd="0" presId="urn:microsoft.com/office/officeart/2008/layout/BendingPictureBlocks"/>
    <dgm:cxn modelId="{279A29EC-8E6B-AE47-B50E-C178C8065BC9}" type="presParOf" srcId="{CA9B33FD-B159-6E42-9746-FF6F5A0E6AAD}" destId="{8E44270C-1CE1-054C-999B-8100F8AF19EA}" srcOrd="15" destOrd="0" presId="urn:microsoft.com/office/officeart/2008/layout/BendingPictureBlocks"/>
    <dgm:cxn modelId="{EBEFB755-86CD-804D-AE07-677BA4D8451D}" type="presParOf" srcId="{CA9B33FD-B159-6E42-9746-FF6F5A0E6AAD}" destId="{762960BF-C8C0-614C-8310-DB5CA173F5BE}" srcOrd="16" destOrd="0" presId="urn:microsoft.com/office/officeart/2008/layout/BendingPictureBlocks"/>
    <dgm:cxn modelId="{47A9ACF6-722F-D14C-9A57-B13A526AB35E}" type="presParOf" srcId="{762960BF-C8C0-614C-8310-DB5CA173F5BE}" destId="{AB220732-714B-8A4A-928D-46BF0E83A23F}" srcOrd="0" destOrd="0" presId="urn:microsoft.com/office/officeart/2008/layout/BendingPictureBlocks"/>
    <dgm:cxn modelId="{52FD11B2-5A1E-C247-9A67-CC5C0C6937F0}" type="presParOf" srcId="{762960BF-C8C0-614C-8310-DB5CA173F5BE}" destId="{1AD867DD-CB21-D843-80D3-C66FE5394F77}" srcOrd="1" destOrd="0" presId="urn:microsoft.com/office/officeart/2008/layout/BendingPictureBlocks"/>
    <dgm:cxn modelId="{87CAFDAF-BF10-1F4C-BA50-C9CDA24DA159}" type="presParOf" srcId="{CA9B33FD-B159-6E42-9746-FF6F5A0E6AAD}" destId="{B13348A2-01B6-EC49-BBED-D0011384C30E}" srcOrd="17" destOrd="0" presId="urn:microsoft.com/office/officeart/2008/layout/BendingPictureBlocks"/>
    <dgm:cxn modelId="{89EB70FA-5ECD-494E-A1DD-94A78D247C11}" type="presParOf" srcId="{CA9B33FD-B159-6E42-9746-FF6F5A0E6AAD}" destId="{06949EA5-679D-E148-8FC4-953CDBDB8749}" srcOrd="18" destOrd="0" presId="urn:microsoft.com/office/officeart/2008/layout/BendingPictureBlocks"/>
    <dgm:cxn modelId="{9E2479A8-5267-014C-8F48-5F88F5AB48C6}" type="presParOf" srcId="{06949EA5-679D-E148-8FC4-953CDBDB8749}" destId="{8A6A93BF-7850-484A-87DE-1B8CF4E9EE08}" srcOrd="0" destOrd="0" presId="urn:microsoft.com/office/officeart/2008/layout/BendingPictureBlocks"/>
    <dgm:cxn modelId="{3F1ECF15-90FC-9A44-9540-9A93D19E35DF}" type="presParOf" srcId="{06949EA5-679D-E148-8FC4-953CDBDB8749}" destId="{9DD30C2F-5ABD-6D43-A8FB-CBE3CF467206}" srcOrd="1" destOrd="0" presId="urn:microsoft.com/office/officeart/2008/layout/BendingPictureBlocks"/>
    <dgm:cxn modelId="{93938818-45CA-3C4A-B23E-8147DA45C62B}" type="presParOf" srcId="{CA9B33FD-B159-6E42-9746-FF6F5A0E6AAD}" destId="{A18DFA90-5AA0-6C4F-BA38-0307A815D387}" srcOrd="19" destOrd="0" presId="urn:microsoft.com/office/officeart/2008/layout/BendingPictureBlocks"/>
    <dgm:cxn modelId="{2F15D9A0-4473-C841-9305-D789E6F48054}" type="presParOf" srcId="{CA9B33FD-B159-6E42-9746-FF6F5A0E6AAD}" destId="{6436CCEE-7BD4-7649-A8C6-96CABD92B852}" srcOrd="20" destOrd="0" presId="urn:microsoft.com/office/officeart/2008/layout/BendingPictureBlocks"/>
    <dgm:cxn modelId="{7F47B6FD-D562-FE49-BB69-27501B57CE35}" type="presParOf" srcId="{6436CCEE-7BD4-7649-A8C6-96CABD92B852}" destId="{313F39AF-EBA3-4743-B144-588C271DF8F9}" srcOrd="0" destOrd="0" presId="urn:microsoft.com/office/officeart/2008/layout/BendingPictureBlocks"/>
    <dgm:cxn modelId="{EBC21C40-668E-6547-A5C1-140798E49F34}" type="presParOf" srcId="{6436CCEE-7BD4-7649-A8C6-96CABD92B852}" destId="{873364B8-CECC-C140-918F-5DBD2216B194}" srcOrd="1" destOrd="0" presId="urn:microsoft.com/office/officeart/2008/layout/BendingPictureBlocks"/>
    <dgm:cxn modelId="{FCFAC7EE-4C2D-024C-9AFD-11DC4EB830CC}" type="presParOf" srcId="{CA9B33FD-B159-6E42-9746-FF6F5A0E6AAD}" destId="{5F0866C8-3414-CF4F-A654-F8A148E9FE1B}" srcOrd="21" destOrd="0" presId="urn:microsoft.com/office/officeart/2008/layout/BendingPictureBlocks"/>
    <dgm:cxn modelId="{EA7F6CF3-A719-9E46-A7B5-9252884A1981}" type="presParOf" srcId="{CA9B33FD-B159-6E42-9746-FF6F5A0E6AAD}" destId="{C3631534-395D-9041-912E-A372FB4978FF}" srcOrd="22" destOrd="0" presId="urn:microsoft.com/office/officeart/2008/layout/BendingPictureBlocks"/>
    <dgm:cxn modelId="{87EA93D8-C2D3-F940-BAC2-2CA1074B00DF}" type="presParOf" srcId="{C3631534-395D-9041-912E-A372FB4978FF}" destId="{0B73C0DE-A135-AC40-930B-94D4B52F3D5C}" srcOrd="0" destOrd="0" presId="urn:microsoft.com/office/officeart/2008/layout/BendingPictureBlocks"/>
    <dgm:cxn modelId="{0D174073-8AAE-4241-9F4D-F8598842DE0F}" type="presParOf" srcId="{C3631534-395D-9041-912E-A372FB4978FF}" destId="{1CAE3641-9814-2C4D-AA10-D6F415F1DFD3}" srcOrd="1" destOrd="0" presId="urn:microsoft.com/office/officeart/2008/layout/BendingPictureBlocks"/>
    <dgm:cxn modelId="{7B6C137B-19F9-9346-B4EF-93A9A5C2D9ED}" type="presParOf" srcId="{CA9B33FD-B159-6E42-9746-FF6F5A0E6AAD}" destId="{E18A3FF1-6B2C-4146-94D1-D001B8D8BFEA}" srcOrd="23" destOrd="0" presId="urn:microsoft.com/office/officeart/2008/layout/BendingPictureBlocks"/>
    <dgm:cxn modelId="{7DAFB618-ACBE-254B-8B2C-32F835CA968D}" type="presParOf" srcId="{CA9B33FD-B159-6E42-9746-FF6F5A0E6AAD}" destId="{CE363F8B-6087-124C-9AD3-28B72908E411}" srcOrd="24" destOrd="0" presId="urn:microsoft.com/office/officeart/2008/layout/BendingPictureBlocks"/>
    <dgm:cxn modelId="{94632DF6-34A5-F241-881C-1D80F1C8E990}" type="presParOf" srcId="{CE363F8B-6087-124C-9AD3-28B72908E411}" destId="{BE448D0F-E033-F744-8C74-EED97F243E2F}" srcOrd="0" destOrd="0" presId="urn:microsoft.com/office/officeart/2008/layout/BendingPictureBlocks"/>
    <dgm:cxn modelId="{07043E99-EAE8-664A-AB34-AA0CF9C78C5A}" type="presParOf" srcId="{CE363F8B-6087-124C-9AD3-28B72908E411}" destId="{C7FAF850-5EC3-234B-9469-08340678C44F}" srcOrd="1" destOrd="0" presId="urn:microsoft.com/office/officeart/2008/layout/BendingPictureBlocks"/>
    <dgm:cxn modelId="{73003C59-0D36-1C4E-B5B2-AEF04ECBBC9F}" type="presParOf" srcId="{CA9B33FD-B159-6E42-9746-FF6F5A0E6AAD}" destId="{9C41469F-22A6-7549-AC74-5BDEA52041B6}" srcOrd="25" destOrd="0" presId="urn:microsoft.com/office/officeart/2008/layout/BendingPictureBlocks"/>
    <dgm:cxn modelId="{17E4990D-00FF-524C-BF6D-68701F9B475D}" type="presParOf" srcId="{CA9B33FD-B159-6E42-9746-FF6F5A0E6AAD}" destId="{6FC25B73-87F9-9A4A-BAAD-7C7A9A6AD1E7}" srcOrd="26" destOrd="0" presId="urn:microsoft.com/office/officeart/2008/layout/BendingPictureBlocks"/>
    <dgm:cxn modelId="{FA8CB444-00BE-EF4A-A15C-1A6E337A2713}" type="presParOf" srcId="{6FC25B73-87F9-9A4A-BAAD-7C7A9A6AD1E7}" destId="{149DDD6E-8BE8-F04B-9225-7E92E8E3C5D5}" srcOrd="0" destOrd="0" presId="urn:microsoft.com/office/officeart/2008/layout/BendingPictureBlocks"/>
    <dgm:cxn modelId="{D14AE821-479B-CE46-8AEF-861AAD560BC3}" type="presParOf" srcId="{6FC25B73-87F9-9A4A-BAAD-7C7A9A6AD1E7}" destId="{8C04A3F7-D009-4344-A796-21CA317CEDAE}" srcOrd="1" destOrd="0" presId="urn:microsoft.com/office/officeart/2008/layout/BendingPictureBlocks"/>
    <dgm:cxn modelId="{349A1FD5-DF26-C542-A9B9-F449DF8842C9}" type="presParOf" srcId="{CA9B33FD-B159-6E42-9746-FF6F5A0E6AAD}" destId="{7DAD0566-2D65-EE4D-B612-DA4D07EE4FA3}" srcOrd="27" destOrd="0" presId="urn:microsoft.com/office/officeart/2008/layout/BendingPictureBlocks"/>
    <dgm:cxn modelId="{7495F211-D27F-2F4D-9A94-183BAFCAD38C}" type="presParOf" srcId="{CA9B33FD-B159-6E42-9746-FF6F5A0E6AAD}" destId="{D4C77A8F-0D1B-4141-9C11-A6029EA3AACA}" srcOrd="28" destOrd="0" presId="urn:microsoft.com/office/officeart/2008/layout/BendingPictureBlocks"/>
    <dgm:cxn modelId="{167213C8-DFA1-A54F-A0DD-5B0733215E28}" type="presParOf" srcId="{D4C77A8F-0D1B-4141-9C11-A6029EA3AACA}" destId="{9C101385-DE45-F442-AF7D-234A1BD545F4}" srcOrd="0" destOrd="0" presId="urn:microsoft.com/office/officeart/2008/layout/BendingPictureBlocks"/>
    <dgm:cxn modelId="{290E3E4E-EA2F-9C48-A6F2-7C9F6C331AD7}" type="presParOf" srcId="{D4C77A8F-0D1B-4141-9C11-A6029EA3AACA}" destId="{DF93D074-85B4-F944-9F96-635429351E4A}" srcOrd="1" destOrd="0" presId="urn:microsoft.com/office/officeart/2008/layout/BendingPictureBlocks"/>
    <dgm:cxn modelId="{E7F07DDA-7663-E540-8F19-80B7BC34810F}" type="presParOf" srcId="{CA9B33FD-B159-6E42-9746-FF6F5A0E6AAD}" destId="{ED4A08E3-11E7-C742-8AF7-AB98C51B1CDD}" srcOrd="29" destOrd="0" presId="urn:microsoft.com/office/officeart/2008/layout/BendingPictureBlocks"/>
    <dgm:cxn modelId="{AED913C5-3A4B-3548-8C2F-74805DD8ECC3}" type="presParOf" srcId="{CA9B33FD-B159-6E42-9746-FF6F5A0E6AAD}" destId="{32741B62-16EC-BC43-99F7-6C8AE812E180}" srcOrd="30" destOrd="0" presId="urn:microsoft.com/office/officeart/2008/layout/BendingPictureBlocks"/>
    <dgm:cxn modelId="{6F88C794-ED01-1A47-9ED0-127284DF03DD}" type="presParOf" srcId="{32741B62-16EC-BC43-99F7-6C8AE812E180}" destId="{F1C769E0-2076-F646-A2C1-E965D00C0C8C}" srcOrd="0" destOrd="0" presId="urn:microsoft.com/office/officeart/2008/layout/BendingPictureBlocks"/>
    <dgm:cxn modelId="{761AE05A-4CA8-CD43-BD04-38C6D0BC2D7C}" type="presParOf" srcId="{32741B62-16EC-BC43-99F7-6C8AE812E180}" destId="{E15124D9-DF39-E648-A898-277907C6B901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A2F74D-5645-D547-B319-A009AA71C028}" type="doc">
      <dgm:prSet loTypeId="urn:microsoft.com/office/officeart/2005/8/layout/balance1" loCatId="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4397B18-654D-6A4A-BEBD-8CE201807495}">
      <dgm:prSet phldrT="[Text]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en-US" dirty="0" smtClean="0"/>
            <a:t>SCAMPER</a:t>
          </a:r>
          <a:endParaRPr lang="en-US" dirty="0"/>
        </a:p>
      </dgm:t>
    </dgm:pt>
    <dgm:pt modelId="{BA757D59-2101-8642-8E3D-C6561255790D}" type="parTrans" cxnId="{1355E128-422D-2F4C-BBA7-B44FACB3C8B4}">
      <dgm:prSet/>
      <dgm:spPr/>
      <dgm:t>
        <a:bodyPr/>
        <a:lstStyle/>
        <a:p>
          <a:endParaRPr lang="en-US"/>
        </a:p>
      </dgm:t>
    </dgm:pt>
    <dgm:pt modelId="{7E53B3DD-184D-C543-B38D-89BF7F0AB79B}" type="sibTrans" cxnId="{1355E128-422D-2F4C-BBA7-B44FACB3C8B4}">
      <dgm:prSet/>
      <dgm:spPr/>
      <dgm:t>
        <a:bodyPr/>
        <a:lstStyle/>
        <a:p>
          <a:endParaRPr lang="en-US"/>
        </a:p>
      </dgm:t>
    </dgm:pt>
    <dgm:pt modelId="{F6F23DF1-D954-E742-BF85-4F80F6761B87}">
      <dgm:prSet phldrT="[Text]"/>
      <dgm:spPr/>
      <dgm:t>
        <a:bodyPr/>
        <a:lstStyle/>
        <a:p>
          <a:r>
            <a:rPr lang="en-US" dirty="0" smtClean="0"/>
            <a:t>Dialogue</a:t>
          </a:r>
          <a:endParaRPr lang="en-US" dirty="0"/>
        </a:p>
      </dgm:t>
    </dgm:pt>
    <dgm:pt modelId="{93D3E718-0CB2-C24F-AD3D-F78522B1AFBC}" type="parTrans" cxnId="{8EC5A4C2-0217-964A-ADA0-E31848C47B53}">
      <dgm:prSet/>
      <dgm:spPr/>
      <dgm:t>
        <a:bodyPr/>
        <a:lstStyle/>
        <a:p>
          <a:endParaRPr lang="en-US"/>
        </a:p>
      </dgm:t>
    </dgm:pt>
    <dgm:pt modelId="{00DB3964-ACAB-7743-9863-50EAD25206BE}" type="sibTrans" cxnId="{8EC5A4C2-0217-964A-ADA0-E31848C47B53}">
      <dgm:prSet/>
      <dgm:spPr/>
      <dgm:t>
        <a:bodyPr/>
        <a:lstStyle/>
        <a:p>
          <a:endParaRPr lang="en-US"/>
        </a:p>
      </dgm:t>
    </dgm:pt>
    <dgm:pt modelId="{63814909-10E7-EA4F-B830-E6CF6042A6FD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Reflective Practice</a:t>
          </a:r>
          <a:endParaRPr lang="en-US" dirty="0">
            <a:solidFill>
              <a:srgbClr val="000000"/>
            </a:solidFill>
          </a:endParaRPr>
        </a:p>
      </dgm:t>
    </dgm:pt>
    <dgm:pt modelId="{9FAA4A20-B152-BA43-8293-060155016DE1}" type="parTrans" cxnId="{C655CFEF-97C3-294C-84DF-A0A2E2264172}">
      <dgm:prSet/>
      <dgm:spPr/>
      <dgm:t>
        <a:bodyPr/>
        <a:lstStyle/>
        <a:p>
          <a:endParaRPr lang="en-US"/>
        </a:p>
      </dgm:t>
    </dgm:pt>
    <dgm:pt modelId="{F83C69EF-64B1-3B4F-9B05-E9CB005F70FB}" type="sibTrans" cxnId="{C655CFEF-97C3-294C-84DF-A0A2E2264172}">
      <dgm:prSet/>
      <dgm:spPr/>
      <dgm:t>
        <a:bodyPr/>
        <a:lstStyle/>
        <a:p>
          <a:endParaRPr lang="en-US"/>
        </a:p>
      </dgm:t>
    </dgm:pt>
    <dgm:pt modelId="{3C47D9C3-E9E4-5F4E-9134-7B8FB6952449}">
      <dgm:prSet phldrT="[Text]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en-US" dirty="0" smtClean="0"/>
            <a:t>Mind Maps</a:t>
          </a:r>
          <a:endParaRPr lang="en-US" dirty="0"/>
        </a:p>
      </dgm:t>
    </dgm:pt>
    <dgm:pt modelId="{7769F149-1E5B-1F45-A5A9-4C1643BE1408}" type="parTrans" cxnId="{9E2C7EAD-6815-394B-9C19-F5C74BC51B90}">
      <dgm:prSet/>
      <dgm:spPr/>
      <dgm:t>
        <a:bodyPr/>
        <a:lstStyle/>
        <a:p>
          <a:endParaRPr lang="en-US"/>
        </a:p>
      </dgm:t>
    </dgm:pt>
    <dgm:pt modelId="{B2068427-A589-F547-A766-45382E3D2BBB}" type="sibTrans" cxnId="{9E2C7EAD-6815-394B-9C19-F5C74BC51B90}">
      <dgm:prSet/>
      <dgm:spPr/>
      <dgm:t>
        <a:bodyPr/>
        <a:lstStyle/>
        <a:p>
          <a:endParaRPr lang="en-US"/>
        </a:p>
      </dgm:t>
    </dgm:pt>
    <dgm:pt modelId="{0866142A-BA69-094A-AD4A-E2EFEF95D22A}">
      <dgm:prSet phldrT="[Text]"/>
      <dgm:spPr/>
      <dgm:t>
        <a:bodyPr/>
        <a:lstStyle/>
        <a:p>
          <a:r>
            <a:rPr lang="en-US" dirty="0" smtClean="0"/>
            <a:t>Strategic Planning</a:t>
          </a:r>
          <a:endParaRPr lang="en-US" dirty="0"/>
        </a:p>
      </dgm:t>
    </dgm:pt>
    <dgm:pt modelId="{C502F9EF-F8E3-6349-A3CC-401089E65575}" type="parTrans" cxnId="{52419B3D-F120-4340-A24F-F8E36EC89225}">
      <dgm:prSet/>
      <dgm:spPr/>
      <dgm:t>
        <a:bodyPr/>
        <a:lstStyle/>
        <a:p>
          <a:endParaRPr lang="en-US"/>
        </a:p>
      </dgm:t>
    </dgm:pt>
    <dgm:pt modelId="{F71AF3C0-3C38-4944-BC53-AD1D7A324A47}" type="sibTrans" cxnId="{52419B3D-F120-4340-A24F-F8E36EC89225}">
      <dgm:prSet/>
      <dgm:spPr/>
      <dgm:t>
        <a:bodyPr/>
        <a:lstStyle/>
        <a:p>
          <a:endParaRPr lang="en-US"/>
        </a:p>
      </dgm:t>
    </dgm:pt>
    <dgm:pt modelId="{5446903F-029B-0843-8045-F7DA5BC0B482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Critical Analysis</a:t>
          </a:r>
          <a:endParaRPr lang="en-US" dirty="0">
            <a:solidFill>
              <a:srgbClr val="000000"/>
            </a:solidFill>
          </a:endParaRPr>
        </a:p>
      </dgm:t>
    </dgm:pt>
    <dgm:pt modelId="{07848D00-7737-3447-BC85-969679BC5D5B}" type="parTrans" cxnId="{0ADFBC36-4B7B-3B43-A387-AAF89D63DE38}">
      <dgm:prSet/>
      <dgm:spPr/>
      <dgm:t>
        <a:bodyPr/>
        <a:lstStyle/>
        <a:p>
          <a:endParaRPr lang="en-US"/>
        </a:p>
      </dgm:t>
    </dgm:pt>
    <dgm:pt modelId="{B9FA7AEF-576F-D745-9A32-9364689C572B}" type="sibTrans" cxnId="{0ADFBC36-4B7B-3B43-A387-AAF89D63DE38}">
      <dgm:prSet/>
      <dgm:spPr/>
      <dgm:t>
        <a:bodyPr/>
        <a:lstStyle/>
        <a:p>
          <a:endParaRPr lang="en-US"/>
        </a:p>
      </dgm:t>
    </dgm:pt>
    <dgm:pt modelId="{E9CCDCD1-3DA5-7E46-A898-ECC51BE47BF4}">
      <dgm:prSet phldrT="[Text]"/>
      <dgm:spPr/>
      <dgm:t>
        <a:bodyPr/>
        <a:lstStyle/>
        <a:p>
          <a:r>
            <a:rPr lang="en-US" dirty="0" smtClean="0"/>
            <a:t>Socratic Q’s</a:t>
          </a:r>
          <a:endParaRPr lang="en-US" dirty="0"/>
        </a:p>
      </dgm:t>
    </dgm:pt>
    <dgm:pt modelId="{DC43E13A-0B78-4F4E-A879-82922E514E88}" type="parTrans" cxnId="{EB0FFD17-D2CF-3448-A9FF-0211BFB593E8}">
      <dgm:prSet/>
      <dgm:spPr/>
      <dgm:t>
        <a:bodyPr/>
        <a:lstStyle/>
        <a:p>
          <a:endParaRPr lang="en-US"/>
        </a:p>
      </dgm:t>
    </dgm:pt>
    <dgm:pt modelId="{2FE02080-B9CE-334E-88F0-D40A1E34694E}" type="sibTrans" cxnId="{EB0FFD17-D2CF-3448-A9FF-0211BFB593E8}">
      <dgm:prSet/>
      <dgm:spPr/>
      <dgm:t>
        <a:bodyPr/>
        <a:lstStyle/>
        <a:p>
          <a:endParaRPr lang="en-US"/>
        </a:p>
      </dgm:t>
    </dgm:pt>
    <dgm:pt modelId="{0731BD8B-B05C-184C-B320-3E7BB7C37D84}">
      <dgm:prSet/>
      <dgm:spPr/>
      <dgm:t>
        <a:bodyPr/>
        <a:lstStyle/>
        <a:p>
          <a:r>
            <a:rPr lang="en-US" dirty="0" smtClean="0"/>
            <a:t>Supportive Listening</a:t>
          </a:r>
          <a:endParaRPr lang="en-US" dirty="0"/>
        </a:p>
      </dgm:t>
    </dgm:pt>
    <dgm:pt modelId="{838CCF93-B191-F742-AFB7-E90450346ABC}" type="parTrans" cxnId="{053FB3E8-A28B-B241-99C7-AA83ED13FF89}">
      <dgm:prSet/>
      <dgm:spPr/>
      <dgm:t>
        <a:bodyPr/>
        <a:lstStyle/>
        <a:p>
          <a:endParaRPr lang="en-US"/>
        </a:p>
      </dgm:t>
    </dgm:pt>
    <dgm:pt modelId="{E1755B05-4945-0642-9D32-27867B7EE530}" type="sibTrans" cxnId="{053FB3E8-A28B-B241-99C7-AA83ED13FF89}">
      <dgm:prSet/>
      <dgm:spPr/>
      <dgm:t>
        <a:bodyPr/>
        <a:lstStyle/>
        <a:p>
          <a:endParaRPr lang="en-US"/>
        </a:p>
      </dgm:t>
    </dgm:pt>
    <dgm:pt modelId="{6E04C71D-5A56-C949-AF38-65C211DF2813}">
      <dgm:prSet custT="1"/>
      <dgm:spPr/>
      <dgm:t>
        <a:bodyPr/>
        <a:lstStyle/>
        <a:p>
          <a:r>
            <a:rPr lang="en-US" sz="1600" dirty="0" smtClean="0"/>
            <a:t>KAQ</a:t>
          </a:r>
          <a:endParaRPr lang="en-US" sz="1600" dirty="0"/>
        </a:p>
      </dgm:t>
    </dgm:pt>
    <dgm:pt modelId="{10E1E329-5A2D-4C4F-815B-20A72BC8C279}" type="parTrans" cxnId="{C4050DEC-0E96-9846-B5E9-0072E8A88365}">
      <dgm:prSet/>
      <dgm:spPr/>
      <dgm:t>
        <a:bodyPr/>
        <a:lstStyle/>
        <a:p>
          <a:endParaRPr lang="en-US"/>
        </a:p>
      </dgm:t>
    </dgm:pt>
    <dgm:pt modelId="{CAA0B6AA-0E34-8944-B77C-411722E8D52D}" type="sibTrans" cxnId="{C4050DEC-0E96-9846-B5E9-0072E8A88365}">
      <dgm:prSet/>
      <dgm:spPr/>
      <dgm:t>
        <a:bodyPr/>
        <a:lstStyle/>
        <a:p>
          <a:endParaRPr lang="en-US"/>
        </a:p>
      </dgm:t>
    </dgm:pt>
    <dgm:pt modelId="{6CEE1FED-8FBB-D542-9F2F-2A59738EA29E}" type="pres">
      <dgm:prSet presAssocID="{F9A2F74D-5645-D547-B319-A009AA71C028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A07790-F11E-AF48-A874-370C75CB5D91}" type="pres">
      <dgm:prSet presAssocID="{F9A2F74D-5645-D547-B319-A009AA71C028}" presName="dummyMaxCanvas" presStyleCnt="0"/>
      <dgm:spPr/>
    </dgm:pt>
    <dgm:pt modelId="{29201B32-09D4-B447-BAAD-14595A1833B1}" type="pres">
      <dgm:prSet presAssocID="{F9A2F74D-5645-D547-B319-A009AA71C028}" presName="parentComposite" presStyleCnt="0"/>
      <dgm:spPr/>
    </dgm:pt>
    <dgm:pt modelId="{BA860B02-8C46-3C45-A3C5-63F000B36F11}" type="pres">
      <dgm:prSet presAssocID="{F9A2F74D-5645-D547-B319-A009AA71C028}" presName="parent1" presStyleLbl="alignAccFollowNode1" presStyleIdx="0" presStyleCnt="4" custLinFactNeighborX="8303" custLinFactNeighborY="59783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60BEDCE1-9007-C649-A0D6-3B2747C49E77}" type="pres">
      <dgm:prSet presAssocID="{F9A2F74D-5645-D547-B319-A009AA71C028}" presName="parent2" presStyleLbl="alignAccFollowNode1" presStyleIdx="1" presStyleCnt="4" custLinFactNeighborX="3019" custLinFactNeighborY="20380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8AD038AE-FEFD-AA43-9A37-F7917F833FDC}" type="pres">
      <dgm:prSet presAssocID="{F9A2F74D-5645-D547-B319-A009AA71C028}" presName="childrenComposite" presStyleCnt="0"/>
      <dgm:spPr/>
    </dgm:pt>
    <dgm:pt modelId="{DEEE78CD-2428-3B4C-8470-3C390B96002C}" type="pres">
      <dgm:prSet presAssocID="{F9A2F74D-5645-D547-B319-A009AA71C028}" presName="dummyMaxCanvas_ChildArea" presStyleCnt="0"/>
      <dgm:spPr/>
    </dgm:pt>
    <dgm:pt modelId="{30D679C4-6205-B642-9CEE-9A8DE3B9A807}" type="pres">
      <dgm:prSet presAssocID="{F9A2F74D-5645-D547-B319-A009AA71C028}" presName="fulcrum" presStyleLbl="alignAccFollowNode1" presStyleIdx="2" presStyleCnt="4"/>
      <dgm:spPr>
        <a:ln>
          <a:solidFill>
            <a:schemeClr val="tx1">
              <a:alpha val="90000"/>
            </a:schemeClr>
          </a:solidFill>
        </a:ln>
      </dgm:spPr>
    </dgm:pt>
    <dgm:pt modelId="{A9791167-EA22-E044-90F9-FF27DA9A23FB}" type="pres">
      <dgm:prSet presAssocID="{F9A2F74D-5645-D547-B319-A009AA71C028}" presName="balance_34" presStyleLbl="alignAccFollowNode1" presStyleIdx="3" presStyleCnt="4">
        <dgm:presLayoutVars>
          <dgm:bulletEnabled val="1"/>
        </dgm:presLayoutVars>
      </dgm:prSet>
      <dgm:spPr>
        <a:ln>
          <a:solidFill>
            <a:schemeClr val="tx1">
              <a:alpha val="90000"/>
            </a:schemeClr>
          </a:solidFill>
        </a:ln>
      </dgm:spPr>
    </dgm:pt>
    <dgm:pt modelId="{76F1F942-DEB6-5141-8E1F-7766C0591EC2}" type="pres">
      <dgm:prSet presAssocID="{F9A2F74D-5645-D547-B319-A009AA71C028}" presName="right_34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D5DB5-798F-B94D-94AE-EEFB15F2DB97}" type="pres">
      <dgm:prSet presAssocID="{F9A2F74D-5645-D547-B319-A009AA71C028}" presName="right_34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FEB02-09BE-D64A-9B60-F21C663E2675}" type="pres">
      <dgm:prSet presAssocID="{F9A2F74D-5645-D547-B319-A009AA71C028}" presName="right_34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FD6D47-130A-5245-9DAE-6223809C7884}" type="pres">
      <dgm:prSet presAssocID="{F9A2F74D-5645-D547-B319-A009AA71C028}" presName="right_34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5958D3-9A4E-814C-B537-02AEA93B26AD}" type="pres">
      <dgm:prSet presAssocID="{F9A2F74D-5645-D547-B319-A009AA71C028}" presName="left_34_1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7A4C82-0B4B-9041-AFF6-8592E4AA7FCD}" type="pres">
      <dgm:prSet presAssocID="{F9A2F74D-5645-D547-B319-A009AA71C028}" presName="left_34_2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F490D6-AFD5-4A49-8C97-EC263CD1AC7F}" type="pres">
      <dgm:prSet presAssocID="{F9A2F74D-5645-D547-B319-A009AA71C028}" presName="left_34_3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0FFD17-D2CF-3448-A9FF-0211BFB593E8}" srcId="{3C47D9C3-E9E4-5F4E-9134-7B8FB6952449}" destId="{E9CCDCD1-3DA5-7E46-A898-ECC51BE47BF4}" srcOrd="2" destOrd="0" parTransId="{DC43E13A-0B78-4F4E-A879-82922E514E88}" sibTransId="{2FE02080-B9CE-334E-88F0-D40A1E34694E}"/>
    <dgm:cxn modelId="{8EF2B5DB-9DB3-9747-A2BA-183E3609B414}" type="presOf" srcId="{0866142A-BA69-094A-AD4A-E2EFEF95D22A}" destId="{76F1F942-DEB6-5141-8E1F-7766C0591EC2}" srcOrd="0" destOrd="0" presId="urn:microsoft.com/office/officeart/2005/8/layout/balance1"/>
    <dgm:cxn modelId="{1355E128-422D-2F4C-BBA7-B44FACB3C8B4}" srcId="{F9A2F74D-5645-D547-B319-A009AA71C028}" destId="{D4397B18-654D-6A4A-BEBD-8CE201807495}" srcOrd="0" destOrd="0" parTransId="{BA757D59-2101-8642-8E3D-C6561255790D}" sibTransId="{7E53B3DD-184D-C543-B38D-89BF7F0AB79B}"/>
    <dgm:cxn modelId="{F6A49129-CAFF-2547-BE8B-F2E50664A1C0}" type="presOf" srcId="{6E04C71D-5A56-C949-AF38-65C211DF2813}" destId="{6CFD6D47-130A-5245-9DAE-6223809C7884}" srcOrd="0" destOrd="0" presId="urn:microsoft.com/office/officeart/2005/8/layout/balance1"/>
    <dgm:cxn modelId="{7C9453F8-DA39-C74E-AA55-EF086BE638AD}" type="presOf" srcId="{5446903F-029B-0843-8045-F7DA5BC0B482}" destId="{5E9D5DB5-798F-B94D-94AE-EEFB15F2DB97}" srcOrd="0" destOrd="0" presId="urn:microsoft.com/office/officeart/2005/8/layout/balance1"/>
    <dgm:cxn modelId="{5E7D8698-1D89-644F-95F6-10B7A0571504}" type="presOf" srcId="{D4397B18-654D-6A4A-BEBD-8CE201807495}" destId="{BA860B02-8C46-3C45-A3C5-63F000B36F11}" srcOrd="0" destOrd="0" presId="urn:microsoft.com/office/officeart/2005/8/layout/balance1"/>
    <dgm:cxn modelId="{52419B3D-F120-4340-A24F-F8E36EC89225}" srcId="{3C47D9C3-E9E4-5F4E-9134-7B8FB6952449}" destId="{0866142A-BA69-094A-AD4A-E2EFEF95D22A}" srcOrd="0" destOrd="0" parTransId="{C502F9EF-F8E3-6349-A3CC-401089E65575}" sibTransId="{F71AF3C0-3C38-4944-BC53-AD1D7A324A47}"/>
    <dgm:cxn modelId="{110CC0B4-9B93-6340-9EDA-CA4D25EA3FC8}" type="presOf" srcId="{E9CCDCD1-3DA5-7E46-A898-ECC51BE47BF4}" destId="{179FEB02-09BE-D64A-9B60-F21C663E2675}" srcOrd="0" destOrd="0" presId="urn:microsoft.com/office/officeart/2005/8/layout/balance1"/>
    <dgm:cxn modelId="{CD1DCF97-00F3-2A4D-932F-BE587D8D3E4B}" type="presOf" srcId="{0731BD8B-B05C-184C-B320-3E7BB7C37D84}" destId="{607A4C82-0B4B-9041-AFF6-8592E4AA7FCD}" srcOrd="0" destOrd="0" presId="urn:microsoft.com/office/officeart/2005/8/layout/balance1"/>
    <dgm:cxn modelId="{0ADFBC36-4B7B-3B43-A387-AAF89D63DE38}" srcId="{3C47D9C3-E9E4-5F4E-9134-7B8FB6952449}" destId="{5446903F-029B-0843-8045-F7DA5BC0B482}" srcOrd="1" destOrd="0" parTransId="{07848D00-7737-3447-BC85-969679BC5D5B}" sibTransId="{B9FA7AEF-576F-D745-9A32-9364689C572B}"/>
    <dgm:cxn modelId="{77D0F0A4-4471-1F47-A1D1-379706C9C983}" type="presOf" srcId="{63814909-10E7-EA4F-B830-E6CF6042A6FD}" destId="{38F490D6-AFD5-4A49-8C97-EC263CD1AC7F}" srcOrd="0" destOrd="0" presId="urn:microsoft.com/office/officeart/2005/8/layout/balance1"/>
    <dgm:cxn modelId="{053FB3E8-A28B-B241-99C7-AA83ED13FF89}" srcId="{D4397B18-654D-6A4A-BEBD-8CE201807495}" destId="{0731BD8B-B05C-184C-B320-3E7BB7C37D84}" srcOrd="1" destOrd="0" parTransId="{838CCF93-B191-F742-AFB7-E90450346ABC}" sibTransId="{E1755B05-4945-0642-9D32-27867B7EE530}"/>
    <dgm:cxn modelId="{6FCB777C-239E-B348-A07D-596C8429ED36}" type="presOf" srcId="{F6F23DF1-D954-E742-BF85-4F80F6761B87}" destId="{0A5958D3-9A4E-814C-B537-02AEA93B26AD}" srcOrd="0" destOrd="0" presId="urn:microsoft.com/office/officeart/2005/8/layout/balance1"/>
    <dgm:cxn modelId="{8EC5A4C2-0217-964A-ADA0-E31848C47B53}" srcId="{D4397B18-654D-6A4A-BEBD-8CE201807495}" destId="{F6F23DF1-D954-E742-BF85-4F80F6761B87}" srcOrd="0" destOrd="0" parTransId="{93D3E718-0CB2-C24F-AD3D-F78522B1AFBC}" sibTransId="{00DB3964-ACAB-7743-9863-50EAD25206BE}"/>
    <dgm:cxn modelId="{69A5A457-353F-BF4D-9BEF-527EA0DB3CD2}" type="presOf" srcId="{F9A2F74D-5645-D547-B319-A009AA71C028}" destId="{6CEE1FED-8FBB-D542-9F2F-2A59738EA29E}" srcOrd="0" destOrd="0" presId="urn:microsoft.com/office/officeart/2005/8/layout/balance1"/>
    <dgm:cxn modelId="{C655CFEF-97C3-294C-84DF-A0A2E2264172}" srcId="{D4397B18-654D-6A4A-BEBD-8CE201807495}" destId="{63814909-10E7-EA4F-B830-E6CF6042A6FD}" srcOrd="2" destOrd="0" parTransId="{9FAA4A20-B152-BA43-8293-060155016DE1}" sibTransId="{F83C69EF-64B1-3B4F-9B05-E9CB005F70FB}"/>
    <dgm:cxn modelId="{65AB40F4-88AD-1941-B7ED-F1F2A8D15FB9}" type="presOf" srcId="{3C47D9C3-E9E4-5F4E-9134-7B8FB6952449}" destId="{60BEDCE1-9007-C649-A0D6-3B2747C49E77}" srcOrd="0" destOrd="0" presId="urn:microsoft.com/office/officeart/2005/8/layout/balance1"/>
    <dgm:cxn modelId="{9E2C7EAD-6815-394B-9C19-F5C74BC51B90}" srcId="{F9A2F74D-5645-D547-B319-A009AA71C028}" destId="{3C47D9C3-E9E4-5F4E-9134-7B8FB6952449}" srcOrd="1" destOrd="0" parTransId="{7769F149-1E5B-1F45-A5A9-4C1643BE1408}" sibTransId="{B2068427-A589-F547-A766-45382E3D2BBB}"/>
    <dgm:cxn modelId="{C4050DEC-0E96-9846-B5E9-0072E8A88365}" srcId="{3C47D9C3-E9E4-5F4E-9134-7B8FB6952449}" destId="{6E04C71D-5A56-C949-AF38-65C211DF2813}" srcOrd="3" destOrd="0" parTransId="{10E1E329-5A2D-4C4F-815B-20A72BC8C279}" sibTransId="{CAA0B6AA-0E34-8944-B77C-411722E8D52D}"/>
    <dgm:cxn modelId="{DCC50E8A-9B62-684D-8659-5ACB2F6C96B8}" type="presParOf" srcId="{6CEE1FED-8FBB-D542-9F2F-2A59738EA29E}" destId="{1FA07790-F11E-AF48-A874-370C75CB5D91}" srcOrd="0" destOrd="0" presId="urn:microsoft.com/office/officeart/2005/8/layout/balance1"/>
    <dgm:cxn modelId="{3DDB03F0-5BFB-A843-8772-129DEBB362AC}" type="presParOf" srcId="{6CEE1FED-8FBB-D542-9F2F-2A59738EA29E}" destId="{29201B32-09D4-B447-BAAD-14595A1833B1}" srcOrd="1" destOrd="0" presId="urn:microsoft.com/office/officeart/2005/8/layout/balance1"/>
    <dgm:cxn modelId="{DCF00E10-124D-0E42-A129-69EC8830AA92}" type="presParOf" srcId="{29201B32-09D4-B447-BAAD-14595A1833B1}" destId="{BA860B02-8C46-3C45-A3C5-63F000B36F11}" srcOrd="0" destOrd="0" presId="urn:microsoft.com/office/officeart/2005/8/layout/balance1"/>
    <dgm:cxn modelId="{CD53896E-5362-434F-85D2-4CEDADE0462A}" type="presParOf" srcId="{29201B32-09D4-B447-BAAD-14595A1833B1}" destId="{60BEDCE1-9007-C649-A0D6-3B2747C49E77}" srcOrd="1" destOrd="0" presId="urn:microsoft.com/office/officeart/2005/8/layout/balance1"/>
    <dgm:cxn modelId="{A21F5E9B-9397-0E4E-AA7A-3E97828FF6B0}" type="presParOf" srcId="{6CEE1FED-8FBB-D542-9F2F-2A59738EA29E}" destId="{8AD038AE-FEFD-AA43-9A37-F7917F833FDC}" srcOrd="2" destOrd="0" presId="urn:microsoft.com/office/officeart/2005/8/layout/balance1"/>
    <dgm:cxn modelId="{0945030A-508F-5E40-AF44-1C7D12233D12}" type="presParOf" srcId="{8AD038AE-FEFD-AA43-9A37-F7917F833FDC}" destId="{DEEE78CD-2428-3B4C-8470-3C390B96002C}" srcOrd="0" destOrd="0" presId="urn:microsoft.com/office/officeart/2005/8/layout/balance1"/>
    <dgm:cxn modelId="{AFACB43A-8EA5-F44C-8007-709E483D5BB9}" type="presParOf" srcId="{8AD038AE-FEFD-AA43-9A37-F7917F833FDC}" destId="{30D679C4-6205-B642-9CEE-9A8DE3B9A807}" srcOrd="1" destOrd="0" presId="urn:microsoft.com/office/officeart/2005/8/layout/balance1"/>
    <dgm:cxn modelId="{DE128B02-E8B6-0B46-9E11-5233D38BB416}" type="presParOf" srcId="{8AD038AE-FEFD-AA43-9A37-F7917F833FDC}" destId="{A9791167-EA22-E044-90F9-FF27DA9A23FB}" srcOrd="2" destOrd="0" presId="urn:microsoft.com/office/officeart/2005/8/layout/balance1"/>
    <dgm:cxn modelId="{F16EE6AD-3F96-F24B-8A37-85FEC400E815}" type="presParOf" srcId="{8AD038AE-FEFD-AA43-9A37-F7917F833FDC}" destId="{76F1F942-DEB6-5141-8E1F-7766C0591EC2}" srcOrd="3" destOrd="0" presId="urn:microsoft.com/office/officeart/2005/8/layout/balance1"/>
    <dgm:cxn modelId="{7FA24343-3E79-B243-BDC5-C07927CA8543}" type="presParOf" srcId="{8AD038AE-FEFD-AA43-9A37-F7917F833FDC}" destId="{5E9D5DB5-798F-B94D-94AE-EEFB15F2DB97}" srcOrd="4" destOrd="0" presId="urn:microsoft.com/office/officeart/2005/8/layout/balance1"/>
    <dgm:cxn modelId="{66397C83-A065-3748-8252-52A665FA2ABD}" type="presParOf" srcId="{8AD038AE-FEFD-AA43-9A37-F7917F833FDC}" destId="{179FEB02-09BE-D64A-9B60-F21C663E2675}" srcOrd="5" destOrd="0" presId="urn:microsoft.com/office/officeart/2005/8/layout/balance1"/>
    <dgm:cxn modelId="{7A6E2D7B-FCCC-8044-8313-5D15D6A3DD0C}" type="presParOf" srcId="{8AD038AE-FEFD-AA43-9A37-F7917F833FDC}" destId="{6CFD6D47-130A-5245-9DAE-6223809C7884}" srcOrd="6" destOrd="0" presId="urn:microsoft.com/office/officeart/2005/8/layout/balance1"/>
    <dgm:cxn modelId="{EE22FA33-255D-3D4B-8109-70EE1AA4EA7D}" type="presParOf" srcId="{8AD038AE-FEFD-AA43-9A37-F7917F833FDC}" destId="{0A5958D3-9A4E-814C-B537-02AEA93B26AD}" srcOrd="7" destOrd="0" presId="urn:microsoft.com/office/officeart/2005/8/layout/balance1"/>
    <dgm:cxn modelId="{208DC8A4-DA77-EE41-8AEA-5C7CDA933A7C}" type="presParOf" srcId="{8AD038AE-FEFD-AA43-9A37-F7917F833FDC}" destId="{607A4C82-0B4B-9041-AFF6-8592E4AA7FCD}" srcOrd="8" destOrd="0" presId="urn:microsoft.com/office/officeart/2005/8/layout/balance1"/>
    <dgm:cxn modelId="{CD16A734-12EC-1745-9AAC-6009EFD10758}" type="presParOf" srcId="{8AD038AE-FEFD-AA43-9A37-F7917F833FDC}" destId="{38F490D6-AFD5-4A49-8C97-EC263CD1AC7F}" srcOrd="9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6015D4-2D92-9A46-89A5-60489F108E74}">
      <dsp:nvSpPr>
        <dsp:cNvPr id="0" name=""/>
        <dsp:cNvSpPr/>
      </dsp:nvSpPr>
      <dsp:spPr>
        <a:xfrm>
          <a:off x="909102" y="254243"/>
          <a:ext cx="1141470" cy="96005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10CA352-B96A-2F46-9FA2-F0A7168E1AD1}">
      <dsp:nvSpPr>
        <dsp:cNvPr id="0" name=""/>
        <dsp:cNvSpPr/>
      </dsp:nvSpPr>
      <dsp:spPr>
        <a:xfrm>
          <a:off x="483864" y="657834"/>
          <a:ext cx="618636" cy="61863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Oprah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483864" y="657834"/>
        <a:ext cx="618636" cy="618636"/>
      </dsp:txXfrm>
    </dsp:sp>
    <dsp:sp modelId="{B9AD5C2C-16E1-4647-B1A4-F19CC99CCC6C}">
      <dsp:nvSpPr>
        <dsp:cNvPr id="0" name=""/>
        <dsp:cNvSpPr/>
      </dsp:nvSpPr>
      <dsp:spPr>
        <a:xfrm>
          <a:off x="2676307" y="254243"/>
          <a:ext cx="1141470" cy="960058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2F13B0D-B886-4F40-A20C-84080A831CE3}">
      <dsp:nvSpPr>
        <dsp:cNvPr id="0" name=""/>
        <dsp:cNvSpPr/>
      </dsp:nvSpPr>
      <dsp:spPr>
        <a:xfrm>
          <a:off x="2251069" y="657834"/>
          <a:ext cx="618636" cy="61863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rgbClr val="000000"/>
              </a:solidFill>
            </a:rPr>
            <a:t>Maslow</a:t>
          </a:r>
          <a:endParaRPr lang="en-US" sz="1100" kern="1200" dirty="0">
            <a:solidFill>
              <a:srgbClr val="000000"/>
            </a:solidFill>
          </a:endParaRPr>
        </a:p>
      </dsp:txBody>
      <dsp:txXfrm>
        <a:off x="2251069" y="657834"/>
        <a:ext cx="618636" cy="618636"/>
      </dsp:txXfrm>
    </dsp:sp>
    <dsp:sp modelId="{FF898D63-B76B-1440-AEB8-DD35074B6CF3}">
      <dsp:nvSpPr>
        <dsp:cNvPr id="0" name=""/>
        <dsp:cNvSpPr/>
      </dsp:nvSpPr>
      <dsp:spPr>
        <a:xfrm>
          <a:off x="4443512" y="254243"/>
          <a:ext cx="1141470" cy="96005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6D72928-05AD-3845-8ABC-F29848F0394F}">
      <dsp:nvSpPr>
        <dsp:cNvPr id="0" name=""/>
        <dsp:cNvSpPr/>
      </dsp:nvSpPr>
      <dsp:spPr>
        <a:xfrm>
          <a:off x="4018274" y="657834"/>
          <a:ext cx="618636" cy="61863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rgbClr val="000000"/>
              </a:solidFill>
            </a:rPr>
            <a:t>Malcolm Gladwell</a:t>
          </a:r>
          <a:r>
            <a:rPr lang="en-US" sz="800" kern="1200" dirty="0" smtClean="0"/>
            <a:t>	</a:t>
          </a:r>
          <a:endParaRPr lang="en-US" sz="800" kern="1200" dirty="0"/>
        </a:p>
      </dsp:txBody>
      <dsp:txXfrm>
        <a:off x="4018274" y="657834"/>
        <a:ext cx="618636" cy="618636"/>
      </dsp:txXfrm>
    </dsp:sp>
    <dsp:sp modelId="{F48AECBB-B174-C74F-9BF0-987E62D1B055}">
      <dsp:nvSpPr>
        <dsp:cNvPr id="0" name=""/>
        <dsp:cNvSpPr/>
      </dsp:nvSpPr>
      <dsp:spPr>
        <a:xfrm>
          <a:off x="6210717" y="254243"/>
          <a:ext cx="1141470" cy="960058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9C13ABB-EA29-E041-8002-96C4C8DA8CC3}">
      <dsp:nvSpPr>
        <dsp:cNvPr id="0" name=""/>
        <dsp:cNvSpPr/>
      </dsp:nvSpPr>
      <dsp:spPr>
        <a:xfrm>
          <a:off x="5785478" y="657834"/>
          <a:ext cx="618636" cy="61863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tx1"/>
              </a:solidFill>
            </a:rPr>
            <a:t>Freak-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tx1"/>
              </a:solidFill>
            </a:rPr>
            <a:t>onomics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5785478" y="657834"/>
        <a:ext cx="618636" cy="618636"/>
      </dsp:txXfrm>
    </dsp:sp>
    <dsp:sp modelId="{F203B63A-97B1-8049-AF45-CA4EB8BE31C7}">
      <dsp:nvSpPr>
        <dsp:cNvPr id="0" name=""/>
        <dsp:cNvSpPr/>
      </dsp:nvSpPr>
      <dsp:spPr>
        <a:xfrm>
          <a:off x="909102" y="1449394"/>
          <a:ext cx="1141470" cy="960058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4E1D721-2BF5-3E45-87A8-342DCC74BF80}">
      <dsp:nvSpPr>
        <dsp:cNvPr id="0" name=""/>
        <dsp:cNvSpPr/>
      </dsp:nvSpPr>
      <dsp:spPr>
        <a:xfrm>
          <a:off x="483864" y="1852985"/>
          <a:ext cx="618636" cy="61863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00000"/>
              </a:solidFill>
            </a:rPr>
            <a:t>The End of</a:t>
          </a:r>
          <a:r>
            <a:rPr lang="en-US" sz="1200" kern="1200" dirty="0" smtClean="0"/>
            <a:t> </a:t>
          </a:r>
          <a:r>
            <a:rPr lang="en-US" sz="1200" kern="1200" dirty="0" smtClean="0">
              <a:solidFill>
                <a:srgbClr val="000000"/>
              </a:solidFill>
            </a:rPr>
            <a:t>Poverty</a:t>
          </a:r>
          <a:endParaRPr lang="en-US" sz="1200" kern="1200" dirty="0">
            <a:solidFill>
              <a:srgbClr val="000000"/>
            </a:solidFill>
          </a:endParaRPr>
        </a:p>
      </dsp:txBody>
      <dsp:txXfrm>
        <a:off x="483864" y="1852985"/>
        <a:ext cx="618636" cy="618636"/>
      </dsp:txXfrm>
    </dsp:sp>
    <dsp:sp modelId="{95664B75-97D6-9143-B1EB-D025448DD115}">
      <dsp:nvSpPr>
        <dsp:cNvPr id="0" name=""/>
        <dsp:cNvSpPr/>
      </dsp:nvSpPr>
      <dsp:spPr>
        <a:xfrm>
          <a:off x="2676307" y="1449394"/>
          <a:ext cx="1141470" cy="960058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9E5DDDE-E4A3-DF46-A896-E4581A135582}">
      <dsp:nvSpPr>
        <dsp:cNvPr id="0" name=""/>
        <dsp:cNvSpPr/>
      </dsp:nvSpPr>
      <dsp:spPr>
        <a:xfrm>
          <a:off x="2251069" y="1852985"/>
          <a:ext cx="618636" cy="61863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rgbClr val="000000"/>
              </a:solidFill>
            </a:rPr>
            <a:t>C.R.A.C.K</a:t>
          </a:r>
          <a:endParaRPr lang="en-US" sz="1050" kern="1200" dirty="0">
            <a:solidFill>
              <a:srgbClr val="000000"/>
            </a:solidFill>
          </a:endParaRPr>
        </a:p>
      </dsp:txBody>
      <dsp:txXfrm>
        <a:off x="2251069" y="1852985"/>
        <a:ext cx="618636" cy="618636"/>
      </dsp:txXfrm>
    </dsp:sp>
    <dsp:sp modelId="{A0A1F166-B119-6447-A303-C0E3A627F8C2}">
      <dsp:nvSpPr>
        <dsp:cNvPr id="0" name=""/>
        <dsp:cNvSpPr/>
      </dsp:nvSpPr>
      <dsp:spPr>
        <a:xfrm>
          <a:off x="4443512" y="1449394"/>
          <a:ext cx="1141470" cy="960058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9FE8CDA-6BCC-7142-BE1C-CCBC439E2637}">
      <dsp:nvSpPr>
        <dsp:cNvPr id="0" name=""/>
        <dsp:cNvSpPr/>
      </dsp:nvSpPr>
      <dsp:spPr>
        <a:xfrm>
          <a:off x="4018274" y="1852985"/>
          <a:ext cx="618636" cy="61863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00000"/>
              </a:solidFill>
            </a:rPr>
            <a:t>Esther</a:t>
          </a:r>
          <a:r>
            <a:rPr lang="en-US" sz="1100" kern="1200" dirty="0" smtClean="0"/>
            <a:t> </a:t>
          </a:r>
          <a:r>
            <a:rPr lang="en-US" sz="1200" kern="1200" dirty="0" smtClean="0">
              <a:solidFill>
                <a:srgbClr val="000000"/>
              </a:solidFill>
            </a:rPr>
            <a:t>Duflo</a:t>
          </a:r>
          <a:endParaRPr lang="en-US" sz="1200" kern="1200" dirty="0">
            <a:solidFill>
              <a:srgbClr val="000000"/>
            </a:solidFill>
          </a:endParaRPr>
        </a:p>
      </dsp:txBody>
      <dsp:txXfrm>
        <a:off x="4018274" y="1852985"/>
        <a:ext cx="618636" cy="618636"/>
      </dsp:txXfrm>
    </dsp:sp>
    <dsp:sp modelId="{D9AC1398-8BD4-D040-8D63-830C52182955}">
      <dsp:nvSpPr>
        <dsp:cNvPr id="0" name=""/>
        <dsp:cNvSpPr/>
      </dsp:nvSpPr>
      <dsp:spPr>
        <a:xfrm>
          <a:off x="6210717" y="1449394"/>
          <a:ext cx="1141470" cy="960058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2E3B57-0E63-9E43-BAF8-CE60D88095BC}">
      <dsp:nvSpPr>
        <dsp:cNvPr id="0" name=""/>
        <dsp:cNvSpPr/>
      </dsp:nvSpPr>
      <dsp:spPr>
        <a:xfrm>
          <a:off x="5785478" y="1852985"/>
          <a:ext cx="618636" cy="61863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rgbClr val="000000"/>
              </a:solidFill>
            </a:rPr>
            <a:t>Abortion</a:t>
          </a:r>
          <a:endParaRPr lang="en-US" sz="1100" kern="1200" dirty="0">
            <a:solidFill>
              <a:srgbClr val="000000"/>
            </a:solidFill>
          </a:endParaRPr>
        </a:p>
      </dsp:txBody>
      <dsp:txXfrm>
        <a:off x="5785478" y="1852985"/>
        <a:ext cx="618636" cy="618636"/>
      </dsp:txXfrm>
    </dsp:sp>
    <dsp:sp modelId="{AB220732-714B-8A4A-928D-46BF0E83A23F}">
      <dsp:nvSpPr>
        <dsp:cNvPr id="0" name=""/>
        <dsp:cNvSpPr/>
      </dsp:nvSpPr>
      <dsp:spPr>
        <a:xfrm>
          <a:off x="909102" y="2644545"/>
          <a:ext cx="1141470" cy="960058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AD867DD-CB21-D843-80D3-C66FE5394F77}">
      <dsp:nvSpPr>
        <dsp:cNvPr id="0" name=""/>
        <dsp:cNvSpPr/>
      </dsp:nvSpPr>
      <dsp:spPr>
        <a:xfrm>
          <a:off x="483864" y="3048136"/>
          <a:ext cx="618636" cy="61863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00000"/>
              </a:solidFill>
            </a:rPr>
            <a:t>Strength of Weak Ties</a:t>
          </a:r>
          <a:endParaRPr lang="en-US" sz="1000" kern="1200" dirty="0">
            <a:solidFill>
              <a:srgbClr val="000000"/>
            </a:solidFill>
          </a:endParaRPr>
        </a:p>
      </dsp:txBody>
      <dsp:txXfrm>
        <a:off x="483864" y="3048136"/>
        <a:ext cx="618636" cy="618636"/>
      </dsp:txXfrm>
    </dsp:sp>
    <dsp:sp modelId="{8A6A93BF-7850-484A-87DE-1B8CF4E9EE08}">
      <dsp:nvSpPr>
        <dsp:cNvPr id="0" name=""/>
        <dsp:cNvSpPr/>
      </dsp:nvSpPr>
      <dsp:spPr>
        <a:xfrm>
          <a:off x="2676307" y="2644545"/>
          <a:ext cx="1141470" cy="960058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DD30C2F-5ABD-6D43-A8FB-CBE3CF467206}">
      <dsp:nvSpPr>
        <dsp:cNvPr id="0" name=""/>
        <dsp:cNvSpPr/>
      </dsp:nvSpPr>
      <dsp:spPr>
        <a:xfrm>
          <a:off x="2251069" y="3048136"/>
          <a:ext cx="618636" cy="61863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00000"/>
              </a:solidFill>
            </a:rPr>
            <a:t>Teen Brain Study</a:t>
          </a:r>
          <a:endParaRPr lang="en-US" sz="1200" kern="1200" dirty="0">
            <a:solidFill>
              <a:srgbClr val="000000"/>
            </a:solidFill>
          </a:endParaRPr>
        </a:p>
      </dsp:txBody>
      <dsp:txXfrm>
        <a:off x="2251069" y="3048136"/>
        <a:ext cx="618636" cy="618636"/>
      </dsp:txXfrm>
    </dsp:sp>
    <dsp:sp modelId="{313F39AF-EBA3-4743-B144-588C271DF8F9}">
      <dsp:nvSpPr>
        <dsp:cNvPr id="0" name=""/>
        <dsp:cNvSpPr/>
      </dsp:nvSpPr>
      <dsp:spPr>
        <a:xfrm>
          <a:off x="4443512" y="2644545"/>
          <a:ext cx="1141470" cy="960058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73364B8-CECC-C140-918F-5DBD2216B194}">
      <dsp:nvSpPr>
        <dsp:cNvPr id="0" name=""/>
        <dsp:cNvSpPr/>
      </dsp:nvSpPr>
      <dsp:spPr>
        <a:xfrm>
          <a:off x="4018274" y="3048136"/>
          <a:ext cx="618636" cy="61863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rgbClr val="000000"/>
              </a:solidFill>
            </a:rPr>
            <a:t>Richard Florida</a:t>
          </a:r>
          <a:endParaRPr lang="en-US" sz="1100" kern="1200" dirty="0">
            <a:solidFill>
              <a:srgbClr val="000000"/>
            </a:solidFill>
          </a:endParaRPr>
        </a:p>
      </dsp:txBody>
      <dsp:txXfrm>
        <a:off x="4018274" y="3048136"/>
        <a:ext cx="618636" cy="618636"/>
      </dsp:txXfrm>
    </dsp:sp>
    <dsp:sp modelId="{0B73C0DE-A135-AC40-930B-94D4B52F3D5C}">
      <dsp:nvSpPr>
        <dsp:cNvPr id="0" name=""/>
        <dsp:cNvSpPr/>
      </dsp:nvSpPr>
      <dsp:spPr>
        <a:xfrm>
          <a:off x="6210717" y="2644545"/>
          <a:ext cx="1141470" cy="960058"/>
        </a:xfrm>
        <a:prstGeom prst="rect">
          <a:avLst/>
        </a:prstGeom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CAE3641-9814-2C4D-AA10-D6F415F1DFD3}">
      <dsp:nvSpPr>
        <dsp:cNvPr id="0" name=""/>
        <dsp:cNvSpPr/>
      </dsp:nvSpPr>
      <dsp:spPr>
        <a:xfrm>
          <a:off x="5785478" y="3048136"/>
          <a:ext cx="618636" cy="61863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00000"/>
              </a:solidFill>
            </a:rPr>
            <a:t>Facebook</a:t>
          </a:r>
          <a:endParaRPr lang="en-US" sz="1000" kern="1200" dirty="0">
            <a:solidFill>
              <a:srgbClr val="000000"/>
            </a:solidFill>
          </a:endParaRPr>
        </a:p>
      </dsp:txBody>
      <dsp:txXfrm>
        <a:off x="5785478" y="3048136"/>
        <a:ext cx="618636" cy="618636"/>
      </dsp:txXfrm>
    </dsp:sp>
    <dsp:sp modelId="{BE448D0F-E033-F744-8C74-EED97F243E2F}">
      <dsp:nvSpPr>
        <dsp:cNvPr id="0" name=""/>
        <dsp:cNvSpPr/>
      </dsp:nvSpPr>
      <dsp:spPr>
        <a:xfrm>
          <a:off x="909102" y="3839696"/>
          <a:ext cx="1141470" cy="96005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7FAF850-5EC3-234B-9469-08340678C44F}">
      <dsp:nvSpPr>
        <dsp:cNvPr id="0" name=""/>
        <dsp:cNvSpPr/>
      </dsp:nvSpPr>
      <dsp:spPr>
        <a:xfrm>
          <a:off x="483864" y="4243287"/>
          <a:ext cx="618636" cy="61863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0000"/>
              </a:solidFill>
            </a:rPr>
            <a:t>LARC</a:t>
          </a:r>
          <a:endParaRPr lang="en-US" sz="1800" kern="1200" dirty="0">
            <a:solidFill>
              <a:srgbClr val="000000"/>
            </a:solidFill>
          </a:endParaRPr>
        </a:p>
      </dsp:txBody>
      <dsp:txXfrm>
        <a:off x="483864" y="4243287"/>
        <a:ext cx="618636" cy="618636"/>
      </dsp:txXfrm>
    </dsp:sp>
    <dsp:sp modelId="{149DDD6E-8BE8-F04B-9225-7E92E8E3C5D5}">
      <dsp:nvSpPr>
        <dsp:cNvPr id="0" name=""/>
        <dsp:cNvSpPr/>
      </dsp:nvSpPr>
      <dsp:spPr>
        <a:xfrm>
          <a:off x="2676307" y="3839696"/>
          <a:ext cx="1141470" cy="960058"/>
        </a:xfrm>
        <a:prstGeom prst="rect">
          <a:avLst/>
        </a:prstGeom>
        <a:blipFill>
          <a:blip xmlns:r="http://schemas.openxmlformats.org/officeDocument/2006/relationships"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C04A3F7-D009-4344-A796-21CA317CEDAE}">
      <dsp:nvSpPr>
        <dsp:cNvPr id="0" name=""/>
        <dsp:cNvSpPr/>
      </dsp:nvSpPr>
      <dsp:spPr>
        <a:xfrm>
          <a:off x="2251069" y="4243287"/>
          <a:ext cx="618636" cy="61863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rgbClr val="000000"/>
              </a:solidFill>
            </a:rPr>
            <a:t>City of St. Louis</a:t>
          </a:r>
          <a:endParaRPr lang="en-US" sz="1100" kern="1200" dirty="0">
            <a:solidFill>
              <a:srgbClr val="000000"/>
            </a:solidFill>
          </a:endParaRPr>
        </a:p>
      </dsp:txBody>
      <dsp:txXfrm>
        <a:off x="2251069" y="4243287"/>
        <a:ext cx="618636" cy="618636"/>
      </dsp:txXfrm>
    </dsp:sp>
    <dsp:sp modelId="{9C101385-DE45-F442-AF7D-234A1BD545F4}">
      <dsp:nvSpPr>
        <dsp:cNvPr id="0" name=""/>
        <dsp:cNvSpPr/>
      </dsp:nvSpPr>
      <dsp:spPr>
        <a:xfrm>
          <a:off x="4443512" y="3839696"/>
          <a:ext cx="1141470" cy="960058"/>
        </a:xfrm>
        <a:prstGeom prst="rect">
          <a:avLst/>
        </a:prstGeom>
        <a:blipFill>
          <a:blip xmlns:r="http://schemas.openxmlformats.org/officeDocument/2006/relationships"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F93D074-85B4-F944-9F96-635429351E4A}">
      <dsp:nvSpPr>
        <dsp:cNvPr id="0" name=""/>
        <dsp:cNvSpPr/>
      </dsp:nvSpPr>
      <dsp:spPr>
        <a:xfrm>
          <a:off x="4018274" y="4243287"/>
          <a:ext cx="618636" cy="61863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rgbClr val="000000"/>
              </a:solidFill>
            </a:rPr>
            <a:t>Child Abuse</a:t>
          </a:r>
          <a:endParaRPr lang="en-US" sz="1100" kern="1200" dirty="0">
            <a:solidFill>
              <a:srgbClr val="000000"/>
            </a:solidFill>
          </a:endParaRPr>
        </a:p>
      </dsp:txBody>
      <dsp:txXfrm>
        <a:off x="4018274" y="4243287"/>
        <a:ext cx="618636" cy="618636"/>
      </dsp:txXfrm>
    </dsp:sp>
    <dsp:sp modelId="{F1C769E0-2076-F646-A2C1-E965D00C0C8C}">
      <dsp:nvSpPr>
        <dsp:cNvPr id="0" name=""/>
        <dsp:cNvSpPr/>
      </dsp:nvSpPr>
      <dsp:spPr>
        <a:xfrm>
          <a:off x="6210717" y="3839696"/>
          <a:ext cx="1141470" cy="960058"/>
        </a:xfrm>
        <a:prstGeom prst="rect">
          <a:avLst/>
        </a:prstGeom>
        <a:blipFill>
          <a:blip xmlns:r="http://schemas.openxmlformats.org/officeDocument/2006/relationships"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15124D9-DF39-E648-A898-277907C6B901}">
      <dsp:nvSpPr>
        <dsp:cNvPr id="0" name=""/>
        <dsp:cNvSpPr/>
      </dsp:nvSpPr>
      <dsp:spPr>
        <a:xfrm>
          <a:off x="5785478" y="4243287"/>
          <a:ext cx="618636" cy="61863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solidFill>
                <a:srgbClr val="000000"/>
              </a:solidFill>
            </a:rPr>
            <a:t>The Komen Foundation</a:t>
          </a:r>
          <a:endParaRPr lang="en-US" sz="900" kern="1200" dirty="0">
            <a:solidFill>
              <a:srgbClr val="000000"/>
            </a:solidFill>
          </a:endParaRPr>
        </a:p>
      </dsp:txBody>
      <dsp:txXfrm>
        <a:off x="5785478" y="4243287"/>
        <a:ext cx="618636" cy="6186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60B02-8C46-3C45-A3C5-63F000B36F11}">
      <dsp:nvSpPr>
        <dsp:cNvPr id="0" name=""/>
        <dsp:cNvSpPr/>
      </dsp:nvSpPr>
      <dsp:spPr>
        <a:xfrm>
          <a:off x="1281460" y="515028"/>
          <a:ext cx="1550694" cy="861497"/>
        </a:xfrm>
        <a:prstGeom prst="roundRect">
          <a:avLst>
            <a:gd name="adj" fmla="val 10000"/>
          </a:avLst>
        </a:prstGeom>
        <a:solidFill>
          <a:schemeClr val="accent1">
            <a:alpha val="9000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SCAMPER</a:t>
          </a:r>
          <a:endParaRPr lang="en-US" sz="2200" kern="1200" dirty="0"/>
        </a:p>
      </dsp:txBody>
      <dsp:txXfrm>
        <a:off x="1306692" y="540260"/>
        <a:ext cx="1500230" cy="811033"/>
      </dsp:txXfrm>
    </dsp:sp>
    <dsp:sp modelId="{60BEDCE1-9007-C649-A0D6-3B2747C49E77}">
      <dsp:nvSpPr>
        <dsp:cNvPr id="0" name=""/>
        <dsp:cNvSpPr/>
      </dsp:nvSpPr>
      <dsp:spPr>
        <a:xfrm>
          <a:off x="3439414" y="175573"/>
          <a:ext cx="1550694" cy="861497"/>
        </a:xfrm>
        <a:prstGeom prst="roundRect">
          <a:avLst>
            <a:gd name="adj" fmla="val 10000"/>
          </a:avLst>
        </a:prstGeom>
        <a:solidFill>
          <a:schemeClr val="accent6">
            <a:lumMod val="75000"/>
            <a:alpha val="9000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Mind Maps</a:t>
          </a:r>
          <a:endParaRPr lang="en-US" sz="2200" kern="1200" dirty="0"/>
        </a:p>
      </dsp:txBody>
      <dsp:txXfrm>
        <a:off x="3464646" y="200805"/>
        <a:ext cx="1500230" cy="811033"/>
      </dsp:txXfrm>
    </dsp:sp>
    <dsp:sp modelId="{30D679C4-6205-B642-9CEE-9A8DE3B9A807}">
      <dsp:nvSpPr>
        <dsp:cNvPr id="0" name=""/>
        <dsp:cNvSpPr/>
      </dsp:nvSpPr>
      <dsp:spPr>
        <a:xfrm>
          <a:off x="2724938" y="3661363"/>
          <a:ext cx="646122" cy="646122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tx1">
              <a:alpha val="9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791167-EA22-E044-90F9-FF27DA9A23FB}">
      <dsp:nvSpPr>
        <dsp:cNvPr id="0" name=""/>
        <dsp:cNvSpPr/>
      </dsp:nvSpPr>
      <dsp:spPr>
        <a:xfrm rot="240000">
          <a:off x="1109039" y="3384492"/>
          <a:ext cx="3877921" cy="27117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tx1">
              <a:alpha val="9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F1F942-DEB6-5141-8E1F-7766C0591EC2}">
      <dsp:nvSpPr>
        <dsp:cNvPr id="0" name=""/>
        <dsp:cNvSpPr/>
      </dsp:nvSpPr>
      <dsp:spPr>
        <a:xfrm rot="240000">
          <a:off x="3441566" y="2895967"/>
          <a:ext cx="1538908" cy="53145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Strategic Planning</a:t>
          </a:r>
          <a:endParaRPr lang="en-US" sz="1300" kern="1200" dirty="0"/>
        </a:p>
      </dsp:txBody>
      <dsp:txXfrm>
        <a:off x="3467509" y="2921910"/>
        <a:ext cx="1487022" cy="479567"/>
      </dsp:txXfrm>
    </dsp:sp>
    <dsp:sp modelId="{5E9D5DB5-798F-B94D-94AE-EEFB15F2DB97}">
      <dsp:nvSpPr>
        <dsp:cNvPr id="0" name=""/>
        <dsp:cNvSpPr/>
      </dsp:nvSpPr>
      <dsp:spPr>
        <a:xfrm rot="240000">
          <a:off x="3484641" y="2327379"/>
          <a:ext cx="1538908" cy="53145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000000"/>
              </a:solidFill>
            </a:rPr>
            <a:t>Critical Analysis</a:t>
          </a:r>
          <a:endParaRPr lang="en-US" sz="1300" kern="1200" dirty="0">
            <a:solidFill>
              <a:srgbClr val="000000"/>
            </a:solidFill>
          </a:endParaRPr>
        </a:p>
      </dsp:txBody>
      <dsp:txXfrm>
        <a:off x="3510584" y="2353322"/>
        <a:ext cx="1487022" cy="479567"/>
      </dsp:txXfrm>
    </dsp:sp>
    <dsp:sp modelId="{179FEB02-09BE-D64A-9B60-F21C663E2675}">
      <dsp:nvSpPr>
        <dsp:cNvPr id="0" name=""/>
        <dsp:cNvSpPr/>
      </dsp:nvSpPr>
      <dsp:spPr>
        <a:xfrm rot="240000">
          <a:off x="3527716" y="1758791"/>
          <a:ext cx="1538908" cy="53145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Socratic Q’s</a:t>
          </a:r>
          <a:endParaRPr lang="en-US" sz="1300" kern="1200" dirty="0"/>
        </a:p>
      </dsp:txBody>
      <dsp:txXfrm>
        <a:off x="3553659" y="1784734"/>
        <a:ext cx="1487022" cy="479567"/>
      </dsp:txXfrm>
    </dsp:sp>
    <dsp:sp modelId="{6CFD6D47-130A-5245-9DAE-6223809C7884}">
      <dsp:nvSpPr>
        <dsp:cNvPr id="0" name=""/>
        <dsp:cNvSpPr/>
      </dsp:nvSpPr>
      <dsp:spPr>
        <a:xfrm rot="240000">
          <a:off x="3570791" y="1190203"/>
          <a:ext cx="1538908" cy="53145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KAQ</a:t>
          </a:r>
          <a:endParaRPr lang="en-US" sz="1600" kern="1200" dirty="0"/>
        </a:p>
      </dsp:txBody>
      <dsp:txXfrm>
        <a:off x="3596734" y="1216146"/>
        <a:ext cx="1487022" cy="479567"/>
      </dsp:txXfrm>
    </dsp:sp>
    <dsp:sp modelId="{0A5958D3-9A4E-814C-B537-02AEA93B26AD}">
      <dsp:nvSpPr>
        <dsp:cNvPr id="0" name=""/>
        <dsp:cNvSpPr/>
      </dsp:nvSpPr>
      <dsp:spPr>
        <a:xfrm rot="240000">
          <a:off x="1201674" y="2740898"/>
          <a:ext cx="1538908" cy="531453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Dialogue</a:t>
          </a:r>
          <a:endParaRPr lang="en-US" sz="1300" kern="1200" dirty="0"/>
        </a:p>
      </dsp:txBody>
      <dsp:txXfrm>
        <a:off x="1227617" y="2766841"/>
        <a:ext cx="1487022" cy="479567"/>
      </dsp:txXfrm>
    </dsp:sp>
    <dsp:sp modelId="{607A4C82-0B4B-9041-AFF6-8592E4AA7FCD}">
      <dsp:nvSpPr>
        <dsp:cNvPr id="0" name=""/>
        <dsp:cNvSpPr/>
      </dsp:nvSpPr>
      <dsp:spPr>
        <a:xfrm rot="240000">
          <a:off x="1244748" y="2172310"/>
          <a:ext cx="1538908" cy="53145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Supportive Listening</a:t>
          </a:r>
          <a:endParaRPr lang="en-US" sz="1300" kern="1200" dirty="0"/>
        </a:p>
      </dsp:txBody>
      <dsp:txXfrm>
        <a:off x="1270691" y="2198253"/>
        <a:ext cx="1487022" cy="479567"/>
      </dsp:txXfrm>
    </dsp:sp>
    <dsp:sp modelId="{38F490D6-AFD5-4A49-8C97-EC263CD1AC7F}">
      <dsp:nvSpPr>
        <dsp:cNvPr id="0" name=""/>
        <dsp:cNvSpPr/>
      </dsp:nvSpPr>
      <dsp:spPr>
        <a:xfrm rot="240000">
          <a:off x="1287823" y="1603722"/>
          <a:ext cx="1538908" cy="53145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000000"/>
              </a:solidFill>
            </a:rPr>
            <a:t>Reflective Practice</a:t>
          </a:r>
          <a:endParaRPr lang="en-US" sz="1300" kern="1200" dirty="0">
            <a:solidFill>
              <a:srgbClr val="000000"/>
            </a:solidFill>
          </a:endParaRPr>
        </a:p>
      </dsp:txBody>
      <dsp:txXfrm>
        <a:off x="1313766" y="1629665"/>
        <a:ext cx="1487022" cy="479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815E-15C7-1B46-AD21-186D7D99D561}" type="datetimeFigureOut">
              <a:rPr lang="en-US" smtClean="0"/>
              <a:t>5/1/11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8EAA-9F9D-7E42-B6AA-CCA0667DC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909325"/>
      </p:ext>
    </p:extLst>
  </p:cSld>
  <p:clrMapOvr>
    <a:masterClrMapping/>
  </p:clrMapOvr>
  <p:transition xmlns:p14="http://schemas.microsoft.com/office/powerpoint/2010/main" spd="slow" advTm="884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815E-15C7-1B46-AD21-186D7D99D561}" type="datetimeFigureOut">
              <a:rPr lang="en-US" smtClean="0"/>
              <a:t>5/1/11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8EAA-9F9D-7E42-B6AA-CCA0667DC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522177"/>
      </p:ext>
    </p:extLst>
  </p:cSld>
  <p:clrMapOvr>
    <a:masterClrMapping/>
  </p:clrMapOvr>
  <p:transition xmlns:p14="http://schemas.microsoft.com/office/powerpoint/2010/main" spd="slow" advTm="884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815E-15C7-1B46-AD21-186D7D99D561}" type="datetimeFigureOut">
              <a:rPr lang="en-US" smtClean="0"/>
              <a:t>5/1/11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8EAA-9F9D-7E42-B6AA-CCA0667DC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6857"/>
      </p:ext>
    </p:extLst>
  </p:cSld>
  <p:clrMapOvr>
    <a:masterClrMapping/>
  </p:clrMapOvr>
  <p:transition xmlns:p14="http://schemas.microsoft.com/office/powerpoint/2010/main" spd="slow" advTm="884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815E-15C7-1B46-AD21-186D7D99D561}" type="datetimeFigureOut">
              <a:rPr lang="en-US" smtClean="0"/>
              <a:t>5/1/11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8EAA-9F9D-7E42-B6AA-CCA0667DC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339349"/>
      </p:ext>
    </p:extLst>
  </p:cSld>
  <p:clrMapOvr>
    <a:masterClrMapping/>
  </p:clrMapOvr>
  <p:transition xmlns:p14="http://schemas.microsoft.com/office/powerpoint/2010/main" spd="slow" advTm="884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815E-15C7-1B46-AD21-186D7D99D561}" type="datetimeFigureOut">
              <a:rPr lang="en-US" smtClean="0"/>
              <a:t>5/1/11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8EAA-9F9D-7E42-B6AA-CCA0667DC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386262"/>
      </p:ext>
    </p:extLst>
  </p:cSld>
  <p:clrMapOvr>
    <a:masterClrMapping/>
  </p:clrMapOvr>
  <p:transition xmlns:p14="http://schemas.microsoft.com/office/powerpoint/2010/main" spd="slow" advTm="884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815E-15C7-1B46-AD21-186D7D99D561}" type="datetimeFigureOut">
              <a:rPr lang="en-US" smtClean="0"/>
              <a:t>5/1/11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8EAA-9F9D-7E42-B6AA-CCA0667DC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23712"/>
      </p:ext>
    </p:extLst>
  </p:cSld>
  <p:clrMapOvr>
    <a:masterClrMapping/>
  </p:clrMapOvr>
  <p:transition xmlns:p14="http://schemas.microsoft.com/office/powerpoint/2010/main" spd="slow" advTm="884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815E-15C7-1B46-AD21-186D7D99D561}" type="datetimeFigureOut">
              <a:rPr lang="en-US" smtClean="0"/>
              <a:t>5/1/11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8EAA-9F9D-7E42-B6AA-CCA0667DC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508257"/>
      </p:ext>
    </p:extLst>
  </p:cSld>
  <p:clrMapOvr>
    <a:masterClrMapping/>
  </p:clrMapOvr>
  <p:transition xmlns:p14="http://schemas.microsoft.com/office/powerpoint/2010/main" spd="slow" advTm="884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815E-15C7-1B46-AD21-186D7D99D561}" type="datetimeFigureOut">
              <a:rPr lang="en-US" smtClean="0"/>
              <a:t>5/1/11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8EAA-9F9D-7E42-B6AA-CCA0667DC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363612"/>
      </p:ext>
    </p:extLst>
  </p:cSld>
  <p:clrMapOvr>
    <a:masterClrMapping/>
  </p:clrMapOvr>
  <p:transition xmlns:p14="http://schemas.microsoft.com/office/powerpoint/2010/main" spd="slow" advTm="884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815E-15C7-1B46-AD21-186D7D99D561}" type="datetimeFigureOut">
              <a:rPr lang="en-US" smtClean="0"/>
              <a:t>5/1/11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8EAA-9F9D-7E42-B6AA-CCA0667DC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34782"/>
      </p:ext>
    </p:extLst>
  </p:cSld>
  <p:clrMapOvr>
    <a:masterClrMapping/>
  </p:clrMapOvr>
  <p:transition xmlns:p14="http://schemas.microsoft.com/office/powerpoint/2010/main" spd="slow" advTm="884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815E-15C7-1B46-AD21-186D7D99D561}" type="datetimeFigureOut">
              <a:rPr lang="en-US" smtClean="0"/>
              <a:t>5/1/11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8EAA-9F9D-7E42-B6AA-CCA0667DC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764991"/>
      </p:ext>
    </p:extLst>
  </p:cSld>
  <p:clrMapOvr>
    <a:masterClrMapping/>
  </p:clrMapOvr>
  <p:transition xmlns:p14="http://schemas.microsoft.com/office/powerpoint/2010/main" spd="slow" advTm="884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815E-15C7-1B46-AD21-186D7D99D561}" type="datetimeFigureOut">
              <a:rPr lang="en-US" smtClean="0"/>
              <a:t>5/1/11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8EAA-9F9D-7E42-B6AA-CCA0667DC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733080"/>
      </p:ext>
    </p:extLst>
  </p:cSld>
  <p:clrMapOvr>
    <a:masterClrMapping/>
  </p:clrMapOvr>
  <p:transition xmlns:p14="http://schemas.microsoft.com/office/powerpoint/2010/main" spd="slow" advTm="884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9815E-15C7-1B46-AD21-186D7D99D561}" type="datetimeFigureOut">
              <a:rPr lang="en-US" smtClean="0"/>
              <a:t>5/1/11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C8EAA-9F9D-7E42-B6AA-CCA0667DC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39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 spd="slow" advTm="8840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1" Type="http://schemas.microsoft.com/office/2007/relationships/media" Target="../media/media1.m4p"/><Relationship Id="rId2" Type="http://schemas.openxmlformats.org/officeDocument/2006/relationships/audio" Target="../media/media1.m4p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3" Type="http://schemas.microsoft.com/office/2007/relationships/hdphoto" Target="../media/hdphoto1.wd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1" Type="http://schemas.microsoft.com/office/2007/relationships/media" Target="../media/media2.m4a"/><Relationship Id="rId2" Type="http://schemas.openxmlformats.org/officeDocument/2006/relationships/audio" Target="../media/media2.m4a"/><Relationship Id="rId3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6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5" Type="http://schemas.openxmlformats.org/officeDocument/2006/relationships/diagramColors" Target="../diagrams/colors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6" Type="http://schemas.microsoft.com/office/2007/relationships/diagramDrawing" Target="../diagrams/drawing2.xml"/><Relationship Id="rId4" Type="http://schemas.openxmlformats.org/officeDocument/2006/relationships/diagramQuickStyle" Target="../diagrams/quickStyle2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Relationship Id="rId3" Type="http://schemas.openxmlformats.org/officeDocument/2006/relationships/diagramLayout" Target="../diagrams/layout2.xml"/><Relationship Id="rId5" Type="http://schemas.openxmlformats.org/officeDocument/2006/relationships/diagramColors" Target="../diagrams/colors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emf"/><Relationship Id="rId1" Type="http://schemas.microsoft.com/office/2007/relationships/media" Target="../media/media3.m4p"/><Relationship Id="rId2" Type="http://schemas.openxmlformats.org/officeDocument/2006/relationships/audio" Target="../media/media3.m4p"/><Relationship Id="rId3" Type="http://schemas.openxmlformats.org/officeDocument/2006/relationships/slideLayout" Target="../slideLayouts/slideLayout1.xml"/><Relationship Id="rId5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eg"/><Relationship Id="rId3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3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1" Type="http://schemas.microsoft.com/office/2007/relationships/media" Target="../media/media4.m4a"/><Relationship Id="rId2" Type="http://schemas.openxmlformats.org/officeDocument/2006/relationships/audio" Target="../media/media4.m4a"/><Relationship Id="rId3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3" Type="http://schemas.openxmlformats.org/officeDocument/2006/relationships/image" Target="../media/image50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1" Type="http://schemas.microsoft.com/office/2007/relationships/media" Target="../media/media5.m4a"/><Relationship Id="rId2" Type="http://schemas.openxmlformats.org/officeDocument/2006/relationships/audio" Target="../media/media5.m4a"/><Relationship Id="rId3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3" Type="http://schemas.microsoft.com/office/2007/relationships/hdphoto" Target="../media/hdphoto3.wdp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226678"/>
            <a:ext cx="7772400" cy="2751232"/>
          </a:xfrm>
        </p:spPr>
        <p:txBody>
          <a:bodyPr>
            <a:normAutofit/>
          </a:bodyPr>
          <a:lstStyle/>
          <a:p>
            <a:r>
              <a:rPr lang="en-US" dirty="0" smtClean="0"/>
              <a:t>My Journey to Develop an Innovative Approach to </a:t>
            </a:r>
            <a:r>
              <a:rPr lang="en-US" dirty="0"/>
              <a:t>Unplanned Pregnancy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260389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Gina Dillon Podolsky</a:t>
            </a:r>
          </a:p>
          <a:p>
            <a:r>
              <a:rPr lang="en-US" sz="2400" dirty="0" smtClean="0"/>
              <a:t>Critical &amp; Creative Thinking</a:t>
            </a:r>
          </a:p>
          <a:p>
            <a:r>
              <a:rPr lang="en-US" sz="2400" dirty="0" smtClean="0"/>
              <a:t>The University of Massachusetts Boston</a:t>
            </a:r>
          </a:p>
          <a:p>
            <a:r>
              <a:rPr lang="en-US" sz="2400" dirty="0" smtClean="0"/>
              <a:t>Spring 2011</a:t>
            </a:r>
            <a:endParaRPr lang="en-US" sz="2400" dirty="0"/>
          </a:p>
        </p:txBody>
      </p:sp>
      <p:pic>
        <p:nvPicPr>
          <p:cNvPr id="2" name="01 Waiting On the World to Change.m4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91791" y="55505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26041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1013" y="926617"/>
            <a:ext cx="5379176" cy="5387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408049" y="2156698"/>
            <a:ext cx="142877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ABORTION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0348" y="3841849"/>
            <a:ext cx="1293877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WASTED TAX DOLLARS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8569" y="5010770"/>
            <a:ext cx="992579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CHILD</a:t>
            </a:r>
          </a:p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ABUSE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8556" y="1260173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UNPLANNED PREGNANCY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77975" y="2202864"/>
            <a:ext cx="106625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DRUG</a:t>
            </a:r>
          </a:p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ABUSE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9597" y="2695533"/>
            <a:ext cx="1470587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UNDER</a:t>
            </a:r>
          </a:p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EDUCATED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75283" y="4857512"/>
            <a:ext cx="213704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INCARCERATION</a:t>
            </a:r>
            <a:endParaRPr lang="en-US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8201" y="3526530"/>
            <a:ext cx="1214127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 Rounded MT Bold"/>
                <a:cs typeface="Arial Rounded MT Bold"/>
              </a:rPr>
              <a:t>FOSTER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 Rounded MT Bold"/>
                <a:cs typeface="Arial Rounded MT Bold"/>
              </a:rPr>
              <a:t>CARE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 Rounded MT Bold"/>
                <a:cs typeface="Arial Rounded MT Bold"/>
              </a:rPr>
              <a:t>SYSTEM</a:t>
            </a:r>
            <a:endParaRPr lang="en-US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9597" y="4303514"/>
            <a:ext cx="125418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DIVORCE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92237" y="5549606"/>
            <a:ext cx="308916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THE EXPENSE OF CRIME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6958" y="3149815"/>
            <a:ext cx="148000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MEDICAID</a:t>
            </a:r>
            <a:endParaRPr lang="en-US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837064253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1223"/>
            <a:ext cx="8229600" cy="3832012"/>
          </a:xfrm>
        </p:spPr>
        <p:txBody>
          <a:bodyPr/>
          <a:lstStyle/>
          <a:p>
            <a:r>
              <a:rPr lang="en-US" dirty="0" smtClean="0"/>
              <a:t>There is a GREAT threat, </a:t>
            </a:r>
            <a:br>
              <a:rPr lang="en-US" dirty="0" smtClean="0"/>
            </a:br>
            <a:r>
              <a:rPr lang="en-US" sz="3200" dirty="0" smtClean="0"/>
              <a:t>in the near future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sz="3200" dirty="0" smtClean="0"/>
              <a:t>that there will be </a:t>
            </a:r>
            <a:r>
              <a:rPr lang="en-US" dirty="0" smtClean="0"/>
              <a:t>FEWER </a:t>
            </a:r>
            <a:r>
              <a:rPr lang="en-US" sz="3200" dirty="0" smtClean="0"/>
              <a:t>social safety programs for </a:t>
            </a:r>
            <a:r>
              <a:rPr lang="en-US" dirty="0" smtClean="0"/>
              <a:t>U.S. families </a:t>
            </a:r>
            <a:r>
              <a:rPr lang="en-US" sz="3200" dirty="0" smtClean="0"/>
              <a:t>since the</a:t>
            </a:r>
            <a:br>
              <a:rPr lang="en-US" sz="3200" dirty="0" smtClean="0"/>
            </a:br>
            <a:r>
              <a:rPr lang="en-US" dirty="0" smtClean="0"/>
              <a:t>GREAT DEPRESSION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31329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ldren Play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86" y="293101"/>
            <a:ext cx="8575468" cy="6264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787608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97706"/>
            <a:ext cx="8229600" cy="42175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WHICH MEANS…</a:t>
            </a:r>
            <a:br>
              <a:rPr lang="en-US" dirty="0" smtClean="0"/>
            </a:br>
            <a:r>
              <a:rPr lang="en-US" sz="3100" dirty="0" smtClean="0"/>
              <a:t>there will be little help for </a:t>
            </a:r>
            <a:br>
              <a:rPr lang="en-US" sz="3100" dirty="0" smtClean="0"/>
            </a:br>
            <a:r>
              <a:rPr lang="en-US" sz="3100" dirty="0" smtClean="0"/>
              <a:t>needy families</a:t>
            </a:r>
            <a:br>
              <a:rPr lang="en-US" sz="3100" dirty="0" smtClean="0"/>
            </a:br>
            <a:r>
              <a:rPr lang="en-US" sz="3100" dirty="0" smtClean="0"/>
              <a:t>AND </a:t>
            </a:r>
            <a:r>
              <a:rPr lang="en-US" sz="3600" dirty="0" smtClean="0"/>
              <a:t>Young </a:t>
            </a:r>
            <a:r>
              <a:rPr lang="en-US" dirty="0" smtClean="0"/>
              <a:t>AMERICANS </a:t>
            </a:r>
            <a:r>
              <a:rPr lang="en-US" sz="3600" dirty="0" smtClean="0"/>
              <a:t>will need to be </a:t>
            </a:r>
            <a:br>
              <a:rPr lang="en-US" sz="3600" dirty="0" smtClean="0"/>
            </a:br>
            <a:r>
              <a:rPr lang="en-US" sz="3600" dirty="0" smtClean="0"/>
              <a:t>EXTRA VIGILANT in creating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RESPONSIBLE LIFE PLANS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322345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SO…WHAT’S THE BIG IDEA?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726296"/>
            <a:ext cx="6400800" cy="83871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AND how did it begin?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83965"/>
      </p:ext>
    </p:extLst>
  </p:cSld>
  <p:clrMapOvr>
    <a:masterClrMapping/>
  </p:clrMapOvr>
  <p:transition xmlns:p14="http://schemas.microsoft.com/office/powerpoint/2010/main" spd="slow" advClick="0" advTm="6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79327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My FINAL </a:t>
            </a:r>
            <a:r>
              <a:rPr lang="en-US" sz="3200" dirty="0" smtClean="0"/>
              <a:t>for </a:t>
            </a:r>
            <a:r>
              <a:rPr lang="en-US" dirty="0" smtClean="0"/>
              <a:t>Creative Thinking </a:t>
            </a:r>
            <a:br>
              <a:rPr lang="en-US" dirty="0" smtClean="0"/>
            </a:br>
            <a:r>
              <a:rPr lang="en-US" i="1" dirty="0"/>
              <a:t>“Roadside Art on Route 66” </a:t>
            </a:r>
            <a:r>
              <a:rPr lang="en-US" dirty="0" smtClean="0"/>
              <a:t>WASN’T </a:t>
            </a:r>
            <a:r>
              <a:rPr lang="en-US" sz="4000" dirty="0" smtClean="0"/>
              <a:t>inspiring</a:t>
            </a:r>
            <a:br>
              <a:rPr lang="en-US" sz="4000" dirty="0" smtClean="0"/>
            </a:br>
            <a:r>
              <a:rPr lang="en-US" sz="4000" dirty="0" smtClean="0"/>
              <a:t>ME </a:t>
            </a:r>
            <a:br>
              <a:rPr lang="en-US" sz="4000" dirty="0" smtClean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90858946"/>
      </p:ext>
    </p:extLst>
  </p:cSld>
  <p:clrMapOvr>
    <a:masterClrMapping/>
  </p:clrMapOvr>
  <p:transition xmlns:p14="http://schemas.microsoft.com/office/powerpoint/2010/main" spd="slow" advClick="0" advTm="6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ancing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5050" y="575119"/>
            <a:ext cx="5111750" cy="5551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575119"/>
            <a:ext cx="3008313" cy="5551044"/>
          </a:xfrm>
        </p:spPr>
        <p:txBody>
          <a:bodyPr>
            <a:normAutofit/>
          </a:bodyPr>
          <a:lstStyle/>
          <a:p>
            <a:endParaRPr lang="en-US" sz="4000" dirty="0" smtClean="0">
              <a:latin typeface="+mj-lt"/>
            </a:endParaRPr>
          </a:p>
          <a:p>
            <a:endParaRPr lang="en-US" sz="4000" dirty="0">
              <a:latin typeface="+mj-lt"/>
            </a:endParaRPr>
          </a:p>
          <a:p>
            <a:r>
              <a:rPr lang="en-US" sz="4800" dirty="0" smtClean="0">
                <a:latin typeface="+mj-lt"/>
              </a:rPr>
              <a:t>So while DANCING…</a:t>
            </a:r>
            <a:br>
              <a:rPr lang="en-US" sz="4800" dirty="0" smtClean="0">
                <a:latin typeface="+mj-lt"/>
              </a:rPr>
            </a:br>
            <a:r>
              <a:rPr lang="en-US" sz="4800" dirty="0" smtClean="0">
                <a:latin typeface="+mj-lt"/>
              </a:rPr>
              <a:t/>
            </a:r>
            <a:br>
              <a:rPr lang="en-US" sz="4800" dirty="0" smtClean="0">
                <a:latin typeface="+mj-lt"/>
              </a:rPr>
            </a:b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2257315"/>
      </p:ext>
    </p:extLst>
  </p:cSld>
  <p:clrMapOvr>
    <a:masterClrMapping/>
  </p:clrMapOvr>
  <p:transition xmlns:p14="http://schemas.microsoft.com/office/powerpoint/2010/main" advClick="0" advTm="10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07846"/>
          </a:xfrm>
        </p:spPr>
        <p:txBody>
          <a:bodyPr/>
          <a:lstStyle/>
          <a:p>
            <a:r>
              <a:rPr lang="en-US" dirty="0" smtClean="0"/>
              <a:t>…to GUNS N’ ROSES</a:t>
            </a:r>
            <a:endParaRPr lang="en-US" dirty="0"/>
          </a:p>
        </p:txBody>
      </p:sp>
      <p:pic>
        <p:nvPicPr>
          <p:cNvPr id="3" name="09 Sweet Child O' Min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6457" y="54696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79873"/>
      </p:ext>
    </p:extLst>
  </p:cSld>
  <p:clrMapOvr>
    <a:masterClrMapping/>
  </p:clrMapOvr>
  <p:transition xmlns:p14="http://schemas.microsoft.com/office/powerpoint/2010/main" spd="slow" advClick="0" advTm="8840">
    <p:fade/>
    <p:sndAc>
      <p:endSnd/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283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4019"/>
            <a:ext cx="8229600" cy="1306000"/>
          </a:xfrm>
        </p:spPr>
        <p:txBody>
          <a:bodyPr>
            <a:normAutofit/>
          </a:bodyPr>
          <a:lstStyle/>
          <a:p>
            <a:r>
              <a:rPr lang="en-US" dirty="0" smtClean="0"/>
              <a:t>I had an…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84" y="2731817"/>
            <a:ext cx="8097816" cy="334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48450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00374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That took me back to being a teen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32674780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bi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8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0900941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83872"/>
            <a:ext cx="5437414" cy="67741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66478" y="3031360"/>
            <a:ext cx="2599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with big dreams…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1460744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341"/>
            <a:ext cx="9144000" cy="5978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072600" y="2734030"/>
            <a:ext cx="6685034" cy="230832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+mj-lt"/>
              </a:rPr>
              <a:t>How can we </a:t>
            </a:r>
            <a:r>
              <a:rPr lang="en-US" sz="4800" i="1" dirty="0" smtClean="0">
                <a:latin typeface="+mj-lt"/>
              </a:rPr>
              <a:t>CREATIVELY</a:t>
            </a:r>
            <a:r>
              <a:rPr lang="en-US" sz="4800" dirty="0" smtClean="0">
                <a:latin typeface="+mj-lt"/>
              </a:rPr>
              <a:t> address </a:t>
            </a:r>
          </a:p>
          <a:p>
            <a:pPr algn="ctr"/>
            <a:r>
              <a:rPr lang="en-US" sz="4800" dirty="0" smtClean="0">
                <a:latin typeface="+mj-lt"/>
              </a:rPr>
              <a:t>Unplanned Pregnancy?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4880406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7307"/>
          </a:xfrm>
        </p:spPr>
        <p:txBody>
          <a:bodyPr>
            <a:normAutofit/>
          </a:bodyPr>
          <a:lstStyle/>
          <a:p>
            <a:r>
              <a:rPr lang="en-US" dirty="0" smtClean="0"/>
              <a:t>My Inspirations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542199710"/>
              </p:ext>
            </p:extLst>
          </p:nvPr>
        </p:nvGraphicFramePr>
        <p:xfrm>
          <a:off x="850748" y="1413835"/>
          <a:ext cx="7836052" cy="5116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487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9840">
        <p:fade/>
      </p:transition>
    </mc:Choice>
    <mc:Fallback xmlns="">
      <p:transition xmlns:p14="http://schemas.microsoft.com/office/powerpoint/2010/main" spd="slow" advClick="0" advTm="984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>M</a:t>
            </a:r>
            <a:r>
              <a:rPr lang="en-US" sz="3600" dirty="0" smtClean="0"/>
              <a:t>y RESEARCH shows…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19273201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3383"/>
          </a:xfrm>
        </p:spPr>
        <p:txBody>
          <a:bodyPr>
            <a:normAutofit/>
          </a:bodyPr>
          <a:lstStyle/>
          <a:p>
            <a:r>
              <a:rPr lang="en-US" dirty="0" smtClean="0"/>
              <a:t>America leads all developed nations in </a:t>
            </a:r>
            <a:br>
              <a:rPr lang="en-US" dirty="0" smtClean="0"/>
            </a:br>
            <a:r>
              <a:rPr lang="en-US" dirty="0" smtClean="0"/>
              <a:t>UNPLANNED PREGNANCY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475615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1430"/>
            <a:ext cx="8229600" cy="617055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Statistically, when adjusted for average use, </a:t>
            </a:r>
            <a:r>
              <a:rPr lang="en-US" sz="2800" dirty="0"/>
              <a:t>5</a:t>
            </a:r>
            <a:r>
              <a:rPr lang="en-US" sz="2800" dirty="0" smtClean="0"/>
              <a:t>% of the women in this audience will become pregnant if she isn’t taking her </a:t>
            </a:r>
            <a:r>
              <a:rPr lang="en-US" sz="2800" dirty="0"/>
              <a:t>birth control pill regularly</a:t>
            </a:r>
          </a:p>
        </p:txBody>
      </p:sp>
    </p:spTree>
    <p:extLst>
      <p:ext uri="{BB962C8B-B14F-4D97-AF65-F5344CB8AC3E}">
        <p14:creationId xmlns:p14="http://schemas.microsoft.com/office/powerpoint/2010/main" val="1468922928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63199"/>
          </a:xfrm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4000" dirty="0" smtClean="0"/>
              <a:t>FRONTAL LOBE </a:t>
            </a:r>
            <a:r>
              <a:rPr lang="en-US" sz="2800" dirty="0" smtClean="0"/>
              <a:t>of the average </a:t>
            </a:r>
            <a:r>
              <a:rPr lang="en-US" sz="4000" dirty="0" smtClean="0"/>
              <a:t>BRAIN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2800" dirty="0" smtClean="0"/>
              <a:t>isn’t fully developed until our </a:t>
            </a:r>
            <a:r>
              <a:rPr lang="en-US" sz="4000" dirty="0" smtClean="0"/>
              <a:t>mid-20’s</a:t>
            </a:r>
            <a:br>
              <a:rPr lang="en-US" sz="4000" dirty="0" smtClean="0"/>
            </a:br>
            <a:r>
              <a:rPr lang="en-US" sz="2800" dirty="0" smtClean="0"/>
              <a:t>Until then we are </a:t>
            </a:r>
            <a:r>
              <a:rPr lang="en-US" sz="3200" dirty="0" smtClean="0"/>
              <a:t>more likely to participate in </a:t>
            </a:r>
            <a:r>
              <a:rPr lang="en-US" sz="4000" dirty="0" smtClean="0"/>
              <a:t>RISKY BEHAVIOR</a:t>
            </a:r>
            <a:br>
              <a:rPr lang="en-US" sz="4000" dirty="0" smtClean="0"/>
            </a:br>
            <a:r>
              <a:rPr lang="en-US" sz="4000" dirty="0" smtClean="0"/>
              <a:t>no </a:t>
            </a:r>
            <a:br>
              <a:rPr lang="en-US" sz="4000" dirty="0" smtClean="0"/>
            </a:br>
            <a:r>
              <a:rPr lang="en-US" sz="4000" dirty="0" smtClean="0"/>
              <a:t>	REGARD FOR CONSEQUENCES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1975768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ontal lob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897" y="1018441"/>
            <a:ext cx="6565230" cy="467115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718821" y="2935505"/>
            <a:ext cx="539749" cy="1872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979852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11049"/>
            <a:ext cx="7772400" cy="1596570"/>
          </a:xfrm>
        </p:spPr>
        <p:txBody>
          <a:bodyPr/>
          <a:lstStyle/>
          <a:p>
            <a:r>
              <a:rPr lang="en-US" dirty="0" smtClean="0"/>
              <a:t>Granovetter’s </a:t>
            </a:r>
            <a:br>
              <a:rPr lang="en-US" dirty="0" smtClean="0"/>
            </a:br>
            <a:r>
              <a:rPr lang="en-US" dirty="0" smtClean="0"/>
              <a:t>Theory of Weak Ties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3238"/>
            <a:ext cx="6400800" cy="1790095"/>
          </a:xfrm>
        </p:spPr>
        <p:txBody>
          <a:bodyPr/>
          <a:lstStyle/>
          <a:p>
            <a:r>
              <a:rPr lang="en-US" dirty="0" smtClean="0"/>
              <a:t>Weak ties are best for networking</a:t>
            </a:r>
          </a:p>
          <a:p>
            <a:r>
              <a:rPr lang="en-US" dirty="0" smtClean="0"/>
              <a:t>Strong ties have over-lapping influence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749307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novett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2"/>
          <a:stretch/>
        </p:blipFill>
        <p:spPr>
          <a:xfrm>
            <a:off x="0" y="0"/>
            <a:ext cx="9144000" cy="63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55916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2179"/>
            <a:ext cx="8229600" cy="966145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Statistically, 50% of you were </a:t>
            </a:r>
            <a:r>
              <a:rPr lang="en-US" sz="3600" dirty="0" smtClean="0"/>
              <a:t>UNPLANNED</a:t>
            </a:r>
            <a:r>
              <a:rPr lang="en-US" sz="3200" dirty="0" smtClean="0"/>
              <a:t> Babies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90995233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75181"/>
          </a:xfrm>
        </p:spPr>
        <p:txBody>
          <a:bodyPr/>
          <a:lstStyle/>
          <a:p>
            <a:r>
              <a:rPr lang="en-US" sz="3600" dirty="0"/>
              <a:t>S</a:t>
            </a:r>
            <a:r>
              <a:rPr lang="en-US" sz="3600" dirty="0" smtClean="0"/>
              <a:t>tudies show that </a:t>
            </a:r>
            <a:r>
              <a:rPr lang="en-US" dirty="0" smtClean="0"/>
              <a:t>HUMAN BEHAVIOR </a:t>
            </a:r>
            <a:r>
              <a:rPr lang="en-US" sz="3600" dirty="0" smtClean="0"/>
              <a:t>can be </a:t>
            </a:r>
            <a:r>
              <a:rPr lang="en-US" dirty="0" smtClean="0"/>
              <a:t>MODIFIED </a:t>
            </a:r>
            <a:r>
              <a:rPr lang="en-US" sz="3600" dirty="0" smtClean="0"/>
              <a:t>through the use of </a:t>
            </a:r>
            <a:r>
              <a:rPr lang="en-US" dirty="0" smtClean="0"/>
              <a:t>INCENTIVES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371060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centi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38100"/>
            <a:ext cx="5219700" cy="676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3911595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50083593"/>
              </p:ext>
            </p:extLst>
          </p:nvPr>
        </p:nvGraphicFramePr>
        <p:xfrm>
          <a:off x="1524000" y="1865818"/>
          <a:ext cx="6096000" cy="4307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0" y="668755"/>
            <a:ext cx="64052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Critical &amp; Creative Thinking Skills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7345411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63710"/>
          </a:xfrm>
        </p:spPr>
        <p:txBody>
          <a:bodyPr/>
          <a:lstStyle/>
          <a:p>
            <a:r>
              <a:rPr lang="en-US" sz="3200" dirty="0" smtClean="0"/>
              <a:t>I developed a </a:t>
            </a:r>
            <a:r>
              <a:rPr lang="en-US" dirty="0" smtClean="0"/>
              <a:t>THEORY </a:t>
            </a:r>
            <a:r>
              <a:rPr lang="en-US" sz="3200" dirty="0" smtClean="0"/>
              <a:t>that due to the controversy of targeting teens my organization should address the </a:t>
            </a:r>
            <a:r>
              <a:rPr lang="en-US" dirty="0" smtClean="0"/>
              <a:t>18-29 population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17867"/>
      </p:ext>
    </p:extLst>
  </p:cSld>
  <p:clrMapOvr>
    <a:masterClrMapping/>
  </p:clrMapOvr>
  <p:transition xmlns:p14="http://schemas.microsoft.com/office/powerpoint/2010/main" spd="slow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390" y="1911048"/>
            <a:ext cx="7997372" cy="3011714"/>
          </a:xfrm>
        </p:spPr>
        <p:txBody>
          <a:bodyPr/>
          <a:lstStyle/>
          <a:p>
            <a:r>
              <a:rPr lang="en-US" sz="3200" dirty="0" smtClean="0"/>
              <a:t>Let’s</a:t>
            </a:r>
            <a:r>
              <a:rPr lang="en-US" dirty="0" smtClean="0"/>
              <a:t> STOP </a:t>
            </a:r>
            <a:r>
              <a:rPr lang="en-US" sz="3200" dirty="0" smtClean="0"/>
              <a:t>and take a closer look at how </a:t>
            </a:r>
            <a:br>
              <a:rPr lang="en-US" sz="3200" dirty="0" smtClean="0"/>
            </a:br>
            <a:r>
              <a:rPr lang="en-US" sz="3200" dirty="0" smtClean="0"/>
              <a:t>I brought these </a:t>
            </a:r>
            <a:r>
              <a:rPr lang="en-US" dirty="0" smtClean="0"/>
              <a:t>CONCEPTS </a:t>
            </a:r>
            <a:r>
              <a:rPr lang="en-US" sz="3200" dirty="0" smtClean="0"/>
              <a:t>together to </a:t>
            </a:r>
            <a:r>
              <a:rPr lang="en-US" dirty="0" smtClean="0"/>
              <a:t>CREATE….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86192"/>
      </p:ext>
    </p:extLst>
  </p:cSld>
  <p:clrMapOvr>
    <a:masterClrMapping/>
  </p:clrMapOvr>
  <p:transition xmlns:p14="http://schemas.microsoft.com/office/powerpoint/2010/main" spd="slow" advClick="0" advTm="8840">
    <p:fade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 logo Pennies For Paus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567" y="960783"/>
            <a:ext cx="4140260" cy="4800598"/>
          </a:xfrm>
          <a:prstGeom prst="rect">
            <a:avLst/>
          </a:prstGeom>
        </p:spPr>
      </p:pic>
      <p:pic>
        <p:nvPicPr>
          <p:cNvPr id="3" name="01 Upside Down.m4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8552" y="55021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91938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717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4939" y="552174"/>
            <a:ext cx="8229600" cy="5830956"/>
          </a:xfrm>
        </p:spPr>
        <p:txBody>
          <a:bodyPr/>
          <a:lstStyle/>
          <a:p>
            <a:r>
              <a:rPr lang="en-US" sz="3200" dirty="0" smtClean="0"/>
              <a:t>I contacted the </a:t>
            </a:r>
            <a:br>
              <a:rPr lang="en-US" sz="3200" dirty="0" smtClean="0"/>
            </a:br>
            <a:r>
              <a:rPr lang="en-US" dirty="0" smtClean="0"/>
              <a:t>President of Planned Parenthood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3200" dirty="0" smtClean="0"/>
              <a:t>in Amarillo, TX to see if combining</a:t>
            </a:r>
            <a:r>
              <a:rPr lang="en-US" dirty="0" smtClean="0"/>
              <a:t> Incentives, Social Media and LARCs </a:t>
            </a:r>
            <a:br>
              <a:rPr lang="en-US" dirty="0" smtClean="0"/>
            </a:br>
            <a:r>
              <a:rPr lang="en-US" sz="3200" dirty="0" smtClean="0"/>
              <a:t>was interesting to them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Yes, they agreed. </a:t>
            </a:r>
          </a:p>
        </p:txBody>
      </p:sp>
    </p:spTree>
    <p:extLst>
      <p:ext uri="{BB962C8B-B14F-4D97-AF65-F5344CB8AC3E}">
        <p14:creationId xmlns:p14="http://schemas.microsoft.com/office/powerpoint/2010/main" val="440904452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ippee_sq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3953503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03" y="530087"/>
            <a:ext cx="8499061" cy="5930348"/>
          </a:xfrm>
        </p:spPr>
        <p:txBody>
          <a:bodyPr/>
          <a:lstStyle/>
          <a:p>
            <a:r>
              <a:rPr lang="en-US" sz="3200" dirty="0" smtClean="0"/>
              <a:t>And a</a:t>
            </a:r>
            <a:br>
              <a:rPr lang="en-US" sz="3200" dirty="0" smtClean="0"/>
            </a:br>
            <a:r>
              <a:rPr lang="en-US" sz="3200" dirty="0" smtClean="0"/>
              <a:t> </a:t>
            </a:r>
            <a:r>
              <a:rPr lang="en-US" dirty="0" smtClean="0"/>
              <a:t>$100,000 grant </a:t>
            </a:r>
            <a:r>
              <a:rPr lang="en-US" sz="3200" dirty="0" smtClean="0"/>
              <a:t>from the </a:t>
            </a:r>
            <a:br>
              <a:rPr lang="en-US" sz="3200" dirty="0" smtClean="0"/>
            </a:br>
            <a:r>
              <a:rPr lang="en-US" dirty="0" smtClean="0"/>
              <a:t>Robert Wood Johnson Foundation </a:t>
            </a:r>
            <a:br>
              <a:rPr lang="en-US" dirty="0" smtClean="0"/>
            </a:br>
            <a:r>
              <a:rPr lang="en-US" sz="3200" dirty="0" smtClean="0"/>
              <a:t>was provided to help launch a research project on my concept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WITH A FEW CONDITIONS…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01051830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0696" y="2241825"/>
            <a:ext cx="5024782" cy="29817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Teens only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No gift bags</a:t>
            </a:r>
            <a:br>
              <a:rPr lang="en-US" dirty="0" smtClean="0"/>
            </a:br>
            <a:r>
              <a:rPr lang="en-US" dirty="0" smtClean="0"/>
              <a:t>No LARCs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question-ma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1572039"/>
            <a:ext cx="2247900" cy="317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67812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g Fami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600"/>
            <a:ext cx="9143999" cy="6141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8211049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18927"/>
          </a:xfrm>
        </p:spPr>
        <p:txBody>
          <a:bodyPr/>
          <a:lstStyle/>
          <a:p>
            <a:r>
              <a:rPr lang="en-US" dirty="0" smtClean="0"/>
              <a:t>I said, No 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512173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 One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1181376"/>
          </a:xfrm>
        </p:spPr>
        <p:txBody>
          <a:bodyPr/>
          <a:lstStyle/>
          <a:p>
            <a:r>
              <a:rPr lang="en-US" dirty="0" smtClean="0"/>
              <a:t>Contraception</a:t>
            </a:r>
          </a:p>
        </p:txBody>
      </p:sp>
    </p:spTree>
    <p:extLst>
      <p:ext uri="{BB962C8B-B14F-4D97-AF65-F5344CB8AC3E}">
        <p14:creationId xmlns:p14="http://schemas.microsoft.com/office/powerpoint/2010/main" val="646435615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87101"/>
            <a:ext cx="8229600" cy="1785267"/>
          </a:xfrm>
        </p:spPr>
        <p:txBody>
          <a:bodyPr anchor="t"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100" dirty="0" smtClean="0"/>
              <a:t>The intrauterine device (IUD) and other LONG-ACTING REVERSIBLE methods are up to 99.9% EFFECTIVE and last for up to 10 YEARS</a:t>
            </a:r>
            <a:endParaRPr lang="en-US" sz="31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563" y="2991481"/>
            <a:ext cx="2852640" cy="2999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304" y="3195169"/>
            <a:ext cx="3054266" cy="248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46899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quick Analogy, </a:t>
            </a:r>
            <a:br>
              <a:rPr lang="en-US" dirty="0" smtClean="0"/>
            </a:br>
            <a:r>
              <a:rPr lang="en-US" dirty="0" smtClean="0"/>
              <a:t>the PILL is to CONTRACEPTION…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w</a:t>
            </a:r>
            <a:r>
              <a:rPr lang="en-US" sz="2800" dirty="0" smtClean="0"/>
              <a:t>hat the 8 track</a:t>
            </a:r>
            <a:endParaRPr lang="en-US" sz="28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is to music </a:t>
            </a:r>
            <a:endParaRPr lang="en-US" sz="2800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7239292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306001"/>
            <a:ext cx="7772400" cy="1929046"/>
          </a:xfrm>
        </p:spPr>
        <p:txBody>
          <a:bodyPr/>
          <a:lstStyle/>
          <a:p>
            <a:r>
              <a:rPr lang="en-US" dirty="0" smtClean="0"/>
              <a:t>HOW WILL WE ENCOURAGE WOMEN TO SWITCH?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3390808"/>
            <a:ext cx="6400800" cy="224799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With INCENTIVES in the form of donated merchandise, professional DEVELOPMENT opportunities, CYBER SUPPORT and other activities that encourage </a:t>
            </a:r>
          </a:p>
          <a:p>
            <a:r>
              <a:rPr lang="en-US" sz="3800" dirty="0" smtClean="0">
                <a:solidFill>
                  <a:srgbClr val="000000"/>
                </a:solidFill>
              </a:rPr>
              <a:t>LIFE PLANNING</a:t>
            </a:r>
            <a:endParaRPr lang="en-US" sz="3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74193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 Two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467652"/>
            <a:ext cx="6400800" cy="927652"/>
          </a:xfrm>
        </p:spPr>
        <p:txBody>
          <a:bodyPr/>
          <a:lstStyle/>
          <a:p>
            <a:r>
              <a:rPr lang="en-US" dirty="0" smtClean="0"/>
              <a:t>Incentives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708508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 brought these ideas TOGETHER</a:t>
            </a:r>
            <a:endParaRPr lang="en-US" sz="360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C.R.A.C.K pays crack addicts $1,000 to undergo permanent sterilization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>
            <a:noAutofit/>
          </a:bodyPr>
          <a:lstStyle/>
          <a:p>
            <a:pPr algn="ctr"/>
            <a:r>
              <a:rPr lang="en-US" sz="2000" dirty="0" smtClean="0"/>
              <a:t>Oprah gives away merchandise and makes people feel good.</a:t>
            </a:r>
            <a:endParaRPr lang="en-US" sz="2000" dirty="0"/>
          </a:p>
        </p:txBody>
      </p:sp>
      <p:pic>
        <p:nvPicPr>
          <p:cNvPr id="21" name="Content Placeholder 20" descr="crack-baby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495880"/>
            <a:ext cx="3711961" cy="3630283"/>
          </a:xfrm>
        </p:spPr>
      </p:pic>
      <p:pic>
        <p:nvPicPr>
          <p:cNvPr id="22" name="Content Placeholder 21" descr="oprah-winfrey-harpo.jpg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84633" y="2495880"/>
            <a:ext cx="3549532" cy="3470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2033064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916609"/>
            <a:ext cx="3008313" cy="2363303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According </a:t>
            </a:r>
            <a:br>
              <a:rPr lang="en-US" sz="3600" dirty="0" smtClean="0"/>
            </a:br>
            <a:r>
              <a:rPr lang="en-US" sz="3600" dirty="0" smtClean="0"/>
              <a:t>to the Research of </a:t>
            </a:r>
            <a:br>
              <a:rPr lang="en-US" sz="3600" dirty="0" smtClean="0"/>
            </a:br>
            <a:r>
              <a:rPr lang="en-US" sz="3600" dirty="0" smtClean="0"/>
              <a:t>Esther Duflo</a:t>
            </a:r>
            <a:endParaRPr lang="en-US" sz="36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457200" y="3279913"/>
            <a:ext cx="3008313" cy="233017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 </a:t>
            </a:r>
          </a:p>
          <a:p>
            <a:pPr algn="ctr"/>
            <a:r>
              <a:rPr lang="en-US" sz="2400" dirty="0"/>
              <a:t>T</a:t>
            </a:r>
            <a:r>
              <a:rPr lang="en-US" sz="2400" dirty="0" smtClean="0"/>
              <a:t>he women of India will walk miles into town to vaccinate their children for a small bag of beans</a:t>
            </a:r>
            <a:endParaRPr lang="en-US" sz="2400" dirty="0"/>
          </a:p>
        </p:txBody>
      </p:sp>
      <p:pic>
        <p:nvPicPr>
          <p:cNvPr id="12" name="Content Placeholder 11" descr="Esther bi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8" r="20918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8614288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ap-groupon-dea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0"/>
            <a:ext cx="773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64116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020958"/>
            <a:ext cx="7772400" cy="32357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WOULDN’T IT BE NICE IF SPONSORS </a:t>
            </a:r>
            <a:r>
              <a:rPr lang="en-US" sz="2400" dirty="0" smtClean="0"/>
              <a:t>VIA</a:t>
            </a:r>
            <a:r>
              <a:rPr lang="en-US" dirty="0" smtClean="0"/>
              <a:t> GROUPON </a:t>
            </a:r>
            <a:r>
              <a:rPr lang="en-US" sz="3200" dirty="0" smtClean="0"/>
              <a:t>DONATED MERCHANDISE </a:t>
            </a:r>
            <a:r>
              <a:rPr lang="en-US" sz="3600" dirty="0" smtClean="0"/>
              <a:t>TO </a:t>
            </a:r>
            <a:r>
              <a:rPr lang="en-US" dirty="0" smtClean="0"/>
              <a:t>CHARITY </a:t>
            </a:r>
            <a:r>
              <a:rPr lang="en-US" sz="3200" dirty="0" smtClean="0"/>
              <a:t>FOR EVERY 100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PRODUCT SOLD?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91915260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25390"/>
            <a:ext cx="8229600" cy="2051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AND </a:t>
            </a:r>
            <a:r>
              <a:rPr lang="en-US" sz="3600" dirty="0" smtClean="0"/>
              <a:t>in the </a:t>
            </a:r>
            <a:r>
              <a:rPr lang="en-US" dirty="0" smtClean="0"/>
              <a:t>50-80s big families </a:t>
            </a:r>
            <a:r>
              <a:rPr lang="en-US" sz="3600" dirty="0" smtClean="0"/>
              <a:t>were</a:t>
            </a:r>
            <a:r>
              <a:rPr lang="en-US" dirty="0" smtClean="0"/>
              <a:t> playful </a:t>
            </a:r>
            <a:r>
              <a:rPr lang="en-US" sz="3600" dirty="0" smtClean="0"/>
              <a:t>and </a:t>
            </a:r>
            <a:r>
              <a:rPr lang="en-US" dirty="0" smtClean="0"/>
              <a:t>rambunctious</a:t>
            </a:r>
            <a:br>
              <a:rPr lang="en-US" dirty="0" smtClean="0"/>
            </a:br>
            <a:r>
              <a:rPr lang="en-US" sz="3600" dirty="0" smtClean="0"/>
              <a:t>and</a:t>
            </a:r>
            <a:r>
              <a:rPr lang="en-US" dirty="0" smtClean="0"/>
              <a:t> FANTASTIC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773621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 THREE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1093028"/>
          </a:xfrm>
        </p:spPr>
        <p:txBody>
          <a:bodyPr/>
          <a:lstStyle/>
          <a:p>
            <a:r>
              <a:rPr lang="en-US" dirty="0" smtClean="0"/>
              <a:t>Tapping Into Personal Aspirations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531483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7414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It is simply not enough to </a:t>
            </a:r>
            <a:r>
              <a:rPr lang="en-US" sz="3200" dirty="0" smtClean="0"/>
              <a:t>ENCOURAGE </a:t>
            </a:r>
            <a:r>
              <a:rPr lang="en-US" sz="2400" dirty="0" smtClean="0"/>
              <a:t>the use of </a:t>
            </a:r>
            <a:r>
              <a:rPr lang="en-US" sz="3200" dirty="0" smtClean="0"/>
              <a:t>CONTRACEPTION. </a:t>
            </a:r>
            <a:r>
              <a:rPr lang="en-US" sz="2400" dirty="0" smtClean="0"/>
              <a:t>We need to encourage the practice of life planning through </a:t>
            </a:r>
            <a:r>
              <a:rPr lang="en-US" sz="3200" dirty="0" smtClean="0"/>
              <a:t>SUPPORTIVE VIRTUAL NETWORKS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74149944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How</a:t>
            </a:r>
            <a:r>
              <a:rPr lang="en-US" sz="3600" dirty="0" smtClean="0"/>
              <a:t> do we EMPOWER people?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95061"/>
          </a:xfrm>
        </p:spPr>
        <p:txBody>
          <a:bodyPr>
            <a:noAutofit/>
          </a:bodyPr>
          <a:lstStyle/>
          <a:p>
            <a:pPr algn="ctr"/>
            <a:r>
              <a:rPr lang="en-US" b="0" dirty="0" smtClean="0"/>
              <a:t>MASLOW’S HEIRARCHY OF NEEDS</a:t>
            </a:r>
            <a:endParaRPr lang="en-US" b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t"/>
          <a:lstStyle/>
          <a:p>
            <a:pPr algn="ctr"/>
            <a:r>
              <a:rPr lang="en-US" b="0" dirty="0" smtClean="0"/>
              <a:t>JEFFERY SACHS</a:t>
            </a:r>
            <a:endParaRPr lang="en-US" b="0" dirty="0"/>
          </a:p>
        </p:txBody>
      </p:sp>
      <p:sp>
        <p:nvSpPr>
          <p:cNvPr id="19" name="TextBox 18"/>
          <p:cNvSpPr txBox="1"/>
          <p:nvPr/>
        </p:nvSpPr>
        <p:spPr>
          <a:xfrm>
            <a:off x="618435" y="2216834"/>
            <a:ext cx="3544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</a:t>
            </a:r>
            <a:r>
              <a:rPr lang="en-US" dirty="0" smtClean="0"/>
              <a:t>ower needs must be met to reach self-actualization</a:t>
            </a:r>
            <a:endParaRPr lang="en-US" dirty="0"/>
          </a:p>
        </p:txBody>
      </p:sp>
      <p:pic>
        <p:nvPicPr>
          <p:cNvPr id="26" name="Content Placeholder 25" descr="2448415293_071de800fc.jpg"/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12753" r="3618" b="12753"/>
          <a:stretch/>
        </p:blipFill>
        <p:spPr>
          <a:xfrm>
            <a:off x="5168348" y="3165155"/>
            <a:ext cx="3191566" cy="3137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/>
          <p:cNvSpPr txBox="1"/>
          <p:nvPr/>
        </p:nvSpPr>
        <p:spPr>
          <a:xfrm>
            <a:off x="5009461" y="2241825"/>
            <a:ext cx="3476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Geographic isolation doesn’t have to be third-world country it can be an inner city neighborhood</a:t>
            </a:r>
            <a:endParaRPr lang="en-US" dirty="0"/>
          </a:p>
        </p:txBody>
      </p:sp>
      <p:pic>
        <p:nvPicPr>
          <p:cNvPr id="3" name="Content Placeholder 2" descr="hierarchy_of_needs-150x150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" b="1100"/>
          <a:stretch>
            <a:fillRect/>
          </a:stretch>
        </p:blipFill>
        <p:spPr>
          <a:xfrm>
            <a:off x="960991" y="3290267"/>
            <a:ext cx="2970487" cy="2905125"/>
          </a:xfrm>
        </p:spPr>
      </p:pic>
    </p:spTree>
    <p:extLst>
      <p:ext uri="{BB962C8B-B14F-4D97-AF65-F5344CB8AC3E}">
        <p14:creationId xmlns:p14="http://schemas.microsoft.com/office/powerpoint/2010/main" val="357197029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29971"/>
          </a:xfrm>
        </p:spPr>
        <p:txBody>
          <a:bodyPr>
            <a:normAutofit/>
          </a:bodyPr>
          <a:lstStyle/>
          <a:p>
            <a:r>
              <a:rPr lang="en-US" sz="3200" i="1" dirty="0"/>
              <a:t>It’s not what you DO for people, it’s how you make them FEEL. </a:t>
            </a:r>
            <a:r>
              <a:rPr lang="en-US" sz="2000" dirty="0"/>
              <a:t>Maya Angelou</a:t>
            </a:r>
          </a:p>
        </p:txBody>
      </p:sp>
    </p:spTree>
    <p:extLst>
      <p:ext uri="{BB962C8B-B14F-4D97-AF65-F5344CB8AC3E}">
        <p14:creationId xmlns:p14="http://schemas.microsoft.com/office/powerpoint/2010/main" val="2387228740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2871303"/>
            <a:ext cx="4038600" cy="3500783"/>
          </a:xfrm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MALCOLM GLADWELL</a:t>
            </a:r>
          </a:p>
          <a:p>
            <a:pPr marL="0" indent="0" algn="ctr">
              <a:buNone/>
            </a:pPr>
            <a:r>
              <a:rPr lang="en-US" sz="2400" dirty="0" smtClean="0"/>
              <a:t>&amp;</a:t>
            </a:r>
          </a:p>
          <a:p>
            <a:pPr marL="0" indent="0" algn="ctr">
              <a:buNone/>
            </a:pPr>
            <a:r>
              <a:rPr lang="en-US" sz="2400" dirty="0" smtClean="0"/>
              <a:t>Dubner and Levitt</a:t>
            </a:r>
          </a:p>
          <a:p>
            <a:pPr marL="0" indent="0" algn="ctr">
              <a:buNone/>
            </a:pPr>
            <a:r>
              <a:rPr lang="en-US" sz="2400" dirty="0" smtClean="0"/>
              <a:t>“FREAKONOMICS”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 smtClean="0"/>
              <a:t>Use STORY-TELLING to make complex issues easily UNDERSTOOD by the general population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2871303"/>
            <a:ext cx="4038600" cy="3500783"/>
          </a:xfrm>
          <a:ln>
            <a:solidFill>
              <a:srgbClr val="F7964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RICHARD FLORIDA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000" dirty="0" smtClean="0"/>
              <a:t>“THE RISE OF THE CREATIVE CLASS”</a:t>
            </a:r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2000" dirty="0" smtClean="0"/>
              <a:t>Believes that the synergy of a community is as important to its development as the structural components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/>
          </a:p>
        </p:txBody>
      </p:sp>
      <p:pic>
        <p:nvPicPr>
          <p:cNvPr id="17" name="Picture 16" descr="walk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87130"/>
            <a:ext cx="8001000" cy="220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22386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Creating</a:t>
            </a:r>
            <a:r>
              <a:rPr lang="en-US" dirty="0" smtClean="0"/>
              <a:t> Supportive </a:t>
            </a:r>
            <a:r>
              <a:rPr lang="en-US" sz="3200" dirty="0" smtClean="0"/>
              <a:t>Communities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1203739"/>
            <a:ext cx="7556500" cy="542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4442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 Four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600451"/>
            <a:ext cx="6400800" cy="938420"/>
          </a:xfrm>
        </p:spPr>
        <p:txBody>
          <a:bodyPr>
            <a:normAutofit/>
          </a:bodyPr>
          <a:lstStyle/>
          <a:p>
            <a:r>
              <a:rPr lang="en-US" dirty="0" smtClean="0"/>
              <a:t>Community Building &amp; Technology </a:t>
            </a:r>
            <a:endParaRPr lang="en-US" dirty="0"/>
          </a:p>
        </p:txBody>
      </p:sp>
      <p:pic>
        <p:nvPicPr>
          <p:cNvPr id="2" name="15 And She Was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5400" y="54900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23604"/>
      </p:ext>
    </p:extLst>
  </p:cSld>
  <p:clrMapOvr>
    <a:masterClrMapping/>
  </p:clrMapOvr>
  <p:transition xmlns:p14="http://schemas.microsoft.com/office/powerpoint/2010/main" spd="slow" advClick="0" advTm="8840">
    <p:fade/>
    <p:sndAc>
      <p:endSnd/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396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63710"/>
          </a:xfrm>
        </p:spPr>
        <p:txBody>
          <a:bodyPr>
            <a:normAutofit/>
          </a:bodyPr>
          <a:lstStyle/>
          <a:p>
            <a:r>
              <a:rPr lang="en-US" sz="3200" dirty="0"/>
              <a:t>T</a:t>
            </a:r>
            <a:r>
              <a:rPr lang="en-US" sz="3200" dirty="0" smtClean="0"/>
              <a:t>he founders of</a:t>
            </a:r>
            <a:br>
              <a:rPr lang="en-US" sz="3200" dirty="0" smtClean="0"/>
            </a:br>
            <a:r>
              <a:rPr lang="en-US" sz="4000" dirty="0" smtClean="0"/>
              <a:t>THE SUSAN B KOMEN FOUNDATION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invented the </a:t>
            </a:r>
            <a:r>
              <a:rPr lang="en-US" sz="4000" dirty="0" smtClean="0"/>
              <a:t>SALAD BAR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and his wife (Susan’s sister) was 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NEIMAN MARCUS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marketing executive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this helps to explain their success…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220319441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2288" y="5474252"/>
            <a:ext cx="5486400" cy="908878"/>
          </a:xfrm>
        </p:spPr>
        <p:txBody>
          <a:bodyPr>
            <a:normAutofit fontScale="90000"/>
          </a:bodyPr>
          <a:lstStyle/>
          <a:p>
            <a:pPr algn="ctr"/>
            <a:r>
              <a:rPr lang="en-US" b="0" dirty="0" smtClean="0">
                <a:latin typeface="+mn-lt"/>
              </a:rPr>
              <a:t>COMMUNITY BUILDING &amp; MARKETING </a:t>
            </a:r>
            <a:br>
              <a:rPr lang="en-US" b="0" dirty="0" smtClean="0">
                <a:latin typeface="+mn-lt"/>
              </a:rPr>
            </a:br>
            <a:r>
              <a:rPr lang="en-US" b="0" dirty="0" smtClean="0">
                <a:latin typeface="+mn-lt"/>
              </a:rPr>
              <a:t>ARE THE BACK BONE OF </a:t>
            </a:r>
            <a:br>
              <a:rPr lang="en-US" b="0" dirty="0" smtClean="0">
                <a:latin typeface="+mn-lt"/>
              </a:rPr>
            </a:br>
            <a:r>
              <a:rPr lang="en-US" b="0" dirty="0" smtClean="0">
                <a:latin typeface="+mn-lt"/>
              </a:rPr>
              <a:t>THE SUSAN KOMEN FOUNDATION</a:t>
            </a:r>
            <a:endParaRPr lang="en-US" b="0" dirty="0">
              <a:latin typeface="+mn-lt"/>
            </a:endParaRPr>
          </a:p>
        </p:txBody>
      </p:sp>
      <p:pic>
        <p:nvPicPr>
          <p:cNvPr id="7" name="Picture Placeholder 6" descr="survivorphoto2010_nctlogo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0" b="18220"/>
          <a:stretch>
            <a:fillRect/>
          </a:stretch>
        </p:blipFill>
        <p:spPr>
          <a:xfrm>
            <a:off x="1792288" y="612774"/>
            <a:ext cx="5486400" cy="4688095"/>
          </a:xfrm>
        </p:spPr>
      </p:pic>
    </p:spTree>
    <p:extLst>
      <p:ext uri="{BB962C8B-B14F-4D97-AF65-F5344CB8AC3E}">
        <p14:creationId xmlns:p14="http://schemas.microsoft.com/office/powerpoint/2010/main" val="4007412119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6371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Community Building </a:t>
            </a:r>
            <a:br>
              <a:rPr lang="en-US" sz="3200" dirty="0" smtClean="0"/>
            </a:br>
            <a:r>
              <a:rPr lang="en-US" sz="2000" dirty="0" smtClean="0"/>
              <a:t>Via </a:t>
            </a:r>
            <a:br>
              <a:rPr lang="en-US" sz="2000" dirty="0" smtClean="0"/>
            </a:br>
            <a:r>
              <a:rPr lang="en-US" sz="3200" dirty="0" smtClean="0"/>
              <a:t>Facebook </a:t>
            </a:r>
            <a:r>
              <a:rPr lang="en-US" sz="2400" dirty="0" smtClean="0"/>
              <a:t>and</a:t>
            </a:r>
            <a:r>
              <a:rPr lang="en-US" sz="3200" dirty="0" smtClean="0"/>
              <a:t> Twitter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74701318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15670"/>
            <a:ext cx="8229600" cy="6398204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Today,</a:t>
            </a:r>
            <a:r>
              <a:rPr lang="en-US" sz="3200" dirty="0" smtClean="0"/>
              <a:t> the</a:t>
            </a:r>
            <a:r>
              <a:rPr lang="en-US" dirty="0" smtClean="0"/>
              <a:t> PROBLEM </a:t>
            </a:r>
            <a:br>
              <a:rPr lang="en-US" dirty="0" smtClean="0"/>
            </a:br>
            <a:r>
              <a:rPr lang="en-US" sz="2800" dirty="0" smtClean="0"/>
              <a:t>with</a:t>
            </a:r>
            <a:r>
              <a:rPr lang="en-US" dirty="0" smtClean="0"/>
              <a:t> Unplanned Pregnancy </a:t>
            </a:r>
            <a:r>
              <a:rPr lang="en-US" sz="2800" dirty="0" smtClean="0"/>
              <a:t>is</a:t>
            </a:r>
            <a:r>
              <a:rPr lang="en-US" dirty="0" smtClean="0"/>
              <a:t>… </a:t>
            </a:r>
            <a:br>
              <a:rPr lang="en-US" dirty="0" smtClean="0"/>
            </a:br>
            <a:r>
              <a:rPr lang="en-US" sz="3600" i="1" dirty="0" smtClean="0"/>
              <a:t>fragile families</a:t>
            </a:r>
            <a:r>
              <a:rPr lang="en-US" sz="3200" dirty="0" smtClean="0"/>
              <a:t> do not have the extra resources to dedicate to parenting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Unplanned pregnancy costs U.S. taxpayers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dirty="0" smtClean="0"/>
              <a:t>$9.1 BILLION ANNUALLY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14316311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g-your-facebook-friends-pho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3"/>
          <a:stretch/>
        </p:blipFill>
        <p:spPr>
          <a:xfrm>
            <a:off x="1397000" y="127000"/>
            <a:ext cx="6350000" cy="6355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6634907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6371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Millions of your closest friends whom you’ve never met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35778235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itter-netwo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86" y="422927"/>
            <a:ext cx="5808870" cy="58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75870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101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Donating MONEY is easy when it is directly billed to a CELLULAR account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39337593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nation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381000"/>
            <a:ext cx="406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3982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 Five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89740"/>
            <a:ext cx="6400800" cy="1314174"/>
          </a:xfrm>
        </p:spPr>
        <p:txBody>
          <a:bodyPr/>
          <a:lstStyle/>
          <a:p>
            <a:r>
              <a:rPr lang="en-US" dirty="0" smtClean="0"/>
              <a:t>Designing the Organization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229444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408608" y="2130425"/>
            <a:ext cx="8293653" cy="1470025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 SCAMPERED a program design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96442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6232"/>
          </a:xfrm>
        </p:spPr>
        <p:txBody>
          <a:bodyPr>
            <a:normAutofit/>
          </a:bodyPr>
          <a:lstStyle/>
          <a:p>
            <a:r>
              <a:rPr lang="en-US" sz="3200" dirty="0"/>
              <a:t>I</a:t>
            </a:r>
            <a:r>
              <a:rPr lang="en-US" sz="3200" dirty="0" smtClean="0"/>
              <a:t>t takes two to TANGO…</a:t>
            </a:r>
            <a:br>
              <a:rPr lang="en-US" sz="3200" dirty="0" smtClean="0"/>
            </a:br>
            <a:r>
              <a:rPr lang="en-US" sz="3200" dirty="0" smtClean="0"/>
              <a:t>so I decided Pennies for Pause will include GUYS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66500882"/>
      </p:ext>
    </p:extLst>
  </p:cSld>
  <p:clrMapOvr>
    <a:masterClrMapping/>
  </p:clrMapOvr>
  <p:transition xmlns:p14="http://schemas.microsoft.com/office/powerpoint/2010/main" spd="slow" advClick="0" advTm="6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519LIVESTRO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404" y="2212559"/>
            <a:ext cx="5391970" cy="36957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14174" y="1291559"/>
            <a:ext cx="65487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 was inspired by Lance Armstrong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9866706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74262"/>
            <a:ext cx="8229600" cy="861390"/>
          </a:xfrm>
        </p:spPr>
        <p:txBody>
          <a:bodyPr/>
          <a:lstStyle/>
          <a:p>
            <a:r>
              <a:rPr lang="en-US" dirty="0" smtClean="0"/>
              <a:t>So…PfP </a:t>
            </a:r>
            <a:r>
              <a:rPr lang="en-US" sz="3600" dirty="0" smtClean="0"/>
              <a:t>and</a:t>
            </a:r>
            <a:r>
              <a:rPr lang="en-US" dirty="0" smtClean="0"/>
              <a:t> TLJ merged</a:t>
            </a:r>
            <a:endParaRPr lang="en-US" dirty="0"/>
          </a:p>
        </p:txBody>
      </p:sp>
      <p:pic>
        <p:nvPicPr>
          <p:cNvPr id="6" name="Content Placeholder 5" descr="final logo Pennies For Pause.pd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1" b="6701"/>
          <a:stretch>
            <a:fillRect/>
          </a:stretch>
        </p:blipFill>
        <p:spPr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Content Placeholder 6" descr="life junkies.tif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r="2829"/>
          <a:stretch>
            <a:fillRect/>
          </a:stretch>
        </p:blipFill>
        <p:spPr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97973340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ildren in Pover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287" y="998779"/>
            <a:ext cx="6646705" cy="4497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411423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fp pp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5365"/>
            <a:ext cx="9144000" cy="447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7565" y="795130"/>
            <a:ext cx="83046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 created a COLLABORATIVE online community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88540744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96840"/>
          </a:xfrm>
        </p:spPr>
        <p:txBody>
          <a:bodyPr/>
          <a:lstStyle/>
          <a:p>
            <a:r>
              <a:rPr lang="en-US" sz="3200" dirty="0" smtClean="0"/>
              <a:t>I outlined the </a:t>
            </a:r>
            <a:r>
              <a:rPr lang="en-US" dirty="0" smtClean="0"/>
              <a:t>OPERATION </a:t>
            </a:r>
            <a:r>
              <a:rPr lang="en-US" sz="3200" dirty="0" smtClean="0"/>
              <a:t>of the organization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17618228"/>
      </p:ext>
    </p:extLst>
  </p:cSld>
  <p:clrMapOvr>
    <a:masterClrMapping/>
  </p:clrMapOvr>
  <p:transition xmlns:p14="http://schemas.microsoft.com/office/powerpoint/2010/main" spd="slow" advClick="0" advTm="6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0"/>
            <a:ext cx="8735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5720"/>
      </p:ext>
    </p:extLst>
  </p:cSld>
  <p:clrMapOvr>
    <a:masterClrMapping/>
  </p:clrMapOvr>
  <p:transition xmlns:p14="http://schemas.microsoft.com/office/powerpoint/2010/main" spd="slow" advClick="0" advTm="12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1014"/>
          </a:xfrm>
        </p:spPr>
        <p:txBody>
          <a:bodyPr/>
          <a:lstStyle/>
          <a:p>
            <a:r>
              <a:rPr lang="en-US" sz="3200" dirty="0" smtClean="0"/>
              <a:t>And organized a </a:t>
            </a:r>
            <a:r>
              <a:rPr lang="en-US" dirty="0" smtClean="0"/>
              <a:t>REWARD </a:t>
            </a:r>
            <a:r>
              <a:rPr lang="en-US" sz="3200" dirty="0" smtClean="0"/>
              <a:t>system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51638734"/>
      </p:ext>
    </p:extLst>
  </p:cSld>
  <p:clrMapOvr>
    <a:masterClrMapping/>
  </p:clrMapOvr>
  <p:transition xmlns:p14="http://schemas.microsoft.com/office/powerpoint/2010/main" spd="slow" advClick="0" advTm="4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PFP TRIANG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  <a:ln w="1270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6615046" y="1314174"/>
            <a:ext cx="17448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Incentives will be awarded based upon the amount of points earned 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They can be saved up for larger items or spent as the participants please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85328"/>
      </p:ext>
    </p:extLst>
  </p:cSld>
  <p:clrMapOvr>
    <a:masterClrMapping/>
  </p:clrMapOvr>
  <p:transition xmlns:p14="http://schemas.microsoft.com/office/powerpoint/2010/main" spd="slow" advClick="0" advTm="12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63710"/>
          </a:xfrm>
        </p:spPr>
        <p:txBody>
          <a:bodyPr/>
          <a:lstStyle/>
          <a:p>
            <a:r>
              <a:rPr lang="en-US" sz="3200" dirty="0" smtClean="0"/>
              <a:t>The goal is to create 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SELF-SUSTAINING </a:t>
            </a:r>
            <a:r>
              <a:rPr lang="en-US" sz="3200" dirty="0" smtClean="0"/>
              <a:t>non-profit organization  so I created </a:t>
            </a:r>
            <a:r>
              <a:rPr lang="en-US" sz="4000" i="1" dirty="0" smtClean="0"/>
              <a:t>LIFE. In a Note </a:t>
            </a:r>
            <a:r>
              <a:rPr lang="en-US" sz="3200" dirty="0" smtClean="0"/>
              <a:t>a professional announcement writing services that turns wedding, obituaries, anniversary announcements into </a:t>
            </a:r>
            <a:r>
              <a:rPr lang="en-US" sz="4000" dirty="0" smtClean="0"/>
              <a:t>WORKS OF ART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2365976900"/>
      </p:ext>
    </p:extLst>
  </p:cSld>
  <p:clrMapOvr>
    <a:masterClrMapping/>
  </p:clrMapOvr>
  <p:transition xmlns:p14="http://schemas.microsoft.com/office/powerpoint/2010/main" spd="slow" advClick="0" advTm="9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F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900"/>
            <a:ext cx="9144000" cy="46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81323"/>
      </p:ext>
    </p:extLst>
  </p:cSld>
  <p:clrMapOvr>
    <a:masterClrMapping/>
  </p:clrMapOvr>
  <p:transition xmlns:p14="http://schemas.microsoft.com/office/powerpoint/2010/main" spd="slow" advClick="0" advTm="7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1999"/>
            <a:ext cx="8229600" cy="5245653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 portion of the </a:t>
            </a:r>
            <a:r>
              <a:rPr lang="en-US" dirty="0" smtClean="0"/>
              <a:t>PROCEEDS </a:t>
            </a:r>
            <a:r>
              <a:rPr lang="en-US" sz="3200" dirty="0" smtClean="0"/>
              <a:t>will go to </a:t>
            </a:r>
            <a:r>
              <a:rPr lang="en-US" dirty="0" smtClean="0"/>
              <a:t>PfP</a:t>
            </a:r>
            <a:br>
              <a:rPr lang="en-US" dirty="0" smtClean="0"/>
            </a:br>
            <a:r>
              <a:rPr lang="en-US" sz="3200" dirty="0" smtClean="0"/>
              <a:t>and</a:t>
            </a:r>
            <a:r>
              <a:rPr lang="en-US" dirty="0" smtClean="0"/>
              <a:t> LIFE </a:t>
            </a:r>
            <a:r>
              <a:rPr lang="en-US" sz="3200" dirty="0" smtClean="0"/>
              <a:t>will provide </a:t>
            </a:r>
            <a:r>
              <a:rPr lang="en-US" dirty="0" smtClean="0"/>
              <a:t>intern and writing </a:t>
            </a:r>
            <a:r>
              <a:rPr lang="en-US" sz="3200" dirty="0" smtClean="0"/>
              <a:t>positions for </a:t>
            </a:r>
            <a:r>
              <a:rPr lang="en-US" dirty="0" smtClean="0"/>
              <a:t>PfP </a:t>
            </a:r>
            <a:r>
              <a:rPr lang="en-US" sz="3200" dirty="0" smtClean="0"/>
              <a:t>participants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4000" dirty="0" smtClean="0"/>
              <a:t>LIFE </a:t>
            </a:r>
            <a:r>
              <a:rPr lang="en-US" sz="3600" dirty="0" smtClean="0"/>
              <a:t>currently has </a:t>
            </a:r>
            <a:r>
              <a:rPr lang="en-US" sz="4000" dirty="0" smtClean="0"/>
              <a:t>17 writers, </a:t>
            </a:r>
            <a:br>
              <a:rPr lang="en-US" sz="4000" dirty="0" smtClean="0"/>
            </a:br>
            <a:r>
              <a:rPr lang="en-US" sz="4000" dirty="0" smtClean="0"/>
              <a:t>12 </a:t>
            </a:r>
            <a:r>
              <a:rPr lang="en-US" sz="3600" dirty="0" smtClean="0"/>
              <a:t>are young adults </a:t>
            </a:r>
            <a:r>
              <a:rPr lang="en-US" sz="4000" dirty="0" smtClean="0"/>
              <a:t>18-29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200" dirty="0"/>
              <a:t>t</a:t>
            </a:r>
            <a:r>
              <a:rPr lang="en-US" sz="3200" dirty="0" smtClean="0"/>
              <a:t>he WRITERS can work from anywhere </a:t>
            </a:r>
            <a:br>
              <a:rPr lang="en-US" sz="3200" dirty="0" smtClean="0"/>
            </a:br>
            <a:r>
              <a:rPr lang="en-US" sz="4000" dirty="0" smtClean="0"/>
              <a:t>INNER CITY to a small FARM COMMUNITY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028575"/>
      </p:ext>
    </p:extLst>
  </p:cSld>
  <p:clrMapOvr>
    <a:masterClrMapping/>
  </p:clrMapOvr>
  <p:transition xmlns:p14="http://schemas.microsoft.com/office/powerpoint/2010/main" spd="slow" advClick="0" advTm="11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 Six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916333"/>
          </a:xfrm>
        </p:spPr>
        <p:txBody>
          <a:bodyPr/>
          <a:lstStyle/>
          <a:p>
            <a:r>
              <a:rPr lang="en-US" dirty="0" smtClean="0"/>
              <a:t>My Motivations</a:t>
            </a:r>
            <a:endParaRPr lang="en-US" dirty="0"/>
          </a:p>
        </p:txBody>
      </p:sp>
      <p:pic>
        <p:nvPicPr>
          <p:cNvPr id="3" name="08 River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5400" y="54779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79295"/>
      </p:ext>
    </p:extLst>
  </p:cSld>
  <p:clrMapOvr>
    <a:masterClrMapping/>
  </p:clrMapOvr>
  <p:transition xmlns:p14="http://schemas.microsoft.com/office/powerpoint/2010/main" spd="slow" advClick="0" advTm="6840">
    <p:fade/>
    <p:sndAc>
      <p:endSnd/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74145"/>
          </a:xfrm>
        </p:spPr>
        <p:txBody>
          <a:bodyPr/>
          <a:lstStyle/>
          <a:p>
            <a:r>
              <a:rPr lang="en-US" dirty="0" smtClean="0"/>
              <a:t>I want to create a more thoughtful society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041904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67346"/>
          </a:xfrm>
        </p:spPr>
        <p:txBody>
          <a:bodyPr/>
          <a:lstStyle/>
          <a:p>
            <a:r>
              <a:rPr lang="en-US" i="1" dirty="0" smtClean="0"/>
              <a:t>FRAGILE FAMILIES </a:t>
            </a:r>
            <a:r>
              <a:rPr lang="en-US" sz="3200" dirty="0" smtClean="0"/>
              <a:t>are </a:t>
            </a:r>
            <a:r>
              <a:rPr lang="en-US" dirty="0" smtClean="0"/>
              <a:t>young, under-educated, </a:t>
            </a:r>
            <a:br>
              <a:rPr lang="en-US" dirty="0" smtClean="0"/>
            </a:br>
            <a:r>
              <a:rPr lang="en-US" sz="3200" dirty="0" smtClean="0"/>
              <a:t>with</a:t>
            </a:r>
            <a:r>
              <a:rPr lang="en-US" dirty="0" smtClean="0"/>
              <a:t> unstable partner relations</a:t>
            </a:r>
            <a:br>
              <a:rPr lang="en-US" dirty="0" smtClean="0"/>
            </a:br>
            <a:r>
              <a:rPr lang="en-US" sz="3200" dirty="0" smtClean="0"/>
              <a:t>who </a:t>
            </a:r>
            <a:r>
              <a:rPr lang="en-US" dirty="0" smtClean="0"/>
              <a:t>produce </a:t>
            </a:r>
            <a:r>
              <a:rPr lang="en-US" sz="4000" dirty="0" smtClean="0"/>
              <a:t>MORE</a:t>
            </a:r>
            <a:r>
              <a:rPr lang="en-US" sz="3200" dirty="0" smtClean="0"/>
              <a:t> CHILDREN</a:t>
            </a:r>
            <a:br>
              <a:rPr lang="en-US" sz="3200" dirty="0" smtClean="0"/>
            </a:br>
            <a:r>
              <a:rPr lang="en-US" sz="3200" dirty="0" smtClean="0"/>
              <a:t>than other demographics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88304773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-different-kind-of-kindnes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854237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722" y="441739"/>
            <a:ext cx="8229600" cy="6029739"/>
          </a:xfrm>
        </p:spPr>
        <p:txBody>
          <a:bodyPr/>
          <a:lstStyle/>
          <a:p>
            <a:r>
              <a:rPr lang="en-US" dirty="0" smtClean="0"/>
              <a:t>I want tax payer $ invested</a:t>
            </a:r>
            <a:br>
              <a:rPr lang="en-US" dirty="0" smtClean="0"/>
            </a:br>
            <a:r>
              <a:rPr lang="en-US" dirty="0" smtClean="0"/>
              <a:t>in innovative programs that will benefit our country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460357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een-wall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13" y="552173"/>
            <a:ext cx="7206470" cy="5869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0705142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6232"/>
          </a:xfrm>
        </p:spPr>
        <p:txBody>
          <a:bodyPr/>
          <a:lstStyle/>
          <a:p>
            <a:r>
              <a:rPr lang="en-US" dirty="0" smtClean="0"/>
              <a:t>I want to reduce child abuse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458939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ldabu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9337325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85188"/>
          </a:xfrm>
        </p:spPr>
        <p:txBody>
          <a:bodyPr/>
          <a:lstStyle/>
          <a:p>
            <a:r>
              <a:rPr lang="en-US" dirty="0" smtClean="0"/>
              <a:t>I want to reduce crime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87629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311-20-Aft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1"/>
          <a:stretch/>
        </p:blipFill>
        <p:spPr>
          <a:xfrm>
            <a:off x="0" y="231913"/>
            <a:ext cx="9144000" cy="6305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6910109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6405"/>
          </a:xfrm>
        </p:spPr>
        <p:txBody>
          <a:bodyPr>
            <a:norm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  Most importantly…</a:t>
            </a:r>
            <a:br>
              <a:rPr lang="en-US" sz="3600" dirty="0" smtClean="0"/>
            </a:br>
            <a:r>
              <a:rPr lang="en-US" sz="4000" dirty="0"/>
              <a:t>I</a:t>
            </a:r>
            <a:r>
              <a:rPr lang="en-US" sz="4000" dirty="0" smtClean="0"/>
              <a:t> think my idea is a </a:t>
            </a:r>
            <a:br>
              <a:rPr lang="en-US" sz="4000" dirty="0" smtClean="0"/>
            </a:br>
            <a:r>
              <a:rPr lang="en-US" sz="4000" dirty="0" smtClean="0"/>
              <a:t>SMARTER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6000" dirty="0" smtClean="0"/>
              <a:t>CHOICE</a:t>
            </a:r>
            <a:endParaRPr lang="en-US" sz="6000" i="1" dirty="0"/>
          </a:p>
        </p:txBody>
      </p:sp>
    </p:spTree>
    <p:extLst>
      <p:ext uri="{BB962C8B-B14F-4D97-AF65-F5344CB8AC3E}">
        <p14:creationId xmlns:p14="http://schemas.microsoft.com/office/powerpoint/2010/main" val="863800577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o_life_vs_Pro_choice_by_mangagirl3535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0906986"/>
      </p:ext>
    </p:extLst>
  </p:cSld>
  <p:clrMapOvr>
    <a:masterClrMapping/>
  </p:clrMapOvr>
  <p:transition xmlns:p14="http://schemas.microsoft.com/office/powerpoint/2010/main" spd="slow" advClick="0" advTm="9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3449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References</a:t>
            </a:r>
            <a:endParaRPr lang="en-US" sz="3200" u="sng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148522"/>
            <a:ext cx="8229600" cy="51683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u="sng" dirty="0" smtClean="0"/>
              <a:t>Music</a:t>
            </a:r>
          </a:p>
          <a:p>
            <a:pPr marL="0" indent="0">
              <a:buNone/>
            </a:pPr>
            <a:r>
              <a:rPr lang="en-US" sz="1400" dirty="0" smtClean="0"/>
              <a:t>(in order of appearance)</a:t>
            </a:r>
            <a:endParaRPr lang="en-US" sz="1400" dirty="0"/>
          </a:p>
          <a:p>
            <a:r>
              <a:rPr lang="en-US" sz="1400" dirty="0" smtClean="0"/>
              <a:t>Mayer, John. </a:t>
            </a:r>
            <a:r>
              <a:rPr lang="en-US" sz="1400" i="1" dirty="0" smtClean="0"/>
              <a:t>Waiting on the World to Change</a:t>
            </a:r>
            <a:r>
              <a:rPr lang="en-US" sz="1400" dirty="0" smtClean="0"/>
              <a:t>. July, 2006. Aware Records</a:t>
            </a:r>
          </a:p>
          <a:p>
            <a:r>
              <a:rPr lang="en-US" sz="1400" dirty="0" smtClean="0"/>
              <a:t>Guns n’ Roses. </a:t>
            </a:r>
            <a:r>
              <a:rPr lang="en-US" sz="1400" i="1" dirty="0" smtClean="0"/>
              <a:t>Sweet Child O’ Mine</a:t>
            </a:r>
            <a:r>
              <a:rPr lang="en-US" sz="1400" dirty="0" smtClean="0"/>
              <a:t>. August, 1988. Mike Clink</a:t>
            </a:r>
          </a:p>
          <a:p>
            <a:r>
              <a:rPr lang="en-US" sz="1400" dirty="0" smtClean="0"/>
              <a:t>Johnson, Jack. </a:t>
            </a:r>
            <a:r>
              <a:rPr lang="en-US" sz="1400" i="1" dirty="0" smtClean="0"/>
              <a:t>Upside Down</a:t>
            </a:r>
            <a:r>
              <a:rPr lang="en-US" sz="1400" dirty="0" smtClean="0"/>
              <a:t>. February, 2006. Universal Records</a:t>
            </a:r>
          </a:p>
          <a:p>
            <a:r>
              <a:rPr lang="en-US" sz="1400" dirty="0" smtClean="0"/>
              <a:t>The Talking Heads. </a:t>
            </a:r>
            <a:r>
              <a:rPr lang="en-US" sz="1400" i="1" dirty="0" smtClean="0"/>
              <a:t>And She Was</a:t>
            </a:r>
            <a:r>
              <a:rPr lang="en-US" sz="1400" dirty="0" smtClean="0"/>
              <a:t>. March, 1985. Sire Records</a:t>
            </a:r>
          </a:p>
          <a:p>
            <a:r>
              <a:rPr lang="en-US" sz="1400" dirty="0" smtClean="0"/>
              <a:t>Mitchell, Joni. </a:t>
            </a:r>
            <a:r>
              <a:rPr lang="en-US" sz="1400" i="1" dirty="0" smtClean="0"/>
              <a:t>River</a:t>
            </a:r>
            <a:r>
              <a:rPr lang="en-US" sz="1400" dirty="0" smtClean="0"/>
              <a:t>. 1971. Reprise Records</a:t>
            </a:r>
          </a:p>
          <a:p>
            <a:endParaRPr lang="en-US" sz="1400" dirty="0"/>
          </a:p>
          <a:p>
            <a:pPr marL="0" indent="0">
              <a:buNone/>
            </a:pPr>
            <a:r>
              <a:rPr lang="en-US" sz="1400" u="sng" dirty="0" smtClean="0"/>
              <a:t>Sources</a:t>
            </a:r>
            <a:endParaRPr lang="en-US" sz="1400" u="sng" dirty="0"/>
          </a:p>
          <a:p>
            <a:r>
              <a:rPr lang="en-US" sz="1400" dirty="0" smtClean="0"/>
              <a:t>Angelou, Maya</a:t>
            </a:r>
            <a:r>
              <a:rPr lang="en-US" sz="1400" dirty="0"/>
              <a:t>. http://</a:t>
            </a:r>
            <a:r>
              <a:rPr lang="en-US" sz="1400" dirty="0" err="1"/>
              <a:t>www.goodreads.com</a:t>
            </a:r>
            <a:r>
              <a:rPr lang="en-US" sz="1400" dirty="0"/>
              <a:t>/author/quotes/3503.</a:t>
            </a:r>
            <a:r>
              <a:rPr lang="en-US" sz="1400" dirty="0" smtClean="0"/>
              <a:t>Maya_Angelou. Retrieved April 30, 2011</a:t>
            </a:r>
          </a:p>
          <a:p>
            <a:pPr marL="0" indent="0">
              <a:lnSpc>
                <a:spcPct val="50000"/>
              </a:lnSpc>
              <a:buNone/>
            </a:pPr>
            <a:endParaRPr lang="en-US" sz="1400" dirty="0" smtClean="0"/>
          </a:p>
          <a:p>
            <a:r>
              <a:rPr lang="en-US" sz="1400" dirty="0" smtClean="0"/>
              <a:t>Armstrong, Lance. Live Strong</a:t>
            </a:r>
            <a:r>
              <a:rPr lang="en-US" sz="1400" dirty="0"/>
              <a:t>. http://</a:t>
            </a:r>
            <a:r>
              <a:rPr lang="en-US" sz="1400" dirty="0" err="1"/>
              <a:t>www.livestrong.org</a:t>
            </a:r>
            <a:r>
              <a:rPr lang="en-US" sz="1400" dirty="0" smtClean="0"/>
              <a:t>/. Retrieved April 30, 2011</a:t>
            </a:r>
          </a:p>
          <a:p>
            <a:pPr>
              <a:lnSpc>
                <a:spcPct val="50000"/>
              </a:lnSpc>
            </a:pPr>
            <a:endParaRPr lang="en-US" sz="1400" dirty="0" smtClean="0"/>
          </a:p>
          <a:p>
            <a:r>
              <a:rPr lang="en-US" sz="1400" dirty="0" smtClean="0"/>
              <a:t>C.R.A.C.K/Project Prevention</a:t>
            </a:r>
            <a:r>
              <a:rPr lang="en-US" sz="1400" dirty="0"/>
              <a:t>. http://www.projectprevention.org</a:t>
            </a:r>
            <a:r>
              <a:rPr lang="en-US" sz="1400" dirty="0" smtClean="0"/>
              <a:t>/. Retrieved April 30, 2011</a:t>
            </a:r>
          </a:p>
          <a:p>
            <a:pPr marL="0" indent="0">
              <a:lnSpc>
                <a:spcPct val="50000"/>
              </a:lnSpc>
              <a:buNone/>
            </a:pPr>
            <a:endParaRPr lang="en-US" sz="1400" dirty="0"/>
          </a:p>
          <a:p>
            <a:r>
              <a:rPr lang="en-US" sz="1400" dirty="0" err="1"/>
              <a:t>Dubner</a:t>
            </a:r>
            <a:r>
              <a:rPr lang="en-US" sz="1400" dirty="0"/>
              <a:t>, S and Levitt, S. </a:t>
            </a:r>
            <a:r>
              <a:rPr lang="en-US" sz="1400" i="1" u="sng" dirty="0" err="1"/>
              <a:t>Freakonomics</a:t>
            </a:r>
            <a:r>
              <a:rPr lang="en-US" sz="1400" i="1" dirty="0"/>
              <a:t>.</a:t>
            </a:r>
            <a:r>
              <a:rPr lang="en-US" sz="1400" dirty="0"/>
              <a:t> William Morrow. April 12, </a:t>
            </a:r>
            <a:r>
              <a:rPr lang="en-US" sz="1400" dirty="0" smtClean="0"/>
              <a:t>2005</a:t>
            </a:r>
          </a:p>
          <a:p>
            <a:pPr marL="0" indent="0">
              <a:lnSpc>
                <a:spcPct val="50000"/>
              </a:lnSpc>
              <a:buNone/>
            </a:pPr>
            <a:endParaRPr lang="en-US" sz="1400" dirty="0" smtClean="0"/>
          </a:p>
          <a:p>
            <a:r>
              <a:rPr lang="en-US" sz="1400" dirty="0" err="1" smtClean="0"/>
              <a:t>Duflo</a:t>
            </a:r>
            <a:r>
              <a:rPr lang="en-US" sz="1400" dirty="0" smtClean="0"/>
              <a:t>, Esther. “Improving Immunization Rates Through Regular Camps and Incentives”. Abdul </a:t>
            </a:r>
            <a:r>
              <a:rPr lang="en-US" sz="1400" dirty="0" err="1" smtClean="0"/>
              <a:t>Latif</a:t>
            </a:r>
            <a:r>
              <a:rPr lang="en-US" sz="1400" dirty="0" smtClean="0"/>
              <a:t> </a:t>
            </a:r>
            <a:r>
              <a:rPr lang="en-US" sz="1400" dirty="0" err="1" smtClean="0"/>
              <a:t>Jameel</a:t>
            </a:r>
            <a:r>
              <a:rPr lang="en-US" sz="1400" dirty="0" smtClean="0"/>
              <a:t> Poverty Action Lab. </a:t>
            </a:r>
            <a:r>
              <a:rPr lang="en-US" sz="1400" dirty="0"/>
              <a:t>2004-2007. http://</a:t>
            </a:r>
            <a:r>
              <a:rPr lang="en-US" sz="1400" dirty="0" err="1"/>
              <a:t>www.povertyactionlab.org</a:t>
            </a:r>
            <a:r>
              <a:rPr lang="en-US" sz="1400" dirty="0"/>
              <a:t>/evaluation/improving-immunization-rates-through-regular-camps-and-incentives-</a:t>
            </a:r>
            <a:r>
              <a:rPr lang="en-US" sz="1400" dirty="0" smtClean="0"/>
              <a:t>india. Retrieved April 30, 2011</a:t>
            </a:r>
          </a:p>
          <a:p>
            <a:pPr marL="0" indent="0">
              <a:lnSpc>
                <a:spcPct val="50000"/>
              </a:lnSpc>
              <a:buNone/>
            </a:pPr>
            <a:endParaRPr lang="en-US" sz="1400" dirty="0" smtClean="0"/>
          </a:p>
          <a:p>
            <a:pPr marL="0" indent="0">
              <a:lnSpc>
                <a:spcPct val="70000"/>
              </a:lnSpc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u="sng" dirty="0" smtClean="0"/>
          </a:p>
          <a:p>
            <a:pPr marL="0" indent="0">
              <a:buNone/>
            </a:pPr>
            <a:endParaRPr lang="en-US" sz="1400" u="sng" dirty="0"/>
          </a:p>
          <a:p>
            <a:endParaRPr lang="en-US" sz="1400" u="sng" dirty="0" smtClean="0"/>
          </a:p>
          <a:p>
            <a:endParaRPr lang="en-US" sz="1400" dirty="0"/>
          </a:p>
          <a:p>
            <a:pPr marL="0" indent="0">
              <a:buNone/>
            </a:pPr>
            <a:endParaRPr lang="en-US" sz="1400" u="sng" dirty="0" smtClean="0"/>
          </a:p>
          <a:p>
            <a:pPr marL="0" indent="0">
              <a:buNone/>
            </a:pPr>
            <a:endParaRPr lang="en-US" sz="1400" u="sng" dirty="0"/>
          </a:p>
          <a:p>
            <a:pPr marL="0" indent="0">
              <a:buNone/>
            </a:pPr>
            <a:endParaRPr lang="en-US" sz="1400" u="sng" dirty="0"/>
          </a:p>
        </p:txBody>
      </p:sp>
    </p:spTree>
    <p:extLst>
      <p:ext uri="{BB962C8B-B14F-4D97-AF65-F5344CB8AC3E}">
        <p14:creationId xmlns:p14="http://schemas.microsoft.com/office/powerpoint/2010/main" val="68861134"/>
      </p:ext>
    </p:extLst>
  </p:cSld>
  <p:clrMapOvr>
    <a:masterClrMapping/>
  </p:clrMapOvr>
  <p:transition xmlns:p14="http://schemas.microsoft.com/office/powerpoint/2010/main" spd="slow" advClick="0" advTm="11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306000"/>
            <a:ext cx="8229600" cy="40977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UNFORTUNATELY… </a:t>
            </a:r>
            <a:br>
              <a:rPr lang="en-US" dirty="0" smtClean="0"/>
            </a:br>
            <a:r>
              <a:rPr lang="en-US" dirty="0" smtClean="0"/>
              <a:t>INCREASING income disparities </a:t>
            </a:r>
            <a:r>
              <a:rPr lang="en-US" sz="3600" dirty="0" smtClean="0"/>
              <a:t>and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>economic hardship</a:t>
            </a:r>
            <a:br>
              <a:rPr lang="en-US" dirty="0" smtClean="0"/>
            </a:br>
            <a:r>
              <a:rPr lang="en-US" sz="3600" dirty="0" smtClean="0"/>
              <a:t>make it difficult for parents to provide a solid life platform for multiple</a:t>
            </a:r>
            <a:br>
              <a:rPr lang="en-US" sz="3600" dirty="0" smtClean="0"/>
            </a:br>
            <a:r>
              <a:rPr lang="en-US" dirty="0" smtClean="0"/>
              <a:t>	CHILDREN 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230573"/>
      </p:ext>
    </p:extLst>
  </p:cSld>
  <p:clrMapOvr>
    <a:masterClrMapping/>
  </p:clrMapOvr>
  <p:transition xmlns:p14="http://schemas.microsoft.com/office/powerpoint/2010/main" spd="slow" advClick="0" advTm="8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3275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References</a:t>
            </a:r>
            <a:endParaRPr lang="en-US" sz="3200" u="sng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6610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1400" dirty="0" smtClean="0"/>
              <a:t>Davidson, H; Feldman, P.H; </a:t>
            </a:r>
            <a:r>
              <a:rPr lang="en-US" sz="1400" dirty="0" err="1" smtClean="0"/>
              <a:t>Laufer</a:t>
            </a:r>
            <a:r>
              <a:rPr lang="en-US" sz="1400" dirty="0" smtClean="0"/>
              <a:t>, F.N; </a:t>
            </a:r>
            <a:r>
              <a:rPr lang="en-US" sz="1400" dirty="0" err="1" smtClean="0"/>
              <a:t>Schluger</a:t>
            </a:r>
            <a:r>
              <a:rPr lang="en-US" sz="1400" dirty="0" smtClean="0"/>
              <a:t>, N.W; </a:t>
            </a:r>
            <a:r>
              <a:rPr lang="en-US" sz="1400" dirty="0" err="1" smtClean="0"/>
              <a:t>Telzak</a:t>
            </a:r>
            <a:r>
              <a:rPr lang="en-US" sz="1400" dirty="0" smtClean="0"/>
              <a:t>, E.E; Valentine, D.P. “The Effects of Increasing Incentives on Adherence to Tuberculosis Directly Observed Therapy” The International Journal of Tuberculosis and Lung Disease. </a:t>
            </a:r>
            <a:r>
              <a:rPr lang="en-US" sz="1400" dirty="0" err="1" smtClean="0"/>
              <a:t>Vol</a:t>
            </a:r>
            <a:r>
              <a:rPr lang="en-US" sz="1400" dirty="0" smtClean="0"/>
              <a:t> 4. Number 9. September 2000. pp. 860-865(6)</a:t>
            </a:r>
          </a:p>
          <a:p>
            <a:pPr marL="0" indent="0">
              <a:lnSpc>
                <a:spcPct val="60000"/>
              </a:lnSpc>
              <a:buNone/>
            </a:pPr>
            <a:endParaRPr lang="en-US" sz="1400" dirty="0" smtClean="0"/>
          </a:p>
          <a:p>
            <a:pPr>
              <a:lnSpc>
                <a:spcPct val="110000"/>
              </a:lnSpc>
            </a:pPr>
            <a:r>
              <a:rPr lang="en-US" sz="1400" dirty="0" err="1"/>
              <a:t>Duflo</a:t>
            </a:r>
            <a:r>
              <a:rPr lang="en-US" sz="1400" dirty="0"/>
              <a:t>, Esther. “Improving Immunization Rates Through Regular Camps and Incentives”. Abdul </a:t>
            </a:r>
            <a:r>
              <a:rPr lang="en-US" sz="1400" dirty="0" err="1"/>
              <a:t>Latif</a:t>
            </a:r>
            <a:r>
              <a:rPr lang="en-US" sz="1400" dirty="0"/>
              <a:t> </a:t>
            </a:r>
            <a:r>
              <a:rPr lang="en-US" sz="1400" dirty="0" err="1"/>
              <a:t>Jameel</a:t>
            </a:r>
            <a:r>
              <a:rPr lang="en-US" sz="1400" dirty="0"/>
              <a:t> Poverty Action Lab. 2004-2007. http://</a:t>
            </a:r>
            <a:r>
              <a:rPr lang="en-US" sz="1400" dirty="0" err="1"/>
              <a:t>www.povertyactionlab.org</a:t>
            </a:r>
            <a:r>
              <a:rPr lang="en-US" sz="1400" dirty="0"/>
              <a:t>/evaluation/improving-immunization-rates-through-regular-camps-and-incentives-india. Retrieved April 30, </a:t>
            </a:r>
            <a:r>
              <a:rPr lang="en-US" sz="1400" dirty="0" smtClean="0"/>
              <a:t>2011</a:t>
            </a:r>
          </a:p>
          <a:p>
            <a:pPr marL="0" indent="0">
              <a:lnSpc>
                <a:spcPct val="60000"/>
              </a:lnSpc>
              <a:buNone/>
            </a:pPr>
            <a:endParaRPr lang="en-US" sz="1400" i="1" dirty="0"/>
          </a:p>
          <a:p>
            <a:pPr>
              <a:lnSpc>
                <a:spcPct val="110000"/>
              </a:lnSpc>
            </a:pPr>
            <a:r>
              <a:rPr lang="en-US" sz="1400" i="1" dirty="0" smtClean="0"/>
              <a:t>The </a:t>
            </a:r>
            <a:r>
              <a:rPr lang="en-US" sz="1400" i="1" dirty="0"/>
              <a:t>Economist</a:t>
            </a:r>
            <a:r>
              <a:rPr lang="en-US" sz="1400" dirty="0"/>
              <a:t>. “Inequality in America: The rich, the poor and the growing gap between them”. June 15, 2006. http://</a:t>
            </a:r>
            <a:r>
              <a:rPr lang="en-US" sz="1400" dirty="0" err="1"/>
              <a:t>www.economist.com</a:t>
            </a:r>
            <a:r>
              <a:rPr lang="en-US" sz="1400" dirty="0"/>
              <a:t>/node/7055911?story_id=7055911. Retrieved April 30, </a:t>
            </a:r>
            <a:r>
              <a:rPr lang="en-US" sz="1400" dirty="0" smtClean="0"/>
              <a:t>2011</a:t>
            </a:r>
          </a:p>
          <a:p>
            <a:pPr marL="0" indent="0">
              <a:lnSpc>
                <a:spcPct val="60000"/>
              </a:lnSpc>
              <a:buNone/>
            </a:pPr>
            <a:endParaRPr lang="en-US" sz="1400" i="1" dirty="0"/>
          </a:p>
          <a:p>
            <a:pPr>
              <a:lnSpc>
                <a:spcPct val="90000"/>
              </a:lnSpc>
            </a:pPr>
            <a:r>
              <a:rPr lang="en-US" sz="1400" i="1" dirty="0" smtClean="0"/>
              <a:t>Fragile </a:t>
            </a:r>
            <a:r>
              <a:rPr lang="en-US" sz="1400" i="1" dirty="0"/>
              <a:t>Families and Child Wellbeing Study</a:t>
            </a:r>
            <a:r>
              <a:rPr lang="en-US" sz="1400" dirty="0"/>
              <a:t>. Princeton University. http://</a:t>
            </a:r>
            <a:r>
              <a:rPr lang="en-US" sz="1400" dirty="0" err="1"/>
              <a:t>www.fragilefamilies.princeton.edu</a:t>
            </a:r>
            <a:r>
              <a:rPr lang="en-US" sz="1400" dirty="0"/>
              <a:t>/. January, 2009. Retrieved April 30, 2011</a:t>
            </a:r>
          </a:p>
          <a:p>
            <a:pPr marL="0" indent="0">
              <a:lnSpc>
                <a:spcPct val="50000"/>
              </a:lnSpc>
              <a:buNone/>
            </a:pPr>
            <a:endParaRPr lang="en-US" sz="1400" i="1" dirty="0" smtClean="0"/>
          </a:p>
          <a:p>
            <a:pPr>
              <a:lnSpc>
                <a:spcPct val="80000"/>
              </a:lnSpc>
            </a:pPr>
            <a:r>
              <a:rPr lang="en-US" sz="1400" i="1" dirty="0" smtClean="0"/>
              <a:t>Facebook</a:t>
            </a:r>
            <a:r>
              <a:rPr lang="en-US" sz="1400" dirty="0" smtClean="0"/>
              <a:t>. </a:t>
            </a:r>
            <a:r>
              <a:rPr lang="en-US" sz="1400" dirty="0" err="1" smtClean="0"/>
              <a:t>Facebook.com</a:t>
            </a:r>
            <a:r>
              <a:rPr lang="en-US" sz="1400" dirty="0" smtClean="0"/>
              <a:t>. Retrieved April 30, 2011</a:t>
            </a:r>
          </a:p>
          <a:p>
            <a:pPr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400" dirty="0" smtClean="0"/>
              <a:t>Florida, Richard. ”The Rise of The Creative Class” Basic Books. April 30, 2002</a:t>
            </a:r>
          </a:p>
          <a:p>
            <a:pPr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400" dirty="0" err="1" smtClean="0"/>
              <a:t>Gladwell</a:t>
            </a:r>
            <a:r>
              <a:rPr lang="en-US" sz="1400" dirty="0" smtClean="0"/>
              <a:t>, Malcolm</a:t>
            </a:r>
            <a:r>
              <a:rPr lang="en-US" sz="1400" dirty="0"/>
              <a:t>. http://</a:t>
            </a:r>
            <a:r>
              <a:rPr lang="en-US" sz="1400" dirty="0" err="1"/>
              <a:t>www.gladwell.com</a:t>
            </a:r>
            <a:r>
              <a:rPr lang="en-US" sz="1400" dirty="0" smtClean="0"/>
              <a:t>/. Retrieved April 30, 2011</a:t>
            </a:r>
          </a:p>
          <a:p>
            <a:pPr marL="0" indent="0">
              <a:lnSpc>
                <a:spcPct val="50000"/>
              </a:lnSpc>
              <a:buNone/>
            </a:pPr>
            <a:endParaRPr lang="en-US" sz="1400" dirty="0"/>
          </a:p>
          <a:p>
            <a:pPr>
              <a:lnSpc>
                <a:spcPct val="110000"/>
              </a:lnSpc>
            </a:pPr>
            <a:r>
              <a:rPr lang="en-US" sz="1400" dirty="0" err="1" smtClean="0"/>
              <a:t>Granovetter</a:t>
            </a:r>
            <a:r>
              <a:rPr lang="en-US" sz="1400" dirty="0" smtClean="0"/>
              <a:t>, Mark S. “The Strength of Weak Ties” </a:t>
            </a:r>
            <a:r>
              <a:rPr lang="en-US" sz="1400" i="1" dirty="0" smtClean="0"/>
              <a:t>The American Journal of Sociology</a:t>
            </a:r>
            <a:r>
              <a:rPr lang="en-US" sz="1400" dirty="0" smtClean="0"/>
              <a:t>. Volume 78. Issue 6. May 1973</a:t>
            </a:r>
          </a:p>
          <a:p>
            <a:pPr>
              <a:lnSpc>
                <a:spcPct val="160000"/>
              </a:lnSpc>
            </a:pPr>
            <a:r>
              <a:rPr lang="en-US" sz="1400" dirty="0" err="1" smtClean="0"/>
              <a:t>Groupon</a:t>
            </a:r>
            <a:r>
              <a:rPr lang="en-US" sz="1400" dirty="0"/>
              <a:t>. http://</a:t>
            </a:r>
            <a:r>
              <a:rPr lang="en-US" sz="1400" dirty="0" err="1"/>
              <a:t>www.groupon.com</a:t>
            </a:r>
            <a:r>
              <a:rPr lang="en-US" sz="1400" dirty="0" smtClean="0"/>
              <a:t>/. </a:t>
            </a:r>
            <a:r>
              <a:rPr lang="en-US" sz="1400" dirty="0" err="1" smtClean="0"/>
              <a:t>Retrived</a:t>
            </a:r>
            <a:r>
              <a:rPr lang="en-US" sz="1400" dirty="0" smtClean="0"/>
              <a:t> April 31, 2011</a:t>
            </a:r>
          </a:p>
          <a:p>
            <a:pPr marL="0" indent="0">
              <a:lnSpc>
                <a:spcPct val="80000"/>
              </a:lnSpc>
              <a:buNone/>
            </a:pPr>
            <a:endParaRPr lang="en-US" sz="1400" dirty="0" smtClean="0"/>
          </a:p>
          <a:p>
            <a:pPr>
              <a:lnSpc>
                <a:spcPct val="50000"/>
              </a:lnSpc>
            </a:pPr>
            <a:endParaRPr lang="en-US" sz="1400" dirty="0" smtClean="0"/>
          </a:p>
          <a:p>
            <a:pPr marL="0" indent="0">
              <a:lnSpc>
                <a:spcPct val="80000"/>
              </a:lnSpc>
              <a:buNone/>
            </a:pPr>
            <a:endParaRPr lang="en-US" sz="1400" dirty="0"/>
          </a:p>
          <a:p>
            <a:pPr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120000"/>
              </a:lnSpc>
            </a:pPr>
            <a:endParaRPr lang="en-US" sz="1400" dirty="0"/>
          </a:p>
          <a:p>
            <a:pPr marL="0" indent="0">
              <a:lnSpc>
                <a:spcPct val="120000"/>
              </a:lnSpc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65393767"/>
      </p:ext>
    </p:extLst>
  </p:cSld>
  <p:clrMapOvr>
    <a:masterClrMapping/>
  </p:clrMapOvr>
  <p:transition xmlns:p14="http://schemas.microsoft.com/office/powerpoint/2010/main" spd="slow" advClick="0" advTm="11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5362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References</a:t>
            </a:r>
            <a:endParaRPr lang="en-US" sz="3200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70000"/>
            <a:ext cx="8229600" cy="48561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sz="1400" dirty="0" smtClean="0"/>
          </a:p>
          <a:p>
            <a:pPr>
              <a:lnSpc>
                <a:spcPct val="80000"/>
              </a:lnSpc>
            </a:pPr>
            <a:r>
              <a:rPr lang="en-US" sz="1400" dirty="0" err="1"/>
              <a:t>Guttmacher</a:t>
            </a:r>
            <a:r>
              <a:rPr lang="en-US" sz="1400" dirty="0"/>
              <a:t> Institute. Differences in Teen Pregnancy Rates Among Five Developed Countries: The Roles of Sexual Activity and Contraception Use. Family Planning Perspectives. Volume 33. Number 6. Nov/Dec. </a:t>
            </a:r>
            <a:r>
              <a:rPr lang="en-US" sz="1400" dirty="0" smtClean="0"/>
              <a:t>2001</a:t>
            </a:r>
          </a:p>
          <a:p>
            <a:pPr>
              <a:lnSpc>
                <a:spcPct val="50000"/>
              </a:lnSpc>
            </a:pPr>
            <a:endParaRPr lang="en-US" sz="1400" dirty="0" smtClean="0"/>
          </a:p>
          <a:p>
            <a:pPr>
              <a:lnSpc>
                <a:spcPct val="50000"/>
              </a:lnSpc>
            </a:pPr>
            <a:r>
              <a:rPr lang="en-US" sz="1400" dirty="0" smtClean="0"/>
              <a:t>It’s Just </a:t>
            </a:r>
            <a:r>
              <a:rPr lang="en-US" sz="1400" dirty="0"/>
              <a:t>Your Future. http://</a:t>
            </a:r>
            <a:r>
              <a:rPr lang="en-US" sz="1400" dirty="0" err="1"/>
              <a:t>www.itsjustyourfutureama.com</a:t>
            </a:r>
            <a:r>
              <a:rPr lang="en-US" sz="1400" dirty="0" smtClean="0"/>
              <a:t>/. Retrieved April 30, 2011</a:t>
            </a:r>
            <a:endParaRPr lang="en-US" sz="1400" dirty="0"/>
          </a:p>
          <a:p>
            <a:pPr>
              <a:lnSpc>
                <a:spcPct val="5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400" dirty="0" smtClean="0"/>
              <a:t>Juno</a:t>
            </a:r>
            <a:r>
              <a:rPr lang="en-US" sz="1400" dirty="0"/>
              <a:t>. Fox Searchlight Films. Dec. 2007. Retrieved April 30, 2011 </a:t>
            </a:r>
            <a:endParaRPr lang="en-US" sz="1400" dirty="0" smtClean="0"/>
          </a:p>
          <a:p>
            <a:pPr marL="0" indent="0">
              <a:lnSpc>
                <a:spcPct val="50000"/>
              </a:lnSpc>
              <a:buNone/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400" dirty="0" smtClean="0"/>
              <a:t>The </a:t>
            </a:r>
            <a:r>
              <a:rPr lang="en-US" sz="1400" dirty="0"/>
              <a:t>Komen Foundation: Race for the Cure. http://ww5.komen.org/. Wikipedia: Nancy Brinker. http://</a:t>
            </a:r>
            <a:r>
              <a:rPr lang="en-US" sz="1400" dirty="0" err="1"/>
              <a:t>en.wikipedia.org</a:t>
            </a:r>
            <a:r>
              <a:rPr lang="en-US" sz="1400" dirty="0"/>
              <a:t>/wiki/</a:t>
            </a:r>
            <a:r>
              <a:rPr lang="en-US" sz="1400" dirty="0" err="1"/>
              <a:t>Nancy_Goodman_Brinker</a:t>
            </a:r>
            <a:r>
              <a:rPr lang="en-US" sz="1400" dirty="0"/>
              <a:t>. Retrieved April 30, 2011</a:t>
            </a:r>
          </a:p>
          <a:p>
            <a:pPr marL="0" indent="0">
              <a:lnSpc>
                <a:spcPct val="80000"/>
              </a:lnSpc>
              <a:buNone/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400" dirty="0" smtClean="0"/>
              <a:t>Knox</a:t>
            </a:r>
            <a:r>
              <a:rPr lang="en-US" sz="1400" dirty="0"/>
              <a:t>, Richard. “The Teen Brain: It’s Just Not Grown Up Yet” </a:t>
            </a:r>
            <a:r>
              <a:rPr lang="en-US" sz="1400" i="1" dirty="0"/>
              <a:t>National Public Radio</a:t>
            </a:r>
            <a:r>
              <a:rPr lang="en-US" sz="1400" dirty="0"/>
              <a:t> (NPR). March 2010. http://</a:t>
            </a:r>
            <a:r>
              <a:rPr lang="en-US" sz="1400" dirty="0" err="1"/>
              <a:t>www.npr.org</a:t>
            </a:r>
            <a:r>
              <a:rPr lang="en-US" sz="1400" dirty="0"/>
              <a:t>/templates/story/</a:t>
            </a:r>
            <a:r>
              <a:rPr lang="en-US" sz="1400" dirty="0" err="1"/>
              <a:t>story.php?storyId</a:t>
            </a:r>
            <a:r>
              <a:rPr lang="en-US" sz="1400" dirty="0"/>
              <a:t>=124119468. </a:t>
            </a:r>
            <a:r>
              <a:rPr lang="en-US" sz="1400" dirty="0" err="1"/>
              <a:t>Retrived</a:t>
            </a:r>
            <a:r>
              <a:rPr lang="en-US" sz="1400" dirty="0"/>
              <a:t> April 30, </a:t>
            </a:r>
            <a:r>
              <a:rPr lang="en-US" sz="1400" dirty="0" smtClean="0"/>
              <a:t>2011</a:t>
            </a:r>
          </a:p>
          <a:p>
            <a:pPr marL="0" indent="0">
              <a:lnSpc>
                <a:spcPct val="50000"/>
              </a:lnSpc>
              <a:buNone/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400" dirty="0" smtClean="0"/>
              <a:t>Life</a:t>
            </a:r>
            <a:r>
              <a:rPr lang="en-US" sz="1400" dirty="0"/>
              <a:t>. In a Note. http://</a:t>
            </a:r>
            <a:r>
              <a:rPr lang="en-US" sz="1400" dirty="0" err="1"/>
              <a:t>lifeinanote.com</a:t>
            </a:r>
            <a:r>
              <a:rPr lang="en-US" sz="1400" dirty="0"/>
              <a:t>/site. Retrieved April 30, </a:t>
            </a:r>
            <a:r>
              <a:rPr lang="en-US" sz="1400" dirty="0" smtClean="0"/>
              <a:t>2011</a:t>
            </a:r>
          </a:p>
          <a:p>
            <a:pPr>
              <a:lnSpc>
                <a:spcPct val="50000"/>
              </a:lnSpc>
            </a:pPr>
            <a:endParaRPr lang="en-US" sz="1400" dirty="0"/>
          </a:p>
          <a:p>
            <a:r>
              <a:rPr lang="en-US" sz="1400" dirty="0" err="1" smtClean="0"/>
              <a:t>Mathes</a:t>
            </a:r>
            <a:r>
              <a:rPr lang="en-US" sz="1400" dirty="0" smtClean="0"/>
              <a:t>, Eugene. “Maslow’s Hierarchy of Needs as a Guide for Living” </a:t>
            </a:r>
            <a:r>
              <a:rPr lang="en-US" sz="1400" i="1" dirty="0" smtClean="0"/>
              <a:t>Journal of </a:t>
            </a:r>
            <a:r>
              <a:rPr lang="en-US" sz="1400" dirty="0" smtClean="0"/>
              <a:t>H</a:t>
            </a:r>
            <a:r>
              <a:rPr lang="en-US" sz="1400" i="1" dirty="0" smtClean="0"/>
              <a:t>umanistic Psychology</a:t>
            </a:r>
            <a:r>
              <a:rPr lang="en-US" sz="1400" dirty="0" smtClean="0"/>
              <a:t>. Vol. 21. Number 4 </a:t>
            </a:r>
          </a:p>
          <a:p>
            <a:pPr marL="0" indent="0">
              <a:lnSpc>
                <a:spcPct val="50000"/>
              </a:lnSpc>
              <a:buNone/>
            </a:pPr>
            <a:endParaRPr lang="en-US" sz="1400" dirty="0" smtClean="0"/>
          </a:p>
          <a:p>
            <a:r>
              <a:rPr lang="en-US" sz="1400" dirty="0" smtClean="0"/>
              <a:t>Mobile </a:t>
            </a:r>
            <a:r>
              <a:rPr lang="en-US" sz="1400" dirty="0"/>
              <a:t>Giving Foundation. http://</a:t>
            </a:r>
            <a:r>
              <a:rPr lang="en-US" sz="1400" dirty="0" err="1"/>
              <a:t>www.mobilegiving.org</a:t>
            </a:r>
            <a:r>
              <a:rPr lang="en-US" sz="1400" dirty="0" smtClean="0"/>
              <a:t>/. Retrieved April 30, 2011</a:t>
            </a:r>
          </a:p>
          <a:p>
            <a:pPr marL="0" indent="0">
              <a:lnSpc>
                <a:spcPct val="50000"/>
              </a:lnSpc>
              <a:buNone/>
            </a:pPr>
            <a:endParaRPr lang="en-US" sz="1400" dirty="0" smtClean="0"/>
          </a:p>
          <a:p>
            <a:r>
              <a:rPr lang="en-US" sz="1400" dirty="0" smtClean="0"/>
              <a:t>The </a:t>
            </a:r>
            <a:r>
              <a:rPr lang="en-US" sz="1400" dirty="0"/>
              <a:t>National Campaign. </a:t>
            </a:r>
            <a:r>
              <a:rPr lang="en-US" sz="1400" dirty="0" smtClean="0"/>
              <a:t>“By </a:t>
            </a:r>
            <a:r>
              <a:rPr lang="en-US" sz="1400" dirty="0"/>
              <a:t>The Numbers: The Public Costs of Teen Child </a:t>
            </a:r>
            <a:r>
              <a:rPr lang="en-US" sz="1400" dirty="0" smtClean="0"/>
              <a:t>Bearing” </a:t>
            </a:r>
            <a:r>
              <a:rPr lang="en-US" sz="1400" dirty="0"/>
              <a:t>http://</a:t>
            </a:r>
            <a:r>
              <a:rPr lang="en-US" sz="1400" dirty="0" err="1"/>
              <a:t>www.thenationalcampaign.org</a:t>
            </a:r>
            <a:r>
              <a:rPr lang="en-US" sz="1400" dirty="0"/>
              <a:t>/costs/</a:t>
            </a:r>
            <a:r>
              <a:rPr lang="en-US" sz="1400" dirty="0" err="1"/>
              <a:t>national.aspx</a:t>
            </a:r>
            <a:r>
              <a:rPr lang="en-US" sz="1400" dirty="0"/>
              <a:t>. Retrieved April 30, 2011</a:t>
            </a:r>
          </a:p>
          <a:p>
            <a:pPr marL="0" indent="0">
              <a:lnSpc>
                <a:spcPct val="50000"/>
              </a:lnSpc>
              <a:buNone/>
            </a:pPr>
            <a:endParaRPr lang="en-US" sz="1400" dirty="0" smtClean="0"/>
          </a:p>
          <a:p>
            <a:pPr>
              <a:lnSpc>
                <a:spcPct val="50000"/>
              </a:lnSpc>
            </a:pPr>
            <a:endParaRPr lang="en-US" sz="1400" dirty="0" smtClean="0"/>
          </a:p>
          <a:p>
            <a:pPr>
              <a:lnSpc>
                <a:spcPct val="50000"/>
              </a:lnSpc>
            </a:pPr>
            <a:endParaRPr lang="en-US" sz="1400" dirty="0"/>
          </a:p>
          <a:p>
            <a:pPr marL="0" indent="0">
              <a:lnSpc>
                <a:spcPct val="50000"/>
              </a:lnSpc>
              <a:buNone/>
            </a:pPr>
            <a:endParaRPr lang="en-US" sz="1400" dirty="0"/>
          </a:p>
          <a:p>
            <a:pPr marL="0" indent="0">
              <a:lnSpc>
                <a:spcPct val="50000"/>
              </a:lnSpc>
              <a:buNone/>
            </a:pPr>
            <a:endParaRPr lang="en-US" sz="1400" dirty="0" smtClean="0"/>
          </a:p>
          <a:p>
            <a:pPr>
              <a:lnSpc>
                <a:spcPct val="50000"/>
              </a:lnSpc>
            </a:pPr>
            <a:endParaRPr lang="en-US" sz="1400" dirty="0"/>
          </a:p>
          <a:p>
            <a:pPr marL="0" indent="0">
              <a:lnSpc>
                <a:spcPct val="50000"/>
              </a:lnSpc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99798065"/>
      </p:ext>
    </p:extLst>
  </p:cSld>
  <p:clrMapOvr>
    <a:masterClrMapping/>
  </p:clrMapOvr>
  <p:transition xmlns:p14="http://schemas.microsoft.com/office/powerpoint/2010/main" spd="slow" advTm="11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References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Pennies for Pause. http://</a:t>
            </a:r>
            <a:r>
              <a:rPr lang="en-US" sz="1400" dirty="0" err="1"/>
              <a:t>www.penniesforpause.org</a:t>
            </a:r>
            <a:r>
              <a:rPr lang="en-US" sz="1400" dirty="0"/>
              <a:t>/. Retrieved April 30, </a:t>
            </a:r>
            <a:r>
              <a:rPr lang="en-US" sz="1400" dirty="0" smtClean="0"/>
              <a:t>2011</a:t>
            </a:r>
            <a:endParaRPr lang="en-US" sz="1400" dirty="0"/>
          </a:p>
          <a:p>
            <a:pPr marL="0" indent="0">
              <a:lnSpc>
                <a:spcPct val="50000"/>
              </a:lnSpc>
              <a:buNone/>
            </a:pPr>
            <a:endParaRPr lang="en-US" sz="1400" dirty="0"/>
          </a:p>
          <a:p>
            <a:r>
              <a:rPr lang="en-US" sz="1400" dirty="0" smtClean="0"/>
              <a:t>Planned Parenthood. “The I.U.D at </a:t>
            </a:r>
            <a:r>
              <a:rPr lang="en-US" sz="1400" dirty="0"/>
              <a:t>a Glance” http://</a:t>
            </a:r>
            <a:r>
              <a:rPr lang="en-US" sz="1400" dirty="0" err="1"/>
              <a:t>www.plannedparenthood.org</a:t>
            </a:r>
            <a:r>
              <a:rPr lang="en-US" sz="1400" dirty="0"/>
              <a:t>/health-topics/birth-control/iud-4245.</a:t>
            </a:r>
            <a:r>
              <a:rPr lang="en-US" sz="1400" dirty="0" smtClean="0"/>
              <a:t>htm. Retrieved April 30, 2011 </a:t>
            </a:r>
          </a:p>
          <a:p>
            <a:pPr marL="0" indent="0">
              <a:lnSpc>
                <a:spcPct val="50000"/>
              </a:lnSpc>
              <a:buNone/>
            </a:pPr>
            <a:endParaRPr lang="en-US" sz="1400" dirty="0" smtClean="0"/>
          </a:p>
          <a:p>
            <a:r>
              <a:rPr lang="en-US" sz="1400" dirty="0" smtClean="0"/>
              <a:t>Robert Wood Johnson Foundation. Ten Outstanding Leaders Honored for Improving Health and Health Care in Hard to </a:t>
            </a:r>
            <a:r>
              <a:rPr lang="en-US" sz="1400" dirty="0"/>
              <a:t>Reach Areas. http://</a:t>
            </a:r>
            <a:r>
              <a:rPr lang="en-US" sz="1400" dirty="0" err="1"/>
              <a:t>www.communityhealthleaders.org</a:t>
            </a:r>
            <a:r>
              <a:rPr lang="en-US" sz="1400" dirty="0"/>
              <a:t>/</a:t>
            </a:r>
            <a:r>
              <a:rPr lang="en-US" sz="1400" dirty="0" err="1"/>
              <a:t>news_features</a:t>
            </a:r>
            <a:r>
              <a:rPr lang="en-US" sz="1400" dirty="0"/>
              <a:t>/article/</a:t>
            </a:r>
            <a:r>
              <a:rPr lang="en-US" sz="1400" dirty="0" smtClean="0"/>
              <a:t>51532. </a:t>
            </a:r>
            <a:r>
              <a:rPr lang="en-US" sz="1400" dirty="0" err="1" smtClean="0"/>
              <a:t>Retrived</a:t>
            </a:r>
            <a:r>
              <a:rPr lang="en-US" sz="1400" dirty="0" smtClean="0"/>
              <a:t> April 30, 2011</a:t>
            </a:r>
          </a:p>
          <a:p>
            <a:pPr marL="0" indent="0">
              <a:lnSpc>
                <a:spcPct val="50000"/>
              </a:lnSpc>
              <a:buNone/>
            </a:pPr>
            <a:endParaRPr lang="en-US" sz="1400" dirty="0" smtClean="0"/>
          </a:p>
          <a:p>
            <a:r>
              <a:rPr lang="en-US" sz="1400" dirty="0" smtClean="0"/>
              <a:t>Sachs</a:t>
            </a:r>
            <a:r>
              <a:rPr lang="en-US" sz="1400" dirty="0"/>
              <a:t>, Jeffrey. “The End of </a:t>
            </a:r>
            <a:r>
              <a:rPr lang="en-US" sz="1400" dirty="0" smtClean="0"/>
              <a:t>Poverty: Economic Possibilities for Our Time” Penguin Press. December 30, 2005.</a:t>
            </a:r>
          </a:p>
          <a:p>
            <a:pPr marL="0" indent="0">
              <a:lnSpc>
                <a:spcPct val="50000"/>
              </a:lnSpc>
              <a:buNone/>
            </a:pPr>
            <a:endParaRPr lang="en-US" sz="1400" dirty="0" smtClean="0"/>
          </a:p>
          <a:p>
            <a:r>
              <a:rPr lang="en-US" sz="1400" dirty="0" smtClean="0"/>
              <a:t>Twitter</a:t>
            </a:r>
            <a:r>
              <a:rPr lang="en-US" sz="1400" dirty="0"/>
              <a:t>. http://</a:t>
            </a:r>
            <a:r>
              <a:rPr lang="en-US" sz="1400" dirty="0" err="1"/>
              <a:t>twitter.com</a:t>
            </a:r>
            <a:r>
              <a:rPr lang="en-US" sz="1400" dirty="0" smtClean="0"/>
              <a:t>/. Retrieved April 30, 2011</a:t>
            </a:r>
            <a:endParaRPr lang="en-US" sz="1400" dirty="0"/>
          </a:p>
          <a:p>
            <a:pPr marL="0" indent="0">
              <a:lnSpc>
                <a:spcPct val="50000"/>
              </a:lnSpc>
              <a:buNone/>
            </a:pPr>
            <a:endParaRPr lang="en-US" sz="1400" dirty="0"/>
          </a:p>
          <a:p>
            <a:r>
              <a:rPr lang="en-US" sz="1400" dirty="0" smtClean="0"/>
              <a:t>Winfrey</a:t>
            </a:r>
            <a:r>
              <a:rPr lang="en-US" sz="1400" dirty="0"/>
              <a:t>, Oprah. http://</a:t>
            </a:r>
            <a:r>
              <a:rPr lang="en-US" sz="1400" dirty="0" err="1"/>
              <a:t>www.oprah.com</a:t>
            </a:r>
            <a:r>
              <a:rPr lang="en-US" sz="1400" dirty="0"/>
              <a:t>/</a:t>
            </a:r>
            <a:r>
              <a:rPr lang="en-US" sz="1400" dirty="0" err="1" smtClean="0"/>
              <a:t>oprah_show.html</a:t>
            </a:r>
            <a:r>
              <a:rPr lang="en-US" sz="1400" dirty="0" smtClean="0"/>
              <a:t>. Retrieved April 30, 2011</a:t>
            </a: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91124744"/>
      </p:ext>
    </p:extLst>
  </p:cSld>
  <p:clrMapOvr>
    <a:masterClrMapping/>
  </p:clrMapOvr>
  <p:transition xmlns:p14="http://schemas.microsoft.com/office/powerpoint/2010/main" spd="slow" advClick="0" advTm="2384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4439</TotalTime>
  <Words>1697</Words>
  <Application>Microsoft Macintosh PowerPoint</Application>
  <PresentationFormat>On-screen Show (4:3)</PresentationFormat>
  <Paragraphs>235</Paragraphs>
  <Slides>92</Slides>
  <Notes>0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  <vt:variant>
        <vt:lpstr>Custom Shows</vt:lpstr>
      </vt:variant>
      <vt:variant>
        <vt:i4>1</vt:i4>
      </vt:variant>
    </vt:vector>
  </HeadingPairs>
  <TitlesOfParts>
    <vt:vector size="94" baseType="lpstr">
      <vt:lpstr>Office Theme</vt:lpstr>
      <vt:lpstr>My Journey to Develop an Innovative Approach to Unplanned Pregnancy</vt:lpstr>
      <vt:lpstr>PowerPoint Presentation</vt:lpstr>
      <vt:lpstr>Statistically, 50% of you were UNPLANNED Babies</vt:lpstr>
      <vt:lpstr>PowerPoint Presentation</vt:lpstr>
      <vt:lpstr>AND in the 50-80s big families were playful and rambunctious and FANTASTIC</vt:lpstr>
      <vt:lpstr> Today, the PROBLEM  with Unplanned Pregnancy is…  fragile families do not have the extra resources to dedicate to parenting  Unplanned pregnancy costs U.S. taxpayers  $9.1 BILLION ANNUALLY  </vt:lpstr>
      <vt:lpstr>PowerPoint Presentation</vt:lpstr>
      <vt:lpstr>FRAGILE FAMILIES are young, under-educated,  with unstable partner relations who produce MORE CHILDREN than other demographics</vt:lpstr>
      <vt:lpstr> UNFORTUNATELY…  INCREASING income disparities and economic hardship make it difficult for parents to provide a solid life platform for multiple  CHILDREN  </vt:lpstr>
      <vt:lpstr>PowerPoint Presentation</vt:lpstr>
      <vt:lpstr>There is a GREAT threat,  in the near future, that there will be FEWER social safety programs for U.S. families since the GREAT DEPRESSION</vt:lpstr>
      <vt:lpstr>PowerPoint Presentation</vt:lpstr>
      <vt:lpstr>WHICH MEANS… there will be little help for  needy families AND Young AMERICANS will need to be  EXTRA VIGILANT in creating  RESPONSIBLE LIFE PLANS </vt:lpstr>
      <vt:lpstr>SO…WHAT’S THE BIG IDEA?</vt:lpstr>
      <vt:lpstr> My FINAL for Creative Thinking  “Roadside Art on Route 66” WASN’T inspiring ME  </vt:lpstr>
      <vt:lpstr>PowerPoint Presentation</vt:lpstr>
      <vt:lpstr>…to GUNS N’ ROSES</vt:lpstr>
      <vt:lpstr>I had an… </vt:lpstr>
      <vt:lpstr>That took me back to being a teen</vt:lpstr>
      <vt:lpstr>PowerPoint Presentation</vt:lpstr>
      <vt:lpstr>PowerPoint Presentation</vt:lpstr>
      <vt:lpstr>My Inspirations</vt:lpstr>
      <vt:lpstr> My RESEARCH shows…</vt:lpstr>
      <vt:lpstr>America leads all developed nations in  UNPLANNED PREGNANCY</vt:lpstr>
      <vt:lpstr>Statistically, when adjusted for average use, 5% of the women in this audience will become pregnant if she isn’t taking her birth control pill regularly</vt:lpstr>
      <vt:lpstr>The FRONTAL LOBE of the average BRAIN  isn’t fully developed until our mid-20’s Until then we are more likely to participate in RISKY BEHAVIOR no   REGARD FOR CONSEQUENCES </vt:lpstr>
      <vt:lpstr>PowerPoint Presentation</vt:lpstr>
      <vt:lpstr>Granovetter’s  Theory of Weak Ties </vt:lpstr>
      <vt:lpstr>PowerPoint Presentation</vt:lpstr>
      <vt:lpstr>Studies show that HUMAN BEHAVIOR can be MODIFIED through the use of INCENTIVES</vt:lpstr>
      <vt:lpstr>PowerPoint Presentation</vt:lpstr>
      <vt:lpstr>PowerPoint Presentation</vt:lpstr>
      <vt:lpstr>I developed a THEORY that due to the controversy of targeting teens my organization should address the 18-29 population</vt:lpstr>
      <vt:lpstr>Let’s STOP and take a closer look at how  I brought these CONCEPTS together to CREATE…. </vt:lpstr>
      <vt:lpstr>PowerPoint Presentation</vt:lpstr>
      <vt:lpstr>I contacted the  President of Planned Parenthood  in Amarillo, TX to see if combining Incentives, Social Media and LARCs  was interesting to them  Yes, they agreed. </vt:lpstr>
      <vt:lpstr>PowerPoint Presentation</vt:lpstr>
      <vt:lpstr>And a  $100,000 grant from the  Robert Wood Johnson Foundation  was provided to help launch a research project on my concept  WITH A FEW CONDITIONS…</vt:lpstr>
      <vt:lpstr>  Teens only No gift bags No LARCs   </vt:lpstr>
      <vt:lpstr>I said, No Thank You</vt:lpstr>
      <vt:lpstr>Part One</vt:lpstr>
      <vt:lpstr> The intrauterine device (IUD) and other LONG-ACTING REVERSIBLE methods are up to 99.9% EFFECTIVE and last for up to 10 YEARS</vt:lpstr>
      <vt:lpstr>A quick Analogy,  the PILL is to CONTRACEPTION…</vt:lpstr>
      <vt:lpstr>HOW WILL WE ENCOURAGE WOMEN TO SWITCH?</vt:lpstr>
      <vt:lpstr>Part Two</vt:lpstr>
      <vt:lpstr>I brought these ideas TOGETHER</vt:lpstr>
      <vt:lpstr>According  to the Research of  Esther Duflo</vt:lpstr>
      <vt:lpstr>PowerPoint Presentation</vt:lpstr>
      <vt:lpstr>WOULDN’T IT BE NICE IF SPONSORS VIA GROUPON DONATED MERCHANDISE TO CHARITY FOR EVERY 100TH PRODUCT SOLD?</vt:lpstr>
      <vt:lpstr>PART THREE</vt:lpstr>
      <vt:lpstr>It is simply not enough to ENCOURAGE the use of CONTRACEPTION. We need to encourage the practice of life planning through SUPPORTIVE VIRTUAL NETWORKS</vt:lpstr>
      <vt:lpstr>How do we EMPOWER people?</vt:lpstr>
      <vt:lpstr>It’s not what you DO for people, it’s how you make them FEEL. Maya Angelou</vt:lpstr>
      <vt:lpstr>PowerPoint Presentation</vt:lpstr>
      <vt:lpstr>Creating Supportive Communities </vt:lpstr>
      <vt:lpstr>Part Four</vt:lpstr>
      <vt:lpstr>The founders of THE SUSAN B KOMEN FOUNDATION  invented the SALAD BAR  and his wife (Susan’s sister) was a  NEIMAN MARCUS  marketing executive  this helps to explain their success…</vt:lpstr>
      <vt:lpstr>COMMUNITY BUILDING &amp; MARKETING  ARE THE BACK BONE OF  THE SUSAN KOMEN FOUNDATION</vt:lpstr>
      <vt:lpstr>Community Building  Via  Facebook and Twitter</vt:lpstr>
      <vt:lpstr>PowerPoint Presentation</vt:lpstr>
      <vt:lpstr>Millions of your closest friends whom you’ve never met</vt:lpstr>
      <vt:lpstr>PowerPoint Presentation</vt:lpstr>
      <vt:lpstr>Donating MONEY is easy when it is directly billed to a CELLULAR account</vt:lpstr>
      <vt:lpstr>PowerPoint Presentation</vt:lpstr>
      <vt:lpstr>Part Five</vt:lpstr>
      <vt:lpstr> I SCAMPERED a program design </vt:lpstr>
      <vt:lpstr>It takes two to TANGO… so I decided Pennies for Pause will include GUYS</vt:lpstr>
      <vt:lpstr>PowerPoint Presentation</vt:lpstr>
      <vt:lpstr>So…PfP and TLJ merged</vt:lpstr>
      <vt:lpstr>PowerPoint Presentation</vt:lpstr>
      <vt:lpstr>I outlined the OPERATION of the organization</vt:lpstr>
      <vt:lpstr>PowerPoint Presentation</vt:lpstr>
      <vt:lpstr>And organized a REWARD system </vt:lpstr>
      <vt:lpstr>PowerPoint Presentation</vt:lpstr>
      <vt:lpstr>The goal is to create a  SELF-SUSTAINING non-profit organization  so I created LIFE. In a Note a professional announcement writing services that turns wedding, obituaries, anniversary announcements into WORKS OF ART</vt:lpstr>
      <vt:lpstr>PowerPoint Presentation</vt:lpstr>
      <vt:lpstr> A portion of the PROCEEDS will go to PfP and LIFE will provide intern and writing positions for PfP participants  LIFE currently has 17 writers,  12 are young adults 18-29  the WRITERS can work from anywhere  INNER CITY to a small FARM COMMUNITY </vt:lpstr>
      <vt:lpstr>Part Six</vt:lpstr>
      <vt:lpstr>I want to create a more thoughtful society</vt:lpstr>
      <vt:lpstr>PowerPoint Presentation</vt:lpstr>
      <vt:lpstr>I want tax payer $ invested in innovative programs that will benefit our country</vt:lpstr>
      <vt:lpstr>PowerPoint Presentation</vt:lpstr>
      <vt:lpstr>I want to reduce child abuse</vt:lpstr>
      <vt:lpstr>PowerPoint Presentation</vt:lpstr>
      <vt:lpstr>I want to reduce crime</vt:lpstr>
      <vt:lpstr>PowerPoint Presentation</vt:lpstr>
      <vt:lpstr>   Most importantly… I think my idea is a  SMARTER  CHOICE</vt:lpstr>
      <vt:lpstr>PowerPoint Presentation</vt:lpstr>
      <vt:lpstr>References</vt:lpstr>
      <vt:lpstr>References</vt:lpstr>
      <vt:lpstr>References</vt:lpstr>
      <vt:lpstr>References</vt:lpstr>
      <vt:lpstr>Custom Show 1</vt:lpstr>
    </vt:vector>
  </TitlesOfParts>
  <Company>maxwell4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LIFE. It isn’t  perfectly aligned</dc:title>
  <dc:creator>Max Podolsky</dc:creator>
  <cp:lastModifiedBy>Gina/Podolsky</cp:lastModifiedBy>
  <cp:revision>247</cp:revision>
  <dcterms:created xsi:type="dcterms:W3CDTF">2011-04-22T18:15:08Z</dcterms:created>
  <dcterms:modified xsi:type="dcterms:W3CDTF">2011-05-01T19:51:06Z</dcterms:modified>
</cp:coreProperties>
</file>