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62" r:id="rId2"/>
    <p:sldId id="258" r:id="rId3"/>
    <p:sldId id="257" r:id="rId4"/>
    <p:sldId id="256" r:id="rId5"/>
    <p:sldId id="259" r:id="rId6"/>
    <p:sldId id="260" r:id="rId7"/>
    <p:sldId id="263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B5FD-666F-4D47-B263-F7AA457DCC2B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5E0D4-762A-4FE6-8960-35AFDC1E7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9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E0D4-762A-4FE6-8960-35AFDC1E7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4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8B78FA-764E-4350-A827-DB66A3B7CB39}" type="datetimeFigureOut">
              <a:rPr lang="en-US" smtClean="0"/>
              <a:t>5/1/2013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807E60-2DA2-40DB-8C2F-B4077F90FBC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child+sitting+in+a+cardboard+box&amp;source=images&amp;cd=&amp;cad=rja&amp;docid=ZUGtYBl29OEktM&amp;tbnid=OaMexoPHfKvZCM:&amp;ved=0CAUQjRw&amp;url=http://www.futilitycloset.com/category/technology/page/10/&amp;ei=_-1NUYa9OePF0QGH74DYDg&amp;bvm=bv.44158598,d.dmg&amp;psig=AFQjCNHgmpYCvIH0w5GgQ_NRxxw4yafmTQ&amp;ust=13641480334534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old+woman+with+hands+up&amp;source=images&amp;cd=&amp;cad=rja&amp;docid=GLr-uDy7wOUbXM&amp;tbnid=sttA7NtqEm46MM:&amp;ved=0CAUQjRw&amp;url=http://newageguineapig.com/2011/12/06/&amp;ei=8vBNUbzJEuHi0gHw84CYAw&amp;bvm=bv.44158598,d.dmg&amp;psig=AFQjCNHq2EeUs2Ob9sFHCCNnGBfiG2GOZA&amp;ust=1364148438736795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rope+and+pendulum&amp;source=images&amp;cd=&amp;cad=rja&amp;docid=JsAjsDys1BzswM&amp;tbnid=mxSCpubksNdOgM:&amp;ved=0CAUQjRw&amp;url=http://www.thestreet.com/story/10343098/1/understanding-the-four-measures-of-volatility.html&amp;ei=a-pNUfqDPOLH0QHQ2YHICw&amp;bvm=bv.44158598,d.dmg&amp;psig=AFQjCNHsXuNWW2ZaImsM1zc0BJkOG0dyCw&amp;ust=1364147049212826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child+sitting+in+cardboard+box&amp;source=images&amp;cd=&amp;cad=rja&amp;docid=zcXnne1Ap2BheM&amp;tbnid=C9xP3eCtvaUYCM:&amp;ved=0CAUQjRw&amp;url=http://declutterorganizerepurpose.wordpress.com/2011/02/21/teach-your-preschooler-good-behavior-through-games/&amp;ei=B_RNUaDJBu-u0AHJvoDICQ&amp;bvm=bv.44158598,d.dmQ&amp;psig=AFQjCNEEJEgA4ELbZ07TxKXLGlK5YAYfHw&amp;ust=13641496077624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THROUGH THE WALL</a:t>
            </a:r>
            <a:endParaRPr lang="en-US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420236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Owner\AppData\Local\Microsoft\Windows\Temporary Internet Files\Content.IE5\0B3MRANU\MC90044128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62400" cy="36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wner\AppData\Local\Microsoft\Windows\Temporary Internet Files\Content.IE5\0B3MRANU\MC90044128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3581400"/>
            <a:ext cx="37991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2667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I’m </a:t>
            </a:r>
            <a:r>
              <a:rPr lang="en-US" sz="2800" b="1" i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not</a:t>
            </a: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creative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b="1" i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You’re</a:t>
            </a:r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the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creative one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I’m not </a:t>
            </a:r>
            <a:r>
              <a:rPr lang="en-US" sz="2800" b="1" i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creative</a:t>
            </a:r>
            <a:endParaRPr lang="en-US" sz="2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87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Slide 1 Wall sculpture found at http</a:t>
            </a:r>
            <a:r>
              <a:rPr lang="en-US" dirty="0"/>
              <a:t>://</a:t>
            </a:r>
            <a:r>
              <a:rPr lang="en-US" dirty="0" smtClean="0"/>
              <a:t>uzar.files.wordpress.com/2009/03/another_brick_in_the_wall.jpg</a:t>
            </a:r>
          </a:p>
          <a:p>
            <a:endParaRPr lang="en-US" dirty="0"/>
          </a:p>
          <a:p>
            <a:r>
              <a:rPr lang="en-US" dirty="0" smtClean="0"/>
              <a:t>Slide 2 Swiss </a:t>
            </a:r>
            <a:r>
              <a:rPr lang="en-US" dirty="0"/>
              <a:t>army knife found at</a:t>
            </a:r>
          </a:p>
          <a:p>
            <a:pPr>
              <a:defRPr/>
            </a:pPr>
            <a:r>
              <a:rPr lang="en-US" b="1" dirty="0"/>
              <a:t>http://</a:t>
            </a:r>
            <a:r>
              <a:rPr lang="en-US" b="1" dirty="0" smtClean="0"/>
              <a:t>www.amazon.com/Wenger-16912-Traveler-Speciality-Blade-Inch/dp/B000FNI94G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Slide 3 </a:t>
            </a:r>
            <a:r>
              <a:rPr lang="en-US" dirty="0"/>
              <a:t>Box found at http://www.futilitycloset.com/category/technology/page/10</a:t>
            </a:r>
            <a:r>
              <a:rPr lang="en-US" dirty="0" smtClean="0"/>
              <a:t>/</a:t>
            </a:r>
          </a:p>
          <a:p>
            <a:r>
              <a:rPr lang="en-US" dirty="0"/>
              <a:t>Woman found at http://newageguineapig.com/2011/12/06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dirty="0"/>
              <a:t>Slide 4 Pendulum found at</a:t>
            </a:r>
          </a:p>
          <a:p>
            <a:r>
              <a:rPr lang="en-US" dirty="0"/>
              <a:t>http://</a:t>
            </a:r>
            <a:r>
              <a:rPr lang="en-US" dirty="0" smtClean="0"/>
              <a:t>www.thestreet.com/story/10343098/1/understanding-the-four-measures-of-volatility.html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Slide 5 PSIU </a:t>
            </a:r>
            <a:r>
              <a:rPr lang="en-US" dirty="0"/>
              <a:t>chart found at http://organizationalphysics.com/2011/10/28/the-stages-of-the-execution-lifecycle/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Slide 6 Children in </a:t>
            </a:r>
            <a:r>
              <a:rPr lang="en-US" dirty="0"/>
              <a:t>boxes found at http://declutterorganizerepurpose.wordpress.com/2011/02/21/teach-your-preschooler-good-behavior-through-games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Slide 7 cartoon image license PURCHASED for educational use at:</a:t>
            </a:r>
            <a:br>
              <a:rPr lang="en-US" dirty="0" smtClean="0"/>
            </a:br>
            <a:r>
              <a:rPr lang="en-US" b="1" dirty="0"/>
              <a:t>http://</a:t>
            </a:r>
            <a:r>
              <a:rPr lang="en-US" b="1" dirty="0" smtClean="0"/>
              <a:t>download.cartoonstock.com/1311641327355164</a:t>
            </a:r>
          </a:p>
          <a:p>
            <a:endParaRPr lang="en-US" b="1" dirty="0" smtClean="0"/>
          </a:p>
          <a:p>
            <a:pPr>
              <a:defRPr/>
            </a:pPr>
            <a:r>
              <a:rPr lang="en-US" b="1" dirty="0" smtClean="0"/>
              <a:t>Slide </a:t>
            </a:r>
            <a:r>
              <a:rPr lang="en-US" b="1" dirty="0" smtClean="0"/>
              <a:t>9: </a:t>
            </a:r>
            <a:r>
              <a:rPr lang="en-US" dirty="0"/>
              <a:t>UMass Boston Beacon found at </a:t>
            </a:r>
          </a:p>
          <a:p>
            <a:pPr>
              <a:defRPr/>
            </a:pPr>
            <a:r>
              <a:rPr lang="en-US" dirty="0"/>
              <a:t>https://twitter.com/UMBWHockey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i="1" dirty="0" smtClean="0"/>
              <a:t>All other images from Microsoft Word Clip Art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APPLIED CREATIVITY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37160" indent="0" algn="ctr">
              <a:buNone/>
            </a:pPr>
            <a:r>
              <a:rPr lang="en-US" sz="4400" i="1" dirty="0" smtClean="0"/>
              <a:t>Tools Toward Transformation</a:t>
            </a:r>
            <a:endParaRPr lang="en-US" sz="4400" i="1" dirty="0"/>
          </a:p>
        </p:txBody>
      </p:sp>
      <p:pic>
        <p:nvPicPr>
          <p:cNvPr id="5" name="Picture 5" descr="C:\Users\Owner\AppData\Local\Microsoft\Windows\Temporary Internet Files\Content.IE5\QC4FT0AG\MC9004338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8210">
            <a:off x="1578065" y="492185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Owner\AppData\Local\Microsoft\Windows\Temporary Internet Files\Content.IE5\OV9F1RYX\MC90044127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717">
            <a:off x="4234349" y="2905967"/>
            <a:ext cx="22209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Owner\AppData\Local\Microsoft\Windows\Temporary Internet Files\Content.IE5\QR0YZKH9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1878">
            <a:off x="3276442" y="3529344"/>
            <a:ext cx="10636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wner\AppData\Local\Microsoft\Windows\Temporary Internet Files\Content.IE5\4RXH7POF\MP900386748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4752">
            <a:off x="5807014" y="3115509"/>
            <a:ext cx="2001818" cy="9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ecx.images-amazon.com/images/I/31NLdi1ud1L._SL500_AA300_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A2A7A3"/>
              </a:clrFrom>
              <a:clrTo>
                <a:srgbClr val="A2A7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3120" r="12406" b="6811"/>
          <a:stretch/>
        </p:blipFill>
        <p:spPr bwMode="auto">
          <a:xfrm rot="3301693">
            <a:off x="4754222" y="3392968"/>
            <a:ext cx="791366" cy="36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58090" y="5598697"/>
            <a:ext cx="285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Teryl</a:t>
            </a:r>
            <a:r>
              <a:rPr lang="en-US" dirty="0" smtClean="0"/>
              <a:t> Cartwright</a:t>
            </a:r>
          </a:p>
          <a:p>
            <a:pPr algn="ctr"/>
            <a:r>
              <a:rPr lang="en-US" dirty="0" smtClean="0"/>
              <a:t>Synthesis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6600" i="1" dirty="0" smtClean="0">
                <a:solidFill>
                  <a:srgbClr val="FFC000"/>
                </a:solidFill>
              </a:rPr>
              <a:t/>
            </a:r>
            <a:br>
              <a:rPr lang="en-US" sz="6600" i="1" dirty="0" smtClean="0">
                <a:solidFill>
                  <a:srgbClr val="FFC000"/>
                </a:solidFill>
              </a:rPr>
            </a:br>
            <a:r>
              <a:rPr lang="en-US" sz="6600" i="1" dirty="0">
                <a:solidFill>
                  <a:srgbClr val="FFC000"/>
                </a:solidFill>
              </a:rPr>
              <a:t/>
            </a:r>
            <a:br>
              <a:rPr lang="en-US" sz="6600" i="1" dirty="0">
                <a:solidFill>
                  <a:srgbClr val="FFC000"/>
                </a:solidFill>
              </a:rPr>
            </a:br>
            <a:r>
              <a:rPr lang="en-US" sz="6600" i="1" dirty="0" smtClean="0">
                <a:solidFill>
                  <a:srgbClr val="FFC000"/>
                </a:solidFill>
              </a:rPr>
              <a:t>Finding Creativity inside</a:t>
            </a:r>
            <a:br>
              <a:rPr lang="en-US" sz="6600" i="1" dirty="0" smtClean="0">
                <a:solidFill>
                  <a:srgbClr val="FFC000"/>
                </a:solidFill>
              </a:rPr>
            </a:br>
            <a:r>
              <a:rPr lang="en-US" sz="6600" i="1" dirty="0" smtClean="0">
                <a:solidFill>
                  <a:srgbClr val="FFC000"/>
                </a:solidFill>
              </a:rPr>
              <a:t> the Box</a:t>
            </a:r>
            <a:endParaRPr lang="en-US" sz="6600" i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www.futilitycloset.com/wp-content/uploads/2010/02/2010-02-24-low-t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429000"/>
            <a:ext cx="8382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ewagelabrat.files.wordpress.com/2011/12/old-woman-laughing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47" y="2289849"/>
            <a:ext cx="2990489" cy="21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4419913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Elderly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Autistic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Illiterate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181600"/>
            <a:ext cx="231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Fitting In,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Not Just Standing Out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street.com/content/image/38564.inclu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9709"/>
            <a:ext cx="725103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143000"/>
            <a:ext cx="22221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A-HA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6429" y="5454226"/>
            <a:ext cx="5474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A-Hint Accessed</a:t>
            </a:r>
            <a:endParaRPr lang="en-US" sz="54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47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6350">
                  <a:solidFill>
                    <a:schemeClr val="tx1"/>
                  </a:solidFill>
                </a:ln>
              </a:rPr>
              <a:t>Four KINDS of Creativity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1" descr="http://organizationalphysics.com/wp-content/uploads/2011/10/fourforc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Personification of Creativity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images.meredith.com/parents/images/2008/12/ss_10132774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" y="1918855"/>
            <a:ext cx="772261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019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Train of Thought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77454" y="2242020"/>
            <a:ext cx="200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Pioneer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21366538">
            <a:off x="3962400" y="2493437"/>
            <a:ext cx="216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Engineer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46117">
            <a:off x="553905" y="2816603"/>
            <a:ext cx="203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Inventor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9940" y="2495238"/>
            <a:ext cx="23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Diplomat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27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8800" dirty="0" smtClean="0">
                <a:latin typeface="AR BLANCA" pitchFamily="2" charset="0"/>
              </a:rPr>
              <a:t>Adopt</a:t>
            </a:r>
          </a:p>
          <a:p>
            <a:pPr algn="r"/>
            <a:r>
              <a:rPr lang="en-US" sz="8800" dirty="0" smtClean="0">
                <a:latin typeface="AR BLANCA" pitchFamily="2" charset="0"/>
              </a:rPr>
              <a:t>Adapt </a:t>
            </a:r>
          </a:p>
          <a:p>
            <a:pPr algn="r"/>
            <a:r>
              <a:rPr lang="en-US" sz="8800" dirty="0" smtClean="0">
                <a:latin typeface="AR BLANCA" pitchFamily="2" charset="0"/>
              </a:rPr>
              <a:t>Create</a:t>
            </a:r>
            <a:endParaRPr lang="en-US" sz="8800" dirty="0">
              <a:latin typeface="AR BLANCA" pitchFamily="2" charset="0"/>
            </a:endParaRPr>
          </a:p>
        </p:txBody>
      </p:sp>
      <p:pic>
        <p:nvPicPr>
          <p:cNvPr id="1026" name="Picture 2" descr="C:\Users\Owner\AppData\Local\Microsoft\Windows\Temporary Internet Files\Content.IE5\EC8TJDQX\MC9004413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13" y="-228600"/>
            <a:ext cx="37291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“Fit”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4288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Mini tour </a:t>
            </a:r>
            <a:r>
              <a:rPr lang="en-US" dirty="0" smtClean="0"/>
              <a:t>through my actual CCT courses: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Adopt IPED, Adapt IPED, Create IPED, Synthesis </a:t>
            </a:r>
            <a:r>
              <a:rPr lang="en-US" dirty="0" smtClean="0"/>
              <a:t>with pre and post instructor encouragement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Service component  </a:t>
            </a:r>
            <a:r>
              <a:rPr lang="en-US" dirty="0" smtClean="0">
                <a:solidFill>
                  <a:srgbClr val="FFC000"/>
                </a:solidFill>
              </a:rPr>
              <a:t>ATBL</a:t>
            </a:r>
            <a:r>
              <a:rPr lang="en-US" dirty="0" smtClean="0"/>
              <a:t> instead of PBL</a:t>
            </a:r>
          </a:p>
          <a:p>
            <a:endParaRPr lang="en-US" dirty="0" smtClean="0"/>
          </a:p>
          <a:p>
            <a:r>
              <a:rPr lang="en-US" dirty="0" smtClean="0"/>
              <a:t>Goes from instructor led to </a:t>
            </a:r>
            <a:r>
              <a:rPr lang="en-US" dirty="0" smtClean="0">
                <a:solidFill>
                  <a:srgbClr val="FFFF00"/>
                </a:solidFill>
              </a:rPr>
              <a:t>student taught </a:t>
            </a:r>
            <a:r>
              <a:rPr lang="en-US" dirty="0" smtClean="0"/>
              <a:t>incrementally, structured to </a:t>
            </a:r>
            <a:r>
              <a:rPr lang="en-US" dirty="0" smtClean="0">
                <a:solidFill>
                  <a:srgbClr val="FFFF00"/>
                </a:solidFill>
              </a:rPr>
              <a:t>self-directed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Students bring in items </a:t>
            </a:r>
            <a:r>
              <a:rPr lang="en-US" dirty="0" smtClean="0"/>
              <a:t>from outside to incorporate into curriculum including a homework assignment from another class</a:t>
            </a:r>
          </a:p>
        </p:txBody>
      </p:sp>
    </p:spTree>
    <p:extLst>
      <p:ext uri="{BB962C8B-B14F-4D97-AF65-F5344CB8AC3E}">
        <p14:creationId xmlns:p14="http://schemas.microsoft.com/office/powerpoint/2010/main" val="16757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pic>
        <p:nvPicPr>
          <p:cNvPr id="4" name="Picture 10" descr="https://twimg0-a.akamaihd.net/profile_images/2627644273/z3h4bm9ynn6aswbbi79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2766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Owner\AppData\Local\Microsoft\Windows\Temporary Internet Files\Content.IE5\OV9F1RYX\MM9000466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2" y="3048001"/>
            <a:ext cx="2690818" cy="26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Owner\AppData\Local\Microsoft\Windows\Temporary Internet Files\Content.IE5\OV9F1RYX\MM9000466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37195" y="2971800"/>
            <a:ext cx="2914567" cy="26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533400"/>
            <a:ext cx="7696200" cy="336321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dirty="0" smtClean="0"/>
              <a:t>Action Research Creativity Processes of Research and Engagement Reflective Practice Synthesis Thinking Learning and Computers Creative Thinking, Collaboration and Organizational </a:t>
            </a:r>
            <a:r>
              <a:rPr lang="en-US" dirty="0" smtClean="0"/>
              <a:t>Change </a:t>
            </a:r>
            <a:r>
              <a:rPr lang="en-US" dirty="0" smtClean="0"/>
              <a:t>Dialogue Processes Bioethics Teaching Critical Thinking Writing </a:t>
            </a:r>
            <a:r>
              <a:rPr lang="en-US" dirty="0" smtClean="0"/>
              <a:t>across </a:t>
            </a:r>
            <a:r>
              <a:rPr lang="en-US" dirty="0" smtClean="0"/>
              <a:t>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230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THROUGH THE WALL</vt:lpstr>
      <vt:lpstr>APPLIED CREATIVITY</vt:lpstr>
      <vt:lpstr>  Finding Creativity inside  the Box</vt:lpstr>
      <vt:lpstr>PowerPoint Presentation</vt:lpstr>
      <vt:lpstr>Four KINDS of Creativity</vt:lpstr>
      <vt:lpstr>Personification of Creativity</vt:lpstr>
      <vt:lpstr>“Fit”</vt:lpstr>
      <vt:lpstr>Curriculum</vt:lpstr>
      <vt:lpstr>Future?</vt:lpstr>
      <vt:lpstr>Visual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29</cp:revision>
  <dcterms:created xsi:type="dcterms:W3CDTF">2013-03-23T17:28:32Z</dcterms:created>
  <dcterms:modified xsi:type="dcterms:W3CDTF">2013-05-01T17:01:11Z</dcterms:modified>
</cp:coreProperties>
</file>