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0.xml" Type="http://schemas.openxmlformats.org/officeDocument/2006/relationships/slide" Id="rId25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3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6" name="Shape 1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1" name="Shape 1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3886198" x="0"/>
            <a:ext cy="29717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9" name="Shape 9"/>
          <p:cNvCxnSpPr/>
          <p:nvPr/>
        </p:nvCxnSpPr>
        <p:spPr>
          <a:xfrm>
            <a:off y="3886198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0" name="Shape 10"/>
          <p:cNvSpPr txBox="1"/>
          <p:nvPr>
            <p:ph type="ctrTitle"/>
          </p:nvPr>
        </p:nvSpPr>
        <p:spPr>
          <a:xfrm>
            <a:off y="2157750" x="685800"/>
            <a:ext cy="16505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y="3953037" x="685800"/>
            <a:ext cy="12594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4" name="Shape 14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5" name="Shape 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9" name="Shape 19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5" name="Shape 25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/>
          <p:nvPr/>
        </p:nvSpPr>
        <p:spPr>
          <a:xfrm>
            <a:off y="5633442" x="0"/>
            <a:ext cy="12245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9" name="Shape 29"/>
          <p:cNvCxnSpPr/>
          <p:nvPr/>
        </p:nvCxnSpPr>
        <p:spPr>
          <a:xfrm>
            <a:off y="5633442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0" name="Shape 30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-285750" marL="74295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-228600" marL="114300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-228600" marL="16002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-228600" marL="20574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-228600" marL="25146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-228600" marL="29718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-228600" marL="34290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-228600" marL="38862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youtube.com/v/hulVH9jpR8k" Type="http://schemas.openxmlformats.org/officeDocument/2006/relationships/hyperlink" TargetMode="External" Id="rId4"/><Relationship Target="../media/image01.jpg" Type="http://schemas.openxmlformats.org/officeDocument/2006/relationships/image" Id="rId5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jpg" Type="http://schemas.openxmlformats.org/officeDocument/2006/relationships/image" Id="rId4"/><Relationship Target="../media/image02.jpg" Type="http://schemas.openxmlformats.org/officeDocument/2006/relationships/image" Id="rId3"/><Relationship Target="../media/image04.jpg" Type="http://schemas.openxmlformats.org/officeDocument/2006/relationships/image" Id="rId6"/><Relationship Target="../media/image09.jpg" Type="http://schemas.openxmlformats.org/officeDocument/2006/relationships/image" Id="rId5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5.jpg" Type="http://schemas.openxmlformats.org/officeDocument/2006/relationships/image" Id="rId4"/><Relationship Target="../media/image12.jpg" Type="http://schemas.openxmlformats.org/officeDocument/2006/relationships/image" Id="rId3"/><Relationship Target="../media/image13.gif" Type="http://schemas.openxmlformats.org/officeDocument/2006/relationships/image" Id="rId5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21.jp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7.jp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8.jp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6.jpg" Type="http://schemas.openxmlformats.org/officeDocument/2006/relationships/image" Id="rId4"/><Relationship Target="../media/image14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20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1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9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4"/><Relationship Target="../media/image03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youtube.com/v/cp_gzUTCm8g" Type="http://schemas.openxmlformats.org/officeDocument/2006/relationships/hyperlink" TargetMode="External" Id="rId4"/><Relationship Target="../media/image08.jpg" Type="http://schemas.openxmlformats.org/officeDocument/2006/relationships/image" Id="rId5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type="ctrTitle"/>
          </p:nvPr>
        </p:nvSpPr>
        <p:spPr>
          <a:xfrm>
            <a:off y="932440" x="685800"/>
            <a:ext cy="28761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Reflective Practice in Behavior Analysis &amp; Therapy</a:t>
            </a:r>
          </a:p>
        </p:txBody>
      </p:sp>
      <p:sp>
        <p:nvSpPr>
          <p:cNvPr id="34" name="Shape 34"/>
          <p:cNvSpPr txBox="1"/>
          <p:nvPr>
            <p:ph idx="1" type="subTitle"/>
          </p:nvPr>
        </p:nvSpPr>
        <p:spPr>
          <a:xfrm>
            <a:off y="3953037" x="685800"/>
            <a:ext cy="1259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buNone/>
            </a:pPr>
            <a:r>
              <a:rPr lang="en"/>
              <a:t>Rebecca Cornwell</a:t>
            </a:r>
          </a:p>
          <a:p>
            <a:pPr algn="r" rtl="0" lvl="0">
              <a:buNone/>
            </a:pPr>
            <a:r>
              <a:rPr lang="en"/>
              <a:t>MEd, LTET Candidate</a:t>
            </a:r>
          </a:p>
          <a:p>
            <a:pPr algn="r">
              <a:buNone/>
            </a:pPr>
            <a:r>
              <a:rPr lang="en"/>
              <a:t>Spring 2013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Early Ivar Lovaas Videos - 1981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96" name="Shape 96">
            <a:hlinkClick r:id="rId4"/>
          </p:cNvPr>
          <p:cNvSpPr/>
          <p:nvPr/>
        </p:nvSpPr>
        <p:spPr>
          <a:xfrm>
            <a:off y="1417637" x="1094827"/>
            <a:ext cy="5223916" cx="6954344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y="274637" x="297912"/>
            <a:ext cy="681900" cx="86319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Antecedent &gt; Behavior &gt; Consequence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03" name="Shape 103"/>
          <p:cNvSpPr/>
          <p:nvPr/>
        </p:nvSpPr>
        <p:spPr>
          <a:xfrm>
            <a:off y="1284325" x="457200"/>
            <a:ext cy="4683855" cx="823788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How I found ABA...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10" name="Shape 110"/>
          <p:cNvSpPr/>
          <p:nvPr/>
        </p:nvSpPr>
        <p:spPr>
          <a:xfrm>
            <a:off y="1600200" x="1472625"/>
            <a:ext cy="1895475" cx="2238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11" name="Shape 111"/>
          <p:cNvSpPr/>
          <p:nvPr/>
        </p:nvSpPr>
        <p:spPr>
          <a:xfrm>
            <a:off y="3607834" x="457200"/>
            <a:ext cy="2960065" cx="525415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12" name="Shape 112"/>
          <p:cNvSpPr/>
          <p:nvPr/>
        </p:nvSpPr>
        <p:spPr>
          <a:xfrm>
            <a:off y="4609089" x="6727989"/>
            <a:ext cy="1958811" cx="1958811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113" name="Shape 113"/>
          <p:cNvSpPr/>
          <p:nvPr/>
        </p:nvSpPr>
        <p:spPr>
          <a:xfrm>
            <a:off y="1600200" x="5548660"/>
            <a:ext cy="3426938" cx="3138139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20" name="Shape 120"/>
          <p:cNvSpPr/>
          <p:nvPr/>
        </p:nvSpPr>
        <p:spPr>
          <a:xfrm>
            <a:off y="2238375" x="3381375"/>
            <a:ext cy="2381250" cx="23812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21" name="Shape 121"/>
          <p:cNvSpPr/>
          <p:nvPr/>
        </p:nvSpPr>
        <p:spPr>
          <a:xfrm>
            <a:off y="4554775" x="1588539"/>
            <a:ext cy="2303224" cx="596692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22" name="Shape 122"/>
          <p:cNvSpPr/>
          <p:nvPr/>
        </p:nvSpPr>
        <p:spPr>
          <a:xfrm>
            <a:off y="109350" x="1327850"/>
            <a:ext cy="2198909" cx="5807881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Log of Hours: Feb 1-April 30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1600200" x="457200"/>
            <a:ext cy="5244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400" lang="en"/>
              <a:t>
</a:t>
            </a:r>
            <a:r>
              <a:rPr sz="2400" lang="en"/>
              <a:t>Staff Meetings with Supervisors &amp; Coworkers about Behavior Changes, Plan Modifications, and Conclusive Data 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Daily: M-F 7:30-7:45AM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Weekly: Fridays, 2:30-3:30PM</a:t>
            </a:r>
          </a:p>
          <a:p>
            <a:pPr rtl="0" lvl="0" indent="-3810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400" lang="en"/>
              <a:t>Behavior Plan Modification Log with explanations for each change</a:t>
            </a:r>
          </a:p>
          <a:p>
            <a:pPr rtl="0" lvl="0" indent="-3810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400" lang="en"/>
              <a:t>Performing my first Functional Behavior Analysis</a:t>
            </a:r>
          </a:p>
          <a:p>
            <a:pPr rtl="0" lvl="0" indent="-3810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400" lang="en"/>
              <a:t>Writing and Implementing my first Behavior Support Plan</a:t>
            </a:r>
          </a:p>
          <a:p>
            <a:pPr rtl="0" lvl="0" indent="-3810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400" lang="en"/>
              <a:t>Implementing my first Parent Training sessions</a:t>
            </a:r>
          </a:p>
          <a:p>
            <a:pPr lvl="0" indent="-3810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400" lang="en"/>
              <a:t>Attending a conference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y="274637" x="4858737"/>
            <a:ext cy="1143000" cx="4205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Cornwell &amp; Iwata</a:t>
            </a:r>
          </a:p>
          <a:p>
            <a:pPr>
              <a:buNone/>
            </a:pPr>
            <a:r>
              <a:rPr lang="en"/>
              <a:t>April 26, 2013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1600200" x="4791662"/>
            <a:ext cy="4967700" cx="38952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909"/>
              </a:lnSpc>
              <a:spcBef>
                <a:spcPts val="0"/>
              </a:spcBef>
              <a:buNone/>
            </a:pPr>
            <a:r>
              <a:rPr sz="2400" lang="en"/>
              <a:t>In the field of Applied Behavior Analysis. Dr. Brian Iwata is the foremost researcher on functional analysis methodology.</a:t>
            </a:r>
          </a:p>
          <a:p>
            <a:pPr rtl="0" lvl="0">
              <a:lnSpc>
                <a:spcPct val="115909"/>
              </a:lnSpc>
              <a:spcBef>
                <a:spcPts val="0"/>
              </a:spcBef>
              <a:buNone/>
            </a:pPr>
            <a:r>
              <a:rPr sz="2400" lang="en"/>
              <a:t>This conference was about assessment-treatment continuum and translating research findings into practical application. </a:t>
            </a:r>
          </a:p>
        </p:txBody>
      </p:sp>
      <p:sp>
        <p:nvSpPr>
          <p:cNvPr id="135" name="Shape 135"/>
          <p:cNvSpPr/>
          <p:nvPr/>
        </p:nvSpPr>
        <p:spPr>
          <a:xfrm>
            <a:off y="0" x="457200"/>
            <a:ext cy="6858000" cx="410135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ABA Program for Myself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Positive Reinforcement Procedure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Sunday Study System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2-4pm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Behavioral Development Solutions Modules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Reinforcer: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If successful 100% of the Sundays in the month, I will treat myself to an activity between $40-50 that I might not usually, automatically purchase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Data -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February: 100% &gt; Massage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March: 100% &gt; Pedicure</a:t>
            </a:r>
          </a:p>
          <a:p>
            <a:pPr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April: 100% &gt; Concert Ticket to see Ben Harper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48" name="Shape 148"/>
          <p:cNvSpPr/>
          <p:nvPr/>
        </p:nvSpPr>
        <p:spPr>
          <a:xfrm>
            <a:off y="284978" x="833886"/>
            <a:ext cy="6288042" cx="747622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y="274637" x="457200"/>
            <a:ext cy="61665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 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55" name="Shape 155"/>
          <p:cNvSpPr/>
          <p:nvPr/>
        </p:nvSpPr>
        <p:spPr>
          <a:xfrm>
            <a:off y="413260" x="463150"/>
            <a:ext cy="5889254" cx="821769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62" name="Shape 162"/>
          <p:cNvSpPr/>
          <p:nvPr/>
        </p:nvSpPr>
        <p:spPr>
          <a:xfrm>
            <a:off y="274637" x="457200"/>
            <a:ext cy="3276600" cx="55530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63" name="Shape 163"/>
          <p:cNvSpPr/>
          <p:nvPr/>
        </p:nvSpPr>
        <p:spPr>
          <a:xfrm>
            <a:off y="3262725" x="3105150"/>
            <a:ext cy="3305175" cx="55816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Process over Product...</a:t>
            </a:r>
          </a:p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What is Applied Behavior Analysis?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What is Behavior Therapy/ABA Instruction?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How I found myself in this field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Discovering how to best prepare for my career as a Board Certified Behavior Analyst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How I used my Log of Hours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Creating An ABA Program for Myself</a:t>
            </a:r>
          </a:p>
          <a:p>
            <a:pPr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How/Why this test preparation is so different that any I have practiced in the past (e.g. ACT, SAT, MAT)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Rebecca Cornwell, MEd, BCBA!</a:t>
            </a:r>
          </a:p>
          <a:p>
            <a:pPr>
              <a:buNone/>
            </a:pPr>
            <a:r>
              <a:rPr lang="en"/>
              <a:t>...Coming in September 2013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70" name="Shape 170"/>
          <p:cNvSpPr/>
          <p:nvPr/>
        </p:nvSpPr>
        <p:spPr>
          <a:xfrm>
            <a:off y="1912650" x="1773086"/>
            <a:ext cy="5261864" cx="58477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Find the Function, Then Intervene...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/>
              <a:t>"The function of a behavior refers to the source of environmental reinforcement for it."</a:t>
            </a:r>
          </a:p>
          <a:p>
            <a:pPr algn="ct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/>
              <a:t>- Tarbox et al (2009, p. 494)</a:t>
            </a:r>
          </a:p>
          <a:p>
            <a:r>
              <a:t/>
            </a:r>
          </a:p>
          <a:p>
            <a:pPr rtl="0" lvl="0" indent="0" marL="228600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b="1" sz="2400" lang="en"/>
              <a:t>#1 Social Attention</a:t>
            </a:r>
          </a:p>
          <a:p>
            <a:pPr rtl="0" lvl="0" indent="0" marL="228600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sz="2400" lang="en"/>
              <a:t>#2 Tangibles or Activities</a:t>
            </a:r>
          </a:p>
          <a:p>
            <a:pPr rtl="0" lvl="0" indent="0" marL="228600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sz="2400" lang="en"/>
              <a:t>#3 Escape or Avoidance</a:t>
            </a:r>
          </a:p>
          <a:p>
            <a:pPr rtl="0" lvl="0" indent="0" marL="228600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sz="2400" lang="en"/>
              <a:t>#4 Sensory Stimulation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/>
              <a:t>7 Dimensions of</a:t>
            </a:r>
          </a:p>
          <a:p>
            <a:pPr algn="ctr">
              <a:buNone/>
            </a:pPr>
            <a:r>
              <a:rPr lang="en"/>
              <a:t>Applied Behavior Analysis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53" name="Shape 53"/>
          <p:cNvSpPr/>
          <p:nvPr/>
        </p:nvSpPr>
        <p:spPr>
          <a:xfrm>
            <a:off y="1444857" x="1130647"/>
            <a:ext cy="5278384" cx="688270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60" name="Shape 60"/>
          <p:cNvSpPr/>
          <p:nvPr/>
        </p:nvSpPr>
        <p:spPr>
          <a:xfrm>
            <a:off y="342575" x="455909"/>
            <a:ext cy="6172849" cx="823218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67" name="Shape 67"/>
          <p:cNvSpPr/>
          <p:nvPr/>
        </p:nvSpPr>
        <p:spPr>
          <a:xfrm>
            <a:off y="0" x="1306285"/>
            <a:ext cy="6857999" cx="653142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After determining the function...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74" name="Shape 74"/>
          <p:cNvSpPr/>
          <p:nvPr/>
        </p:nvSpPr>
        <p:spPr>
          <a:xfrm>
            <a:off y="1561048" x="1452833"/>
            <a:ext cy="5046002" cx="623833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81" name="Shape 81"/>
          <p:cNvSpPr/>
          <p:nvPr/>
        </p:nvSpPr>
        <p:spPr>
          <a:xfrm>
            <a:off y="274637" x="457200"/>
            <a:ext cy="3505200" cx="34671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2" name="Shape 82"/>
          <p:cNvSpPr/>
          <p:nvPr/>
        </p:nvSpPr>
        <p:spPr>
          <a:xfrm>
            <a:off y="2811831" x="3696485"/>
            <a:ext cy="3756068" cx="499031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Discrete Trial Training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89" name="Shape 89">
            <a:hlinkClick r:id="rId4"/>
          </p:cNvPr>
          <p:cNvSpPr/>
          <p:nvPr/>
        </p:nvSpPr>
        <p:spPr>
          <a:xfrm>
            <a:off y="1798050" x="1524000"/>
            <a:ext cy="4572000" cx="60960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