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264" r:id="rId3"/>
    <p:sldId id="273" r:id="rId4"/>
    <p:sldId id="275" r:id="rId5"/>
    <p:sldId id="281" r:id="rId6"/>
    <p:sldId id="274" r:id="rId7"/>
    <p:sldId id="262" r:id="rId8"/>
    <p:sldId id="270" r:id="rId9"/>
    <p:sldId id="259" r:id="rId10"/>
    <p:sldId id="268" r:id="rId11"/>
    <p:sldId id="278" r:id="rId12"/>
    <p:sldId id="282" r:id="rId13"/>
    <p:sldId id="285" r:id="rId14"/>
    <p:sldId id="280" r:id="rId15"/>
    <p:sldId id="283" r:id="rId16"/>
    <p:sldId id="284" r:id="rId17"/>
    <p:sldId id="279" r:id="rId18"/>
    <p:sldId id="288" r:id="rId19"/>
    <p:sldId id="277" r:id="rId20"/>
    <p:sldId id="287" r:id="rId21"/>
    <p:sldId id="265" r:id="rId22"/>
    <p:sldId id="286" r:id="rId23"/>
    <p:sldId id="25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108A"/>
    <a:srgbClr val="CCCCFF"/>
    <a:srgbClr val="CCFF99"/>
    <a:srgbClr val="FF6600"/>
    <a:srgbClr val="FF0000"/>
    <a:srgbClr val="0033CC"/>
    <a:srgbClr val="FFFF99"/>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p:scale>
          <a:sx n="87" d="100"/>
          <a:sy n="87" d="100"/>
        </p:scale>
        <p:origin x="-96"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53574-570B-4787-943E-DD59D6F113AD}" type="datetimeFigureOut">
              <a:rPr lang="en-US" smtClean="0"/>
              <a:pPr/>
              <a:t>5/5/2013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1C3F5D-E2C3-4778-9649-76252ABC2F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1C3F5D-E2C3-4778-9649-76252ABC2F7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consider</a:t>
            </a:r>
            <a:r>
              <a:rPr lang="en-US" baseline="0" dirty="0" smtClean="0"/>
              <a:t> my family a light hearted version of a Tennessee Williams play, or an extremely depressed Mark Twain.</a:t>
            </a:r>
          </a:p>
          <a:p>
            <a:endParaRPr lang="en-US" baseline="0" dirty="0" smtClean="0"/>
          </a:p>
          <a:p>
            <a:r>
              <a:rPr lang="en-US" baseline="0" dirty="0" smtClean="0"/>
              <a:t>We had records of Broadway musicals, portions of the classics on 50 Great Moments in Music, Daddy read to us from America’s Best Loved </a:t>
            </a:r>
            <a:r>
              <a:rPr lang="en-US" baseline="0" dirty="0" err="1" smtClean="0"/>
              <a:t>Peoms</a:t>
            </a:r>
            <a:r>
              <a:rPr lang="en-US" baseline="0" dirty="0" smtClean="0"/>
              <a:t>, he worked on cars, mowed the lawn, Mother cooked and lost our laundry.</a:t>
            </a:r>
          </a:p>
          <a:p>
            <a:endParaRPr lang="en-US" baseline="0" dirty="0" smtClean="0"/>
          </a:p>
          <a:p>
            <a:r>
              <a:rPr lang="en-US" baseline="0" dirty="0" smtClean="0"/>
              <a:t>This was a family filled with farmers, businessmen, and teachers.  </a:t>
            </a:r>
          </a:p>
          <a:p>
            <a:endParaRPr lang="en-US" baseline="0" dirty="0" smtClean="0"/>
          </a:p>
          <a:p>
            <a:r>
              <a:rPr lang="en-US" baseline="0" dirty="0" smtClean="0"/>
              <a:t>There was a distrust of intellectuals,  ideas and actions were either right or wrong, and everyone was expected to be independent, strong,  and uncomplicated.</a:t>
            </a:r>
          </a:p>
          <a:p>
            <a:endParaRPr lang="en-US" baseline="0" dirty="0" smtClean="0"/>
          </a:p>
          <a:p>
            <a:r>
              <a:rPr lang="en-US" baseline="0" dirty="0" smtClean="0"/>
              <a:t>In the uncomplicated category we failed miserably.  Thank goodness.  From an early age I was aware that what appeared clear and simple at first glance could be filled with complications and contradictions, fear and loathing.  </a:t>
            </a:r>
          </a:p>
          <a:p>
            <a:endParaRPr lang="en-US" baseline="0" dirty="0" smtClean="0"/>
          </a:p>
          <a:p>
            <a:r>
              <a:rPr lang="en-US" baseline="0" dirty="0" smtClean="0"/>
              <a:t>An important lesson was not to question.</a:t>
            </a:r>
            <a:endParaRPr lang="en-US" baseline="0" dirty="0" smtClean="0"/>
          </a:p>
          <a:p>
            <a:endParaRPr lang="en-US" baseline="0" dirty="0" smtClean="0"/>
          </a:p>
          <a:p>
            <a:r>
              <a:rPr lang="en-US" baseline="0" dirty="0" smtClean="0"/>
              <a:t>When there was turbulence it was important to stay clear of the storm, and there were storms.</a:t>
            </a:r>
            <a:endParaRPr lang="en-US" dirty="0"/>
          </a:p>
        </p:txBody>
      </p:sp>
      <p:sp>
        <p:nvSpPr>
          <p:cNvPr id="4" name="Slide Number Placeholder 3"/>
          <p:cNvSpPr>
            <a:spLocks noGrp="1"/>
          </p:cNvSpPr>
          <p:nvPr>
            <p:ph type="sldNum" sz="quarter" idx="10"/>
          </p:nvPr>
        </p:nvSpPr>
        <p:spPr/>
        <p:txBody>
          <a:bodyPr/>
          <a:lstStyle/>
          <a:p>
            <a:fld id="{D11C3F5D-E2C3-4778-9649-76252ABC2F7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began to wonder, what the influences of CCT might</a:t>
            </a:r>
            <a:r>
              <a:rPr lang="en-US" baseline="0" dirty="0" smtClean="0"/>
              <a:t> have on my writing.  </a:t>
            </a:r>
            <a:endParaRPr lang="en-US" dirty="0"/>
          </a:p>
        </p:txBody>
      </p:sp>
      <p:sp>
        <p:nvSpPr>
          <p:cNvPr id="4" name="Slide Number Placeholder 3"/>
          <p:cNvSpPr>
            <a:spLocks noGrp="1"/>
          </p:cNvSpPr>
          <p:nvPr>
            <p:ph type="sldNum" sz="quarter" idx="10"/>
          </p:nvPr>
        </p:nvSpPr>
        <p:spPr/>
        <p:txBody>
          <a:bodyPr/>
          <a:lstStyle/>
          <a:p>
            <a:fld id="{D11C3F5D-E2C3-4778-9649-76252ABC2F7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1C3F5D-E2C3-4778-9649-76252ABC2F7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1C3F5D-E2C3-4778-9649-76252ABC2F7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usually begin with</a:t>
            </a:r>
            <a:r>
              <a:rPr lang="en-US" baseline="0" dirty="0" smtClean="0"/>
              <a:t> an idea of a character.  I envision them in the setting and wait.   See their action, and hear what they are saying.  This is very interesting.  </a:t>
            </a:r>
          </a:p>
          <a:p>
            <a:endParaRPr lang="en-US" baseline="0" dirty="0" smtClean="0"/>
          </a:p>
          <a:p>
            <a:r>
              <a:rPr lang="en-US" baseline="0" dirty="0" smtClean="0"/>
              <a:t>There are time when what I would like the character to say just doesn’t work.  And I’m back to waiting, waiting for the right voice to direct my writing.</a:t>
            </a:r>
          </a:p>
          <a:p>
            <a:endParaRPr lang="en-US" baseline="0" dirty="0" smtClean="0"/>
          </a:p>
          <a:p>
            <a:r>
              <a:rPr lang="en-US" baseline="0" dirty="0" smtClean="0"/>
              <a:t>In fact this is a difficult process that takes discipline.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1C3F5D-E2C3-4778-9649-76252ABC2F7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process.</a:t>
            </a:r>
          </a:p>
          <a:p>
            <a:endParaRPr lang="en-US" dirty="0" smtClean="0"/>
          </a:p>
          <a:p>
            <a:r>
              <a:rPr lang="en-US" dirty="0" smtClean="0"/>
              <a:t>Talk about the character building</a:t>
            </a:r>
            <a:r>
              <a:rPr lang="en-US" baseline="0" dirty="0" smtClean="0"/>
              <a:t> and the setting.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1C3F5D-E2C3-4778-9649-76252ABC2F7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process.</a:t>
            </a:r>
          </a:p>
          <a:p>
            <a:endParaRPr lang="en-US" dirty="0" smtClean="0"/>
          </a:p>
          <a:p>
            <a:r>
              <a:rPr lang="en-US" dirty="0" smtClean="0"/>
              <a:t>Talk about the character building</a:t>
            </a:r>
            <a:r>
              <a:rPr lang="en-US" baseline="0" dirty="0" smtClean="0"/>
              <a:t> and the setting.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1C3F5D-E2C3-4778-9649-76252ABC2F7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Blind Date Café</a:t>
            </a:r>
          </a:p>
          <a:p>
            <a:endParaRPr lang="en-US" dirty="0" smtClean="0"/>
          </a:p>
          <a:p>
            <a:r>
              <a:rPr lang="en-US" dirty="0" smtClean="0"/>
              <a:t>Inspired by actual events, this play does not actually represent individuals, just some of the fascinating ambiguities and gross biases, and , not that anyone is surprised, complete lack of reflection and self awareness possessed by some to amuse me.  </a:t>
            </a:r>
          </a:p>
          <a:p>
            <a:endParaRPr lang="en-US" dirty="0" smtClean="0"/>
          </a:p>
          <a:p>
            <a:r>
              <a:rPr lang="en-US" dirty="0" smtClean="0"/>
              <a:t>Being amused, I waned</a:t>
            </a:r>
            <a:r>
              <a:rPr lang="en-US" baseline="0" dirty="0" smtClean="0"/>
              <a:t> to share, what better way to share than to write a play!</a:t>
            </a:r>
          </a:p>
          <a:p>
            <a:endParaRPr lang="en-US" baseline="0" dirty="0" smtClean="0"/>
          </a:p>
          <a:p>
            <a:r>
              <a:rPr lang="en-US" baseline="0" dirty="0" smtClean="0"/>
              <a:t>Unfortunately, a play is a little more tedious to write than it is to imagine.  There is actually ……</a:t>
            </a:r>
            <a:endParaRPr lang="en-US" dirty="0"/>
          </a:p>
        </p:txBody>
      </p:sp>
      <p:sp>
        <p:nvSpPr>
          <p:cNvPr id="4" name="Slide Number Placeholder 3"/>
          <p:cNvSpPr>
            <a:spLocks noGrp="1"/>
          </p:cNvSpPr>
          <p:nvPr>
            <p:ph type="sldNum" sz="quarter" idx="10"/>
          </p:nvPr>
        </p:nvSpPr>
        <p:spPr/>
        <p:txBody>
          <a:bodyPr/>
          <a:lstStyle/>
          <a:p>
            <a:fld id="{D11C3F5D-E2C3-4778-9649-76252ABC2F7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1C3F5D-E2C3-4778-9649-76252ABC2F7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times when an idea may introduce a new character or dimension</a:t>
            </a:r>
            <a:r>
              <a:rPr lang="en-US" baseline="0" dirty="0" smtClean="0"/>
              <a:t> to the play.  </a:t>
            </a:r>
          </a:p>
          <a:p>
            <a:endParaRPr lang="en-US" baseline="0" dirty="0" smtClean="0"/>
          </a:p>
          <a:p>
            <a:r>
              <a:rPr lang="en-US" baseline="0" dirty="0" smtClean="0"/>
              <a:t>In the depths of my on-line dating experience, I began to wonder what Critical and Creative Thinking tools might be beneficial.  One of the first thoughts that came to mind was……SWOT!  Of course!</a:t>
            </a:r>
            <a:endParaRPr lang="en-US" dirty="0"/>
          </a:p>
        </p:txBody>
      </p:sp>
      <p:sp>
        <p:nvSpPr>
          <p:cNvPr id="4" name="Slide Number Placeholder 3"/>
          <p:cNvSpPr>
            <a:spLocks noGrp="1"/>
          </p:cNvSpPr>
          <p:nvPr>
            <p:ph type="sldNum" sz="quarter" idx="10"/>
          </p:nvPr>
        </p:nvSpPr>
        <p:spPr/>
        <p:txBody>
          <a:bodyPr/>
          <a:lstStyle/>
          <a:p>
            <a:fld id="{D11C3F5D-E2C3-4778-9649-76252ABC2F7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came to Critical and Creative Thinking via my professional life in Human</a:t>
            </a:r>
            <a:r>
              <a:rPr lang="en-US" baseline="0" dirty="0" smtClean="0"/>
              <a:t> Resources.  For those of you who may not know, Human Resources is not a fun loving field.  It is filled with Federal and State law, rules, regulations, paperwork and often very raw emotion.  People are vulnerable when dealing with professionals in Human Resources, to paraphrase Tennessee Williams, we end up relying on the kindness (honesty, </a:t>
            </a:r>
            <a:r>
              <a:rPr lang="en-US" baseline="0" dirty="0" err="1" smtClean="0"/>
              <a:t>trustworthness</a:t>
            </a:r>
            <a:r>
              <a:rPr lang="en-US" baseline="0" dirty="0" smtClean="0"/>
              <a:t>) of strangers.  </a:t>
            </a:r>
          </a:p>
          <a:p>
            <a:endParaRPr lang="en-US" baseline="0" dirty="0" smtClean="0"/>
          </a:p>
          <a:p>
            <a:r>
              <a:rPr lang="en-US" baseline="0" dirty="0" smtClean="0"/>
              <a:t>My specialties are mediating and coaching; everything from onboarding orientation, conducting investigations, interpersonal issues, legal negotiations,  and keeping employees from fighting on hot sweltering days in a Florida summer.  </a:t>
            </a:r>
          </a:p>
          <a:p>
            <a:endParaRPr lang="en-US" baseline="0" dirty="0" smtClean="0"/>
          </a:p>
          <a:p>
            <a:r>
              <a:rPr lang="en-US" baseline="0" dirty="0" smtClean="0"/>
              <a:t>I was looking for a way to enhance my work; MBA – everyone had those, Law degree – I thought I would get bored.  In my searching I happened on the CCT program and came to try it out and see if it had workplace applications.</a:t>
            </a:r>
          </a:p>
          <a:p>
            <a:endParaRPr lang="en-US" baseline="0" dirty="0" smtClean="0"/>
          </a:p>
          <a:p>
            <a:r>
              <a:rPr lang="en-US" baseline="0" dirty="0" smtClean="0"/>
              <a:t>I took my first class and was hooked.</a:t>
            </a:r>
          </a:p>
          <a:p>
            <a:r>
              <a:rPr lang="en-US" baseline="0" dirty="0" smtClean="0"/>
              <a:t>I was looking for a way to enhance my work, and took a class to see if it was applicable.  I was hooked.  </a:t>
            </a:r>
            <a:endParaRPr lang="en-US" dirty="0"/>
          </a:p>
        </p:txBody>
      </p:sp>
      <p:sp>
        <p:nvSpPr>
          <p:cNvPr id="4" name="Slide Number Placeholder 3"/>
          <p:cNvSpPr>
            <a:spLocks noGrp="1"/>
          </p:cNvSpPr>
          <p:nvPr>
            <p:ph type="sldNum" sz="quarter" idx="10"/>
          </p:nvPr>
        </p:nvSpPr>
        <p:spPr/>
        <p:txBody>
          <a:bodyPr/>
          <a:lstStyle/>
          <a:p>
            <a:fld id="{D11C3F5D-E2C3-4778-9649-76252ABC2F7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1C3F5D-E2C3-4778-9649-76252ABC2F7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thinking person hasn’t wished they had better tools when looking for that perfect match.</a:t>
            </a:r>
          </a:p>
          <a:p>
            <a:endParaRPr lang="en-US" dirty="0"/>
          </a:p>
        </p:txBody>
      </p:sp>
      <p:sp>
        <p:nvSpPr>
          <p:cNvPr id="4" name="Slide Number Placeholder 3"/>
          <p:cNvSpPr>
            <a:spLocks noGrp="1"/>
          </p:cNvSpPr>
          <p:nvPr>
            <p:ph type="sldNum" sz="quarter" idx="10"/>
          </p:nvPr>
        </p:nvSpPr>
        <p:spPr/>
        <p:txBody>
          <a:bodyPr/>
          <a:lstStyle/>
          <a:p>
            <a:fld id="{D11C3F5D-E2C3-4778-9649-76252ABC2F7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1C3F5D-E2C3-4778-9649-76252ABC2F7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father loved to tell stories.</a:t>
            </a:r>
            <a:r>
              <a:rPr lang="en-US" baseline="0" dirty="0" smtClean="0"/>
              <a:t>  He had a way with people and situations that, in the best of times, was filled with welcoming, humor and intelligence.  Every evening at dinner he would start the conversation by talking about his day.  He filled his stories with characters and events that filled the room with their presence.  When he was finished the we each had an opportunity to entertain and amuse.  In these dinner conversations I learned the subtle aspects of delivery, timing, and surprise.  Wit was </a:t>
            </a:r>
            <a:r>
              <a:rPr lang="en-US" baseline="0" dirty="0" err="1" smtClean="0"/>
              <a:t>falued</a:t>
            </a:r>
            <a:r>
              <a:rPr lang="en-US" baseline="0" dirty="0" smtClean="0"/>
              <a:t> and flawless presentation rewarded with hearty laughter, tears, and giggles.  </a:t>
            </a:r>
          </a:p>
          <a:p>
            <a:endParaRPr lang="en-US" baseline="0" dirty="0" smtClean="0"/>
          </a:p>
          <a:p>
            <a:r>
              <a:rPr lang="en-US" baseline="0" dirty="0" smtClean="0"/>
              <a:t>Everyday provided a new opportunity to create stories.  And when that failed to inspire there was always…. </a:t>
            </a:r>
            <a:endParaRPr lang="en-US" dirty="0"/>
          </a:p>
        </p:txBody>
      </p:sp>
      <p:sp>
        <p:nvSpPr>
          <p:cNvPr id="4" name="Slide Number Placeholder 3"/>
          <p:cNvSpPr>
            <a:spLocks noGrp="1"/>
          </p:cNvSpPr>
          <p:nvPr>
            <p:ph type="sldNum" sz="quarter" idx="10"/>
          </p:nvPr>
        </p:nvSpPr>
        <p:spPr/>
        <p:txBody>
          <a:bodyPr/>
          <a:lstStyle/>
          <a:p>
            <a:fld id="{D11C3F5D-E2C3-4778-9649-76252ABC2F7E}"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skills, tools and techniques were invaluable in the business environment.   I could see the difference in my work and I started to learn more about myself.  </a:t>
            </a:r>
            <a:endParaRPr lang="en-US" dirty="0"/>
          </a:p>
        </p:txBody>
      </p:sp>
      <p:sp>
        <p:nvSpPr>
          <p:cNvPr id="4" name="Slide Number Placeholder 3"/>
          <p:cNvSpPr>
            <a:spLocks noGrp="1"/>
          </p:cNvSpPr>
          <p:nvPr>
            <p:ph type="sldNum" sz="quarter" idx="10"/>
          </p:nvPr>
        </p:nvSpPr>
        <p:spPr/>
        <p:txBody>
          <a:bodyPr/>
          <a:lstStyle/>
          <a:p>
            <a:fld id="{D11C3F5D-E2C3-4778-9649-76252ABC2F7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found that with everything I learned it was often easier for other to understand some of my new approaches if I gave a real life experience as an example.  Basically, a story.  </a:t>
            </a:r>
          </a:p>
          <a:p>
            <a:endParaRPr lang="en-US" dirty="0" smtClean="0"/>
          </a:p>
          <a:p>
            <a:r>
              <a:rPr lang="en-US" dirty="0" smtClean="0"/>
              <a:t>Stories are like</a:t>
            </a:r>
            <a:r>
              <a:rPr lang="en-US" baseline="0" dirty="0" smtClean="0"/>
              <a:t> a playground for the mind.</a:t>
            </a:r>
          </a:p>
          <a:p>
            <a:endParaRPr lang="en-US" baseline="0" dirty="0" smtClean="0"/>
          </a:p>
          <a:p>
            <a:r>
              <a:rPr lang="en-US" baseline="0" dirty="0" smtClean="0"/>
              <a:t>They provide the space where possibility can be examined, explored, and tested.  I would imagine stories, </a:t>
            </a:r>
            <a:r>
              <a:rPr lang="en-US" baseline="0" dirty="0" err="1" smtClean="0"/>
              <a:t>scenearios</a:t>
            </a:r>
            <a:r>
              <a:rPr lang="en-US" baseline="0" dirty="0" smtClean="0"/>
              <a:t>, strategies, environments, contingencies, and events; and with some of these, the ones that intrigued me the most, I would write them down.  This is true.  I am a closet writer.  </a:t>
            </a:r>
          </a:p>
          <a:p>
            <a:endParaRPr lang="en-US" baseline="0"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11C3F5D-E2C3-4778-9649-76252ABC2F7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loved writing down my thought,</a:t>
            </a:r>
            <a:r>
              <a:rPr lang="en-US" baseline="0" dirty="0" smtClean="0"/>
              <a:t> ideas, and stories as long as I can remember.  I have experimented with prose, poetry, non-fiction, fiction, instruction, fantasy, and plays.</a:t>
            </a:r>
            <a:endParaRPr lang="en-US" dirty="0"/>
          </a:p>
        </p:txBody>
      </p:sp>
      <p:sp>
        <p:nvSpPr>
          <p:cNvPr id="4" name="Slide Number Placeholder 3"/>
          <p:cNvSpPr>
            <a:spLocks noGrp="1"/>
          </p:cNvSpPr>
          <p:nvPr>
            <p:ph type="sldNum" sz="quarter" idx="10"/>
          </p:nvPr>
        </p:nvSpPr>
        <p:spPr/>
        <p:txBody>
          <a:bodyPr/>
          <a:lstStyle/>
          <a:p>
            <a:fld id="{D11C3F5D-E2C3-4778-9649-76252ABC2F7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Story is powerful.</a:t>
            </a:r>
          </a:p>
          <a:p>
            <a:endParaRPr lang="en-US" dirty="0" smtClean="0"/>
          </a:p>
          <a:p>
            <a:r>
              <a:rPr lang="en-US" dirty="0" smtClean="0"/>
              <a:t>Growing up I would look at myself in a mirror</a:t>
            </a:r>
            <a:r>
              <a:rPr lang="en-US" baseline="0" dirty="0" smtClean="0"/>
              <a:t> and tell stories, answer questions, and think through ideas.  I would watch my eyes, I would only see them clearly if </a:t>
            </a:r>
            <a:r>
              <a:rPr lang="en-US" baseline="0" dirty="0" err="1" smtClean="0"/>
              <a:t>Iand</a:t>
            </a:r>
            <a:r>
              <a:rPr lang="en-US" baseline="0" dirty="0" smtClean="0"/>
              <a:t> wonder at the expressiveness of eyes.</a:t>
            </a:r>
            <a:endParaRPr lang="en-US" dirty="0" smtClean="0"/>
          </a:p>
          <a:p>
            <a:endParaRPr lang="en-US" dirty="0" smtClean="0"/>
          </a:p>
          <a:p>
            <a:endParaRPr lang="en-US" dirty="0" smtClean="0"/>
          </a:p>
          <a:p>
            <a:r>
              <a:rPr lang="en-US" dirty="0" smtClean="0"/>
              <a:t>Help us make sense out of chaos</a:t>
            </a:r>
          </a:p>
          <a:p>
            <a:r>
              <a:rPr lang="en-US" dirty="0" smtClean="0"/>
              <a:t>Are</a:t>
            </a:r>
            <a:r>
              <a:rPr lang="en-US" baseline="0" dirty="0" smtClean="0"/>
              <a:t> useful teaching tools</a:t>
            </a:r>
          </a:p>
          <a:p>
            <a:r>
              <a:rPr lang="en-US" baseline="0" dirty="0" smtClean="0"/>
              <a:t>Share messages and values</a:t>
            </a:r>
          </a:p>
          <a:p>
            <a:r>
              <a:rPr lang="en-US" baseline="0" dirty="0" smtClean="0"/>
              <a:t>And</a:t>
            </a:r>
          </a:p>
          <a:p>
            <a:r>
              <a:rPr lang="en-US" baseline="0" dirty="0" smtClean="0"/>
              <a:t>Can be a vehicle of questioning and dealing with ambiguity. </a:t>
            </a:r>
          </a:p>
          <a:p>
            <a:endParaRPr lang="en-US" dirty="0"/>
          </a:p>
        </p:txBody>
      </p:sp>
      <p:sp>
        <p:nvSpPr>
          <p:cNvPr id="4" name="Slide Number Placeholder 3"/>
          <p:cNvSpPr>
            <a:spLocks noGrp="1"/>
          </p:cNvSpPr>
          <p:nvPr>
            <p:ph type="sldNum" sz="quarter" idx="10"/>
          </p:nvPr>
        </p:nvSpPr>
        <p:spPr/>
        <p:txBody>
          <a:bodyPr/>
          <a:lstStyle/>
          <a:p>
            <a:fld id="{D11C3F5D-E2C3-4778-9649-76252ABC2F7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received my first pair of glasses when I was 9 years old.  That is the first time I remember seeing individual blades of grass and leaves on trees,</a:t>
            </a:r>
            <a:r>
              <a:rPr lang="en-US" baseline="0" dirty="0" smtClean="0"/>
              <a:t> pebbles in the sidewalk, and a clear sky.</a:t>
            </a:r>
          </a:p>
          <a:p>
            <a:endParaRPr lang="en-US" baseline="0" dirty="0" smtClean="0"/>
          </a:p>
          <a:p>
            <a:endParaRPr lang="en-US" baseline="0" dirty="0" smtClean="0"/>
          </a:p>
          <a:p>
            <a:r>
              <a:rPr lang="en-US" baseline="0" dirty="0" smtClean="0"/>
              <a:t>My world changed.</a:t>
            </a:r>
          </a:p>
          <a:p>
            <a:endParaRPr lang="en-US" baseline="0" dirty="0" smtClean="0"/>
          </a:p>
          <a:p>
            <a:r>
              <a:rPr lang="en-US" baseline="0" dirty="0" smtClean="0"/>
              <a:t>I have always considered my family a light hearted version of a Tennessee Williams play, or an extremely depressed Mark Twain.</a:t>
            </a:r>
          </a:p>
          <a:p>
            <a:endParaRPr lang="en-US" baseline="0" dirty="0" smtClean="0"/>
          </a:p>
          <a:p>
            <a:r>
              <a:rPr lang="en-US" baseline="0" dirty="0" smtClean="0"/>
              <a:t>We had records of Broadway musicals, portions of the classics on 50 Great Moments in Music, Daddy read to us from America’s Best Loved Poems, he worked on the cars, mowed the lawn, Mother cooked and lost our laundry.  My family was filled with farmers, businessmen, and teachers.  We were middle class and extremely concrete.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1C3F5D-E2C3-4778-9649-76252ABC2F7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come from a pretty concrete world.  </a:t>
            </a:r>
          </a:p>
          <a:p>
            <a:r>
              <a:rPr lang="en-US" dirty="0" smtClean="0"/>
              <a:t>My father loved to tell stories.  He had a way with people and situations that</a:t>
            </a:r>
            <a:r>
              <a:rPr lang="en-US" baseline="0" dirty="0" smtClean="0"/>
              <a:t> could be filled with welcoming, humor and intelligence.  Every evening at dinner he would start the conversation.  It might have been about his day, the news, or something he read.  His stories filled the room.  When he was finished it was our turn.  In these conversations I learned the subtle aspects of delivery, timing and surprise.  Wit was valued and flawless presentation rewarded with hearty laughter, tears, and giggles.  It was all about taking the everyday and making it engaging, entertaining, and memorable.</a:t>
            </a:r>
          </a:p>
          <a:p>
            <a:endParaRPr lang="en-US" baseline="0" dirty="0" smtClean="0"/>
          </a:p>
          <a:p>
            <a:r>
              <a:rPr lang="en-US" baseline="0" dirty="0" smtClean="0"/>
              <a:t>This was our life.  The stories we heard and learned to tell reflected the world as we knew it.  </a:t>
            </a:r>
          </a:p>
          <a:p>
            <a:endParaRPr lang="en-US" baseline="0" dirty="0" smtClean="0"/>
          </a:p>
          <a:p>
            <a:r>
              <a:rPr lang="en-US" baseline="0" dirty="0" smtClean="0"/>
              <a:t>There were stories and questions I had that were not welcome at the dinner table.  It is amazing how we learn the boundaries of our families.</a:t>
            </a:r>
          </a:p>
          <a:p>
            <a:endParaRPr lang="en-US" baseline="0" dirty="0" smtClean="0"/>
          </a:p>
          <a:p>
            <a:endParaRPr lang="en-US" baseline="0" dirty="0" smtClean="0"/>
          </a:p>
          <a:p>
            <a:endParaRPr lang="en-US" baseline="0" dirty="0" smtClean="0"/>
          </a:p>
          <a:p>
            <a:endParaRPr lang="en-US" baseline="0" dirty="0" smtClean="0"/>
          </a:p>
          <a:p>
            <a:endParaRPr lang="en-US" dirty="0" smtClean="0"/>
          </a:p>
          <a:p>
            <a:r>
              <a:rPr lang="en-US" dirty="0" smtClean="0"/>
              <a:t>He had a way with people and situations that, in the best of times, was filled with welcoming,</a:t>
            </a:r>
            <a:r>
              <a:rPr lang="en-US" baseline="0" dirty="0" smtClean="0"/>
              <a:t> humor and intelligence.  Every evening at dinner he would start the conversation by talking about his day.  His stories had characters and events that filled the room with their presence.  When he was finished we each had an opportunity to entertain and amuse.  In these dinner conversations I learned the subtle aspects of delivery, timing, presence, and surprise. </a:t>
            </a:r>
            <a:endParaRPr lang="en-US" dirty="0"/>
          </a:p>
        </p:txBody>
      </p:sp>
      <p:sp>
        <p:nvSpPr>
          <p:cNvPr id="4" name="Slide Number Placeholder 3"/>
          <p:cNvSpPr>
            <a:spLocks noGrp="1"/>
          </p:cNvSpPr>
          <p:nvPr>
            <p:ph type="sldNum" sz="quarter" idx="10"/>
          </p:nvPr>
        </p:nvSpPr>
        <p:spPr/>
        <p:txBody>
          <a:bodyPr/>
          <a:lstStyle/>
          <a:p>
            <a:fld id="{D11C3F5D-E2C3-4778-9649-76252ABC2F7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had all the usual suspects! </a:t>
            </a:r>
            <a:r>
              <a:rPr lang="en-US" dirty="0" err="1" smtClean="0"/>
              <a:t>heros</a:t>
            </a:r>
            <a:r>
              <a:rPr lang="en-US" dirty="0" smtClean="0"/>
              <a:t> and </a:t>
            </a:r>
            <a:r>
              <a:rPr lang="en-US" dirty="0" err="1" smtClean="0"/>
              <a:t>villians</a:t>
            </a:r>
            <a:r>
              <a:rPr lang="en-US" dirty="0" smtClean="0"/>
              <a:t>, bloodlines that went back to the American</a:t>
            </a:r>
            <a:r>
              <a:rPr lang="en-US" baseline="0" dirty="0" smtClean="0"/>
              <a:t> Revolution and some that did not, there were rivalries, and truces, loving and not so loving relationships.  In my family I learned many things….</a:t>
            </a:r>
          </a:p>
          <a:p>
            <a:endParaRPr lang="en-US" baseline="0" dirty="0" smtClean="0"/>
          </a:p>
          <a:p>
            <a:r>
              <a:rPr lang="en-US" baseline="0" dirty="0" smtClean="0"/>
              <a:t>It was important to me to stay clear of the storm, when ever possible.  And there were storms.</a:t>
            </a:r>
            <a:endParaRPr lang="en-US" dirty="0"/>
          </a:p>
        </p:txBody>
      </p:sp>
      <p:sp>
        <p:nvSpPr>
          <p:cNvPr id="4" name="Slide Number Placeholder 3"/>
          <p:cNvSpPr>
            <a:spLocks noGrp="1"/>
          </p:cNvSpPr>
          <p:nvPr>
            <p:ph type="sldNum" sz="quarter" idx="10"/>
          </p:nvPr>
        </p:nvSpPr>
        <p:spPr/>
        <p:txBody>
          <a:bodyPr/>
          <a:lstStyle/>
          <a:p>
            <a:fld id="{D11C3F5D-E2C3-4778-9649-76252ABC2F7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10E3BD-7FF9-476A-A221-F98BE1CC52BC}" type="datetimeFigureOut">
              <a:rPr lang="en-US" smtClean="0"/>
              <a:pPr/>
              <a:t>5/5/2013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AD8EBA8-BB87-4EE2-94D2-AB8584CFC92C}"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10E3BD-7FF9-476A-A221-F98BE1CC52BC}" type="datetimeFigureOut">
              <a:rPr lang="en-US" smtClean="0"/>
              <a:pPr/>
              <a:t>5/5/2013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AD8EBA8-BB87-4EE2-94D2-AB8584CFC9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10E3BD-7FF9-476A-A221-F98BE1CC52BC}" type="datetimeFigureOut">
              <a:rPr lang="en-US" smtClean="0"/>
              <a:pPr/>
              <a:t>5/5/2013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AD8EBA8-BB87-4EE2-94D2-AB8584CFC9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10E3BD-7FF9-476A-A221-F98BE1CC52BC}" type="datetimeFigureOut">
              <a:rPr lang="en-US" smtClean="0"/>
              <a:pPr/>
              <a:t>5/5/2013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AD8EBA8-BB87-4EE2-94D2-AB8584CFC9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10E3BD-7FF9-476A-A221-F98BE1CC52BC}" type="datetimeFigureOut">
              <a:rPr lang="en-US" smtClean="0"/>
              <a:pPr/>
              <a:t>5/5/2013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AD8EBA8-BB87-4EE2-94D2-AB8584CFC92C}"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10E3BD-7FF9-476A-A221-F98BE1CC52BC}" type="datetimeFigureOut">
              <a:rPr lang="en-US" smtClean="0"/>
              <a:pPr/>
              <a:t>5/5/2013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AD8EBA8-BB87-4EE2-94D2-AB8584CFC9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10E3BD-7FF9-476A-A221-F98BE1CC52BC}" type="datetimeFigureOut">
              <a:rPr lang="en-US" smtClean="0"/>
              <a:pPr/>
              <a:t>5/5/2013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AD8EBA8-BB87-4EE2-94D2-AB8584CFC92C}"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10E3BD-7FF9-476A-A221-F98BE1CC52BC}" type="datetimeFigureOut">
              <a:rPr lang="en-US" smtClean="0"/>
              <a:pPr/>
              <a:t>5/5/2013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AD8EBA8-BB87-4EE2-94D2-AB8584CFC9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10E3BD-7FF9-476A-A221-F98BE1CC52BC}" type="datetimeFigureOut">
              <a:rPr lang="en-US" smtClean="0"/>
              <a:pPr/>
              <a:t>5/5/2013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AD8EBA8-BB87-4EE2-94D2-AB8584CFC9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10E3BD-7FF9-476A-A221-F98BE1CC52BC}" type="datetimeFigureOut">
              <a:rPr lang="en-US" smtClean="0"/>
              <a:pPr/>
              <a:t>5/5/2013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AD8EBA8-BB87-4EE2-94D2-AB8584CFC9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10E3BD-7FF9-476A-A221-F98BE1CC52BC}" type="datetimeFigureOut">
              <a:rPr lang="en-US" smtClean="0"/>
              <a:pPr/>
              <a:t>5/5/2013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AD8EBA8-BB87-4EE2-94D2-AB8584CFC9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10E3BD-7FF9-476A-A221-F98BE1CC52BC}" type="datetimeFigureOut">
              <a:rPr lang="en-US" smtClean="0"/>
              <a:pPr/>
              <a:t>5/5/2013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AD8EBA8-BB87-4EE2-94D2-AB8584CFC92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Into the looking Glass</a:t>
            </a:r>
            <a:endParaRPr lang="en-US" dirty="0"/>
          </a:p>
        </p:txBody>
      </p:sp>
      <p:sp>
        <p:nvSpPr>
          <p:cNvPr id="3" name="Subtitle 2"/>
          <p:cNvSpPr>
            <a:spLocks noGrp="1"/>
          </p:cNvSpPr>
          <p:nvPr>
            <p:ph type="subTitle" idx="1"/>
          </p:nvPr>
        </p:nvSpPr>
        <p:spPr/>
        <p:txBody>
          <a:bodyPr/>
          <a:lstStyle/>
          <a:p>
            <a:r>
              <a:rPr lang="en-US" dirty="0" smtClean="0"/>
              <a:t>A Glimpse of CCT and </a:t>
            </a:r>
            <a:r>
              <a:rPr lang="en-US" i="1" dirty="0" smtClean="0"/>
              <a:t>The Blind Date Cafe </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le0025 copy.bmp"/>
          <p:cNvPicPr>
            <a:picLocks noChangeAspect="1"/>
          </p:cNvPicPr>
          <p:nvPr/>
        </p:nvPicPr>
        <p:blipFill>
          <a:blip r:embed="rId3" cstate="print"/>
          <a:stretch>
            <a:fillRect/>
          </a:stretch>
        </p:blipFill>
        <p:spPr>
          <a:xfrm>
            <a:off x="2743200" y="4372669"/>
            <a:ext cx="3634115" cy="2485331"/>
          </a:xfrm>
          <a:prstGeom prst="rect">
            <a:avLst/>
          </a:prstGeom>
        </p:spPr>
      </p:pic>
      <p:pic>
        <p:nvPicPr>
          <p:cNvPr id="9" name="Picture 8" descr="morrison clan.jpg"/>
          <p:cNvPicPr>
            <a:picLocks noChangeAspect="1"/>
          </p:cNvPicPr>
          <p:nvPr/>
        </p:nvPicPr>
        <p:blipFill>
          <a:blip r:embed="rId4" cstate="print"/>
          <a:stretch>
            <a:fillRect/>
          </a:stretch>
        </p:blipFill>
        <p:spPr>
          <a:xfrm>
            <a:off x="3352800" y="2514600"/>
            <a:ext cx="1619250" cy="1828636"/>
          </a:xfrm>
          <a:prstGeom prst="rect">
            <a:avLst/>
          </a:prstGeom>
        </p:spPr>
      </p:pic>
      <p:pic>
        <p:nvPicPr>
          <p:cNvPr id="8" name="Picture 7" descr="File0392.jpg"/>
          <p:cNvPicPr>
            <a:picLocks noChangeAspect="1"/>
          </p:cNvPicPr>
          <p:nvPr/>
        </p:nvPicPr>
        <p:blipFill>
          <a:blip r:embed="rId5" cstate="print"/>
          <a:stretch>
            <a:fillRect/>
          </a:stretch>
        </p:blipFill>
        <p:spPr>
          <a:xfrm>
            <a:off x="0" y="3276600"/>
            <a:ext cx="3950656" cy="2709672"/>
          </a:xfrm>
          <a:prstGeom prst="rect">
            <a:avLst/>
          </a:prstGeom>
        </p:spPr>
      </p:pic>
      <p:pic>
        <p:nvPicPr>
          <p:cNvPr id="6" name="Picture 5" descr="File0376.jpg"/>
          <p:cNvPicPr>
            <a:picLocks noChangeAspect="1"/>
          </p:cNvPicPr>
          <p:nvPr/>
        </p:nvPicPr>
        <p:blipFill>
          <a:blip r:embed="rId6" cstate="print"/>
          <a:stretch>
            <a:fillRect/>
          </a:stretch>
        </p:blipFill>
        <p:spPr>
          <a:xfrm>
            <a:off x="5638800" y="2819400"/>
            <a:ext cx="3674533" cy="2362200"/>
          </a:xfrm>
          <a:prstGeom prst="rect">
            <a:avLst/>
          </a:prstGeom>
        </p:spPr>
      </p:pic>
      <p:pic>
        <p:nvPicPr>
          <p:cNvPr id="7" name="Picture 6" descr="cowgirl.bmp"/>
          <p:cNvPicPr>
            <a:picLocks noChangeAspect="1"/>
          </p:cNvPicPr>
          <p:nvPr/>
        </p:nvPicPr>
        <p:blipFill>
          <a:blip r:embed="rId7" cstate="print"/>
          <a:stretch>
            <a:fillRect/>
          </a:stretch>
        </p:blipFill>
        <p:spPr>
          <a:xfrm>
            <a:off x="1752600" y="152400"/>
            <a:ext cx="4173198" cy="2668528"/>
          </a:xfrm>
          <a:prstGeom prst="rect">
            <a:avLst/>
          </a:prstGeom>
        </p:spPr>
      </p:pic>
      <p:pic>
        <p:nvPicPr>
          <p:cNvPr id="5" name="Picture 4" descr="2005 group with Grannyma.jpg"/>
          <p:cNvPicPr>
            <a:picLocks noChangeAspect="1"/>
          </p:cNvPicPr>
          <p:nvPr/>
        </p:nvPicPr>
        <p:blipFill>
          <a:blip r:embed="rId8" cstate="print"/>
          <a:stretch>
            <a:fillRect/>
          </a:stretch>
        </p:blipFill>
        <p:spPr>
          <a:xfrm rot="309578">
            <a:off x="5081080" y="172256"/>
            <a:ext cx="3951004" cy="2666928"/>
          </a:xfrm>
          <a:prstGeom prst="rect">
            <a:avLst/>
          </a:prstGeom>
        </p:spPr>
      </p:pic>
      <p:pic>
        <p:nvPicPr>
          <p:cNvPr id="4" name="Picture 3" descr="File0364.jpg"/>
          <p:cNvPicPr>
            <a:picLocks noChangeAspect="1"/>
          </p:cNvPicPr>
          <p:nvPr/>
        </p:nvPicPr>
        <p:blipFill>
          <a:blip r:embed="rId9" cstate="print"/>
          <a:stretch>
            <a:fillRect/>
          </a:stretch>
        </p:blipFill>
        <p:spPr>
          <a:xfrm rot="21437301">
            <a:off x="13690" y="61502"/>
            <a:ext cx="2691444" cy="3863791"/>
          </a:xfrm>
          <a:prstGeom prst="rect">
            <a:avLst/>
          </a:prstGeom>
        </p:spPr>
      </p:pic>
      <p:pic>
        <p:nvPicPr>
          <p:cNvPr id="11" name="Picture 10" descr="Grandmother and sherrif copy.bmp"/>
          <p:cNvPicPr>
            <a:picLocks noChangeAspect="1"/>
          </p:cNvPicPr>
          <p:nvPr/>
        </p:nvPicPr>
        <p:blipFill>
          <a:blip r:embed="rId10" cstate="print"/>
          <a:stretch>
            <a:fillRect/>
          </a:stretch>
        </p:blipFill>
        <p:spPr>
          <a:xfrm rot="716622">
            <a:off x="7672537" y="4776063"/>
            <a:ext cx="1458832" cy="2133142"/>
          </a:xfrm>
          <a:prstGeom prst="rect">
            <a:avLst/>
          </a:prstGeom>
        </p:spPr>
      </p:pic>
      <p:pic>
        <p:nvPicPr>
          <p:cNvPr id="13" name="Picture 12" descr="File0367.jpg"/>
          <p:cNvPicPr>
            <a:picLocks noChangeAspect="1"/>
          </p:cNvPicPr>
          <p:nvPr/>
        </p:nvPicPr>
        <p:blipFill>
          <a:blip r:embed="rId11" cstate="print"/>
          <a:stretch>
            <a:fillRect/>
          </a:stretch>
        </p:blipFill>
        <p:spPr>
          <a:xfrm rot="20892460">
            <a:off x="-75725" y="5274491"/>
            <a:ext cx="1828800" cy="1684962"/>
          </a:xfrm>
          <a:prstGeom prst="rect">
            <a:avLst/>
          </a:prstGeom>
        </p:spPr>
      </p:pic>
      <p:pic>
        <p:nvPicPr>
          <p:cNvPr id="14" name="Picture 13" descr="3 in CA.bmp"/>
          <p:cNvPicPr>
            <a:picLocks noChangeAspect="1"/>
          </p:cNvPicPr>
          <p:nvPr/>
        </p:nvPicPr>
        <p:blipFill>
          <a:blip r:embed="rId12" cstate="print"/>
          <a:stretch>
            <a:fillRect/>
          </a:stretch>
        </p:blipFill>
        <p:spPr>
          <a:xfrm>
            <a:off x="5715000" y="5257800"/>
            <a:ext cx="2057149" cy="1981200"/>
          </a:xfrm>
          <a:prstGeom prst="rect">
            <a:avLst/>
          </a:prstGeom>
        </p:spPr>
      </p:pic>
      <p:pic>
        <p:nvPicPr>
          <p:cNvPr id="15" name="Picture 14" descr="File0361.jpg"/>
          <p:cNvPicPr>
            <a:picLocks noChangeAspect="1"/>
          </p:cNvPicPr>
          <p:nvPr/>
        </p:nvPicPr>
        <p:blipFill>
          <a:blip r:embed="rId13" cstate="print"/>
          <a:stretch>
            <a:fillRect/>
          </a:stretch>
        </p:blipFill>
        <p:spPr>
          <a:xfrm>
            <a:off x="1524000" y="5367528"/>
            <a:ext cx="2295063" cy="1490472"/>
          </a:xfrm>
          <a:prstGeom prst="rect">
            <a:avLst/>
          </a:prstGeom>
        </p:spPr>
      </p:pic>
      <p:pic>
        <p:nvPicPr>
          <p:cNvPr id="16" name="Picture 15" descr="File0377.jpg"/>
          <p:cNvPicPr>
            <a:picLocks noChangeAspect="1"/>
          </p:cNvPicPr>
          <p:nvPr/>
        </p:nvPicPr>
        <p:blipFill>
          <a:blip r:embed="rId14" cstate="print"/>
          <a:stretch>
            <a:fillRect/>
          </a:stretch>
        </p:blipFill>
        <p:spPr>
          <a:xfrm rot="167619">
            <a:off x="4458281" y="2495996"/>
            <a:ext cx="2403593" cy="1645867"/>
          </a:xfrm>
          <a:prstGeom prst="rect">
            <a:avLst/>
          </a:prstGeom>
        </p:spPr>
      </p:pic>
      <p:pic>
        <p:nvPicPr>
          <p:cNvPr id="17" name="Picture 16" descr="File0381.jpg"/>
          <p:cNvPicPr>
            <a:picLocks noChangeAspect="1"/>
          </p:cNvPicPr>
          <p:nvPr/>
        </p:nvPicPr>
        <p:blipFill>
          <a:blip r:embed="rId15" cstate="print"/>
          <a:stretch>
            <a:fillRect/>
          </a:stretch>
        </p:blipFill>
        <p:spPr>
          <a:xfrm rot="21346253">
            <a:off x="2438400" y="2133600"/>
            <a:ext cx="1301540" cy="1414272"/>
          </a:xfrm>
          <a:prstGeom prst="rect">
            <a:avLst/>
          </a:prstGeom>
        </p:spPr>
      </p:pic>
      <p:sp>
        <p:nvSpPr>
          <p:cNvPr id="18" name="TextBox 17"/>
          <p:cNvSpPr txBox="1"/>
          <p:nvPr/>
        </p:nvSpPr>
        <p:spPr>
          <a:xfrm rot="613439">
            <a:off x="3962400" y="6096000"/>
            <a:ext cx="1580882" cy="369332"/>
          </a:xfrm>
          <a:prstGeom prst="rect">
            <a:avLst/>
          </a:prstGeom>
          <a:noFill/>
        </p:spPr>
        <p:txBody>
          <a:bodyPr wrap="none" rtlCol="0">
            <a:spAutoFit/>
          </a:bodyPr>
          <a:lstStyle/>
          <a:p>
            <a:r>
              <a:rPr lang="en-US" dirty="0" smtClean="0">
                <a:solidFill>
                  <a:schemeClr val="accent2">
                    <a:lumMod val="75000"/>
                  </a:schemeClr>
                </a:solidFill>
              </a:rPr>
              <a:t>Needs therapy</a:t>
            </a:r>
            <a:endParaRPr lang="en-US" dirty="0">
              <a:solidFill>
                <a:schemeClr val="accent2">
                  <a:lumMod val="75000"/>
                </a:schemeClr>
              </a:solidFill>
            </a:endParaRPr>
          </a:p>
        </p:txBody>
      </p:sp>
      <p:sp>
        <p:nvSpPr>
          <p:cNvPr id="19" name="TextBox 18"/>
          <p:cNvSpPr txBox="1"/>
          <p:nvPr/>
        </p:nvSpPr>
        <p:spPr>
          <a:xfrm>
            <a:off x="2667000" y="3276600"/>
            <a:ext cx="1170513" cy="369332"/>
          </a:xfrm>
          <a:prstGeom prst="rect">
            <a:avLst/>
          </a:prstGeom>
          <a:noFill/>
        </p:spPr>
        <p:txBody>
          <a:bodyPr wrap="none" rtlCol="0">
            <a:spAutoFit/>
          </a:bodyPr>
          <a:lstStyle/>
          <a:p>
            <a:r>
              <a:rPr lang="en-US" dirty="0" smtClean="0">
                <a:solidFill>
                  <a:srgbClr val="8A108A"/>
                </a:solidFill>
                <a:effectLst>
                  <a:outerShdw blurRad="50800" dist="50800" dir="5400000" algn="ctr" rotWithShape="0">
                    <a:schemeClr val="accent3">
                      <a:lumMod val="75000"/>
                    </a:schemeClr>
                  </a:outerShdw>
                </a:effectLst>
              </a:rPr>
              <a:t>addictions</a:t>
            </a:r>
            <a:endParaRPr lang="en-US" dirty="0">
              <a:solidFill>
                <a:srgbClr val="8A108A"/>
              </a:solidFill>
              <a:effectLst>
                <a:outerShdw blurRad="50800" dist="50800" dir="5400000" algn="ctr" rotWithShape="0">
                  <a:schemeClr val="accent3">
                    <a:lumMod val="75000"/>
                  </a:schemeClr>
                </a:outerShdw>
              </a:effectLst>
            </a:endParaRPr>
          </a:p>
        </p:txBody>
      </p:sp>
      <p:sp>
        <p:nvSpPr>
          <p:cNvPr id="20" name="TextBox 19"/>
          <p:cNvSpPr txBox="1"/>
          <p:nvPr/>
        </p:nvSpPr>
        <p:spPr>
          <a:xfrm>
            <a:off x="5105400" y="1371600"/>
            <a:ext cx="2996782" cy="369332"/>
          </a:xfrm>
          <a:prstGeom prst="rect">
            <a:avLst/>
          </a:prstGeom>
          <a:noFill/>
        </p:spPr>
        <p:txBody>
          <a:bodyPr wrap="none" rtlCol="0">
            <a:spAutoFit/>
          </a:bodyPr>
          <a:lstStyle/>
          <a:p>
            <a:r>
              <a:rPr lang="en-US" dirty="0" smtClean="0">
                <a:solidFill>
                  <a:schemeClr val="bg1">
                    <a:lumMod val="95000"/>
                    <a:lumOff val="5000"/>
                  </a:schemeClr>
                </a:solidFill>
              </a:rPr>
              <a:t>Tennessee William’s  Fan Club</a:t>
            </a:r>
            <a:endParaRPr lang="en-US" dirty="0">
              <a:solidFill>
                <a:schemeClr val="bg1">
                  <a:lumMod val="95000"/>
                  <a:lumOff val="5000"/>
                </a:schemeClr>
              </a:solidFill>
            </a:endParaRPr>
          </a:p>
        </p:txBody>
      </p:sp>
      <p:sp>
        <p:nvSpPr>
          <p:cNvPr id="21" name="TextBox 20"/>
          <p:cNvSpPr txBox="1"/>
          <p:nvPr/>
        </p:nvSpPr>
        <p:spPr>
          <a:xfrm>
            <a:off x="8001000" y="5943600"/>
            <a:ext cx="957313" cy="369332"/>
          </a:xfrm>
          <a:prstGeom prst="rect">
            <a:avLst/>
          </a:prstGeom>
          <a:noFill/>
        </p:spPr>
        <p:txBody>
          <a:bodyPr wrap="none" rtlCol="0">
            <a:spAutoFit/>
          </a:bodyPr>
          <a:lstStyle/>
          <a:p>
            <a:r>
              <a:rPr lang="en-US" dirty="0" smtClean="0">
                <a:solidFill>
                  <a:srgbClr val="FFFF00"/>
                </a:solidFill>
              </a:rPr>
              <a:t>Bad guy</a:t>
            </a:r>
            <a:endParaRPr lang="en-US" dirty="0">
              <a:solidFill>
                <a:srgbClr val="FFFF00"/>
              </a:solidFill>
            </a:endParaRPr>
          </a:p>
        </p:txBody>
      </p:sp>
      <p:sp>
        <p:nvSpPr>
          <p:cNvPr id="22" name="TextBox 21"/>
          <p:cNvSpPr txBox="1"/>
          <p:nvPr/>
        </p:nvSpPr>
        <p:spPr>
          <a:xfrm>
            <a:off x="7391400" y="3276600"/>
            <a:ext cx="1388522" cy="369332"/>
          </a:xfrm>
          <a:prstGeom prst="rect">
            <a:avLst/>
          </a:prstGeom>
          <a:noFill/>
        </p:spPr>
        <p:txBody>
          <a:bodyPr wrap="none" rtlCol="0">
            <a:spAutoFit/>
          </a:bodyPr>
          <a:lstStyle/>
          <a:p>
            <a:r>
              <a:rPr lang="en-US" dirty="0" smtClean="0"/>
              <a:t>Alien Hunter</a:t>
            </a:r>
            <a:endParaRPr lang="en-US" dirty="0"/>
          </a:p>
        </p:txBody>
      </p:sp>
      <p:sp>
        <p:nvSpPr>
          <p:cNvPr id="23" name="TextBox 22"/>
          <p:cNvSpPr txBox="1"/>
          <p:nvPr/>
        </p:nvSpPr>
        <p:spPr>
          <a:xfrm>
            <a:off x="533400" y="838200"/>
            <a:ext cx="716863" cy="369332"/>
          </a:xfrm>
          <a:prstGeom prst="rect">
            <a:avLst/>
          </a:prstGeom>
          <a:noFill/>
        </p:spPr>
        <p:txBody>
          <a:bodyPr wrap="none" rtlCol="0">
            <a:spAutoFit/>
          </a:bodyPr>
          <a:lstStyle/>
          <a:p>
            <a:r>
              <a:rPr lang="en-US" dirty="0" err="1" smtClean="0">
                <a:solidFill>
                  <a:srgbClr val="FFFF00"/>
                </a:solidFill>
              </a:rPr>
              <a:t>heros</a:t>
            </a:r>
            <a:endParaRPr lang="en-US" dirty="0">
              <a:solidFill>
                <a:srgbClr val="FFFF00"/>
              </a:solidFill>
            </a:endParaRPr>
          </a:p>
        </p:txBody>
      </p:sp>
      <p:sp>
        <p:nvSpPr>
          <p:cNvPr id="24" name="TextBox 23"/>
          <p:cNvSpPr txBox="1"/>
          <p:nvPr/>
        </p:nvSpPr>
        <p:spPr>
          <a:xfrm rot="20250284">
            <a:off x="176572" y="4867885"/>
            <a:ext cx="1221809" cy="369332"/>
          </a:xfrm>
          <a:prstGeom prst="rect">
            <a:avLst/>
          </a:prstGeom>
          <a:noFill/>
        </p:spPr>
        <p:txBody>
          <a:bodyPr wrap="none" rtlCol="0">
            <a:spAutoFit/>
          </a:bodyPr>
          <a:lstStyle/>
          <a:p>
            <a:r>
              <a:rPr lang="en-US" dirty="0" smtClean="0">
                <a:solidFill>
                  <a:schemeClr val="accent4">
                    <a:lumMod val="75000"/>
                  </a:schemeClr>
                </a:solidFill>
              </a:rPr>
              <a:t>depression</a:t>
            </a:r>
            <a:endParaRPr lang="en-US" dirty="0">
              <a:solidFill>
                <a:schemeClr val="accent4">
                  <a:lumMod val="75000"/>
                </a:schemeClr>
              </a:solidFill>
            </a:endParaRPr>
          </a:p>
        </p:txBody>
      </p:sp>
      <p:sp>
        <p:nvSpPr>
          <p:cNvPr id="25" name="TextBox 24"/>
          <p:cNvSpPr txBox="1"/>
          <p:nvPr/>
        </p:nvSpPr>
        <p:spPr>
          <a:xfrm rot="1395966">
            <a:off x="4908733" y="2698783"/>
            <a:ext cx="1008609" cy="369332"/>
          </a:xfrm>
          <a:prstGeom prst="rect">
            <a:avLst/>
          </a:prstGeom>
          <a:noFill/>
        </p:spPr>
        <p:txBody>
          <a:bodyPr wrap="none" rtlCol="0">
            <a:spAutoFit/>
          </a:bodyPr>
          <a:lstStyle/>
          <a:p>
            <a:r>
              <a:rPr lang="en-US" dirty="0" err="1" smtClean="0">
                <a:solidFill>
                  <a:schemeClr val="accent2">
                    <a:lumMod val="75000"/>
                  </a:schemeClr>
                </a:solidFill>
              </a:rPr>
              <a:t>Secerets</a:t>
            </a:r>
            <a:endParaRPr lang="en-US" dirty="0">
              <a:solidFill>
                <a:schemeClr val="accent2">
                  <a:lumMod val="75000"/>
                </a:schemeClr>
              </a:solidFill>
            </a:endParaRPr>
          </a:p>
        </p:txBody>
      </p:sp>
    </p:spTree>
  </p:cSld>
  <p:clrMapOvr>
    <a:masterClrMapping/>
  </p:clrMapOvr>
  <p:transition spd="slow">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latin typeface="Bradley Hand ITC" pitchFamily="66" charset="0"/>
              </a:rPr>
              <a:t>Stories </a:t>
            </a:r>
            <a:endParaRPr lang="en-US" sz="5400" b="1" dirty="0">
              <a:latin typeface="Bradley Hand ITC" pitchFamily="66" charset="0"/>
            </a:endParaRPr>
          </a:p>
        </p:txBody>
      </p:sp>
      <p:pic>
        <p:nvPicPr>
          <p:cNvPr id="3" name="Picture 2" descr="1138_xray_opt_thm Chandra e-ray image.jpg"/>
          <p:cNvPicPr>
            <a:picLocks noChangeAspect="1"/>
          </p:cNvPicPr>
          <p:nvPr/>
        </p:nvPicPr>
        <p:blipFill>
          <a:blip r:embed="rId3" cstate="print"/>
          <a:stretch>
            <a:fillRect/>
          </a:stretch>
        </p:blipFill>
        <p:spPr>
          <a:xfrm>
            <a:off x="381000" y="0"/>
            <a:ext cx="8763000" cy="6858000"/>
          </a:xfrm>
          <a:prstGeom prst="rect">
            <a:avLst/>
          </a:prstGeom>
        </p:spPr>
      </p:pic>
      <p:sp>
        <p:nvSpPr>
          <p:cNvPr id="4" name="TextBox 3"/>
          <p:cNvSpPr txBox="1"/>
          <p:nvPr/>
        </p:nvSpPr>
        <p:spPr>
          <a:xfrm>
            <a:off x="990600" y="609600"/>
            <a:ext cx="1459054" cy="707886"/>
          </a:xfrm>
          <a:prstGeom prst="rect">
            <a:avLst/>
          </a:prstGeom>
          <a:noFill/>
        </p:spPr>
        <p:txBody>
          <a:bodyPr wrap="none" rtlCol="0">
            <a:spAutoFit/>
          </a:bodyPr>
          <a:lstStyle/>
          <a:p>
            <a:r>
              <a:rPr lang="en-US" sz="4000" b="1" dirty="0" smtClean="0">
                <a:solidFill>
                  <a:schemeClr val="accent2">
                    <a:lumMod val="75000"/>
                  </a:schemeClr>
                </a:solidFill>
                <a:effectLst>
                  <a:outerShdw blurRad="50800" dist="152400" dir="5400000" algn="ctr" rotWithShape="0">
                    <a:schemeClr val="accent4">
                      <a:lumMod val="50000"/>
                      <a:alpha val="70000"/>
                    </a:schemeClr>
                  </a:outerShdw>
                </a:effectLst>
                <a:latin typeface="Bradley Hand ITC" pitchFamily="66" charset="0"/>
              </a:rPr>
              <a:t>Story</a:t>
            </a:r>
            <a:endParaRPr lang="en-US" sz="4000" b="1" dirty="0">
              <a:solidFill>
                <a:schemeClr val="accent2">
                  <a:lumMod val="75000"/>
                </a:schemeClr>
              </a:solidFill>
              <a:effectLst>
                <a:outerShdw blurRad="50800" dist="152400" dir="5400000" algn="ctr" rotWithShape="0">
                  <a:schemeClr val="accent4">
                    <a:lumMod val="50000"/>
                    <a:alpha val="70000"/>
                  </a:schemeClr>
                </a:outerShdw>
              </a:effectLst>
              <a:latin typeface="Bradley Hand ITC"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295400" y="914400"/>
          <a:ext cx="6934200" cy="5350087"/>
        </p:xfrm>
        <a:graphic>
          <a:graphicData uri="http://schemas.openxmlformats.org/drawingml/2006/table">
            <a:tbl>
              <a:tblPr firstRow="1" bandRow="1">
                <a:effectLst>
                  <a:reflection blurRad="6350" stA="50000" endA="300" endPos="90000" dist="50800" dir="5400000" sy="-100000" algn="bl" rotWithShape="0"/>
                </a:effectLst>
                <a:tableStyleId>{21E4AEA4-8DFA-4A89-87EB-49C32662AFE0}</a:tableStyleId>
              </a:tblPr>
              <a:tblGrid>
                <a:gridCol w="2311400"/>
                <a:gridCol w="2311400"/>
                <a:gridCol w="2311400"/>
              </a:tblGrid>
              <a:tr h="486833">
                <a:tc>
                  <a:txBody>
                    <a:bodyPr/>
                    <a:lstStyle/>
                    <a:p>
                      <a:r>
                        <a:rPr lang="en-US" sz="3200" b="1" dirty="0" smtClean="0">
                          <a:latin typeface="Bradley Hand ITC" pitchFamily="66" charset="0"/>
                        </a:rPr>
                        <a:t>Play</a:t>
                      </a:r>
                      <a:endParaRPr lang="en-US" sz="3200" b="1" dirty="0">
                        <a:latin typeface="Bradley Hand ITC" pitchFamily="66" charset="0"/>
                      </a:endParaRPr>
                    </a:p>
                  </a:txBody>
                  <a:tcPr/>
                </a:tc>
                <a:tc>
                  <a:txBody>
                    <a:bodyPr/>
                    <a:lstStyle/>
                    <a:p>
                      <a:r>
                        <a:rPr lang="en-US" sz="3200" b="1" dirty="0" smtClean="0">
                          <a:latin typeface="Bradley Hand ITC" pitchFamily="66" charset="0"/>
                        </a:rPr>
                        <a:t>Premise</a:t>
                      </a:r>
                      <a:endParaRPr lang="en-US" sz="3200" b="1" dirty="0">
                        <a:latin typeface="Bradley Hand ITC" pitchFamily="66" charset="0"/>
                      </a:endParaRPr>
                    </a:p>
                  </a:txBody>
                  <a:tcPr/>
                </a:tc>
                <a:tc>
                  <a:txBody>
                    <a:bodyPr/>
                    <a:lstStyle/>
                    <a:p>
                      <a:r>
                        <a:rPr lang="en-US" sz="3200" b="1" dirty="0" smtClean="0">
                          <a:latin typeface="Bradley Hand ITC" pitchFamily="66" charset="0"/>
                        </a:rPr>
                        <a:t>Focus</a:t>
                      </a:r>
                      <a:endParaRPr lang="en-US" sz="3200" b="1" dirty="0">
                        <a:latin typeface="Bradley Hand ITC" pitchFamily="66" charset="0"/>
                      </a:endParaRPr>
                    </a:p>
                  </a:txBody>
                  <a:tcPr/>
                </a:tc>
              </a:tr>
              <a:tr h="973666">
                <a:tc>
                  <a:txBody>
                    <a:bodyPr/>
                    <a:lstStyle/>
                    <a:p>
                      <a:r>
                        <a:rPr lang="en-US" i="0" dirty="0" smtClean="0">
                          <a:latin typeface="Arial" pitchFamily="34" charset="0"/>
                          <a:cs typeface="Arial" pitchFamily="34" charset="0"/>
                        </a:rPr>
                        <a:t>Mothers in Love</a:t>
                      </a:r>
                      <a:endParaRPr lang="en-US" i="0" dirty="0">
                        <a:latin typeface="Arial" pitchFamily="34" charset="0"/>
                        <a:cs typeface="Arial" pitchFamily="34" charset="0"/>
                      </a:endParaRPr>
                    </a:p>
                  </a:txBody>
                  <a:tcPr/>
                </a:tc>
                <a:tc>
                  <a:txBody>
                    <a:bodyPr/>
                    <a:lstStyle/>
                    <a:p>
                      <a:r>
                        <a:rPr lang="en-US" i="0" dirty="0" smtClean="0">
                          <a:latin typeface="Arial" pitchFamily="34" charset="0"/>
                          <a:cs typeface="Arial" pitchFamily="34" charset="0"/>
                        </a:rPr>
                        <a:t>Stage mothers at</a:t>
                      </a:r>
                      <a:r>
                        <a:rPr lang="en-US" i="0" baseline="0" dirty="0" smtClean="0">
                          <a:latin typeface="Arial" pitchFamily="34" charset="0"/>
                          <a:cs typeface="Arial" pitchFamily="34" charset="0"/>
                        </a:rPr>
                        <a:t> a children’s beauty pageant.</a:t>
                      </a:r>
                      <a:endParaRPr lang="en-US" i="0" dirty="0">
                        <a:latin typeface="Arial" pitchFamily="34" charset="0"/>
                        <a:cs typeface="Arial" pitchFamily="34" charset="0"/>
                      </a:endParaRPr>
                    </a:p>
                  </a:txBody>
                  <a:tcPr/>
                </a:tc>
                <a:tc>
                  <a:txBody>
                    <a:bodyPr/>
                    <a:lstStyle/>
                    <a:p>
                      <a:r>
                        <a:rPr lang="en-US" i="0" dirty="0" smtClean="0">
                          <a:latin typeface="Arial" pitchFamily="34" charset="0"/>
                          <a:cs typeface="Arial" pitchFamily="34" charset="0"/>
                        </a:rPr>
                        <a:t>Tense competition</a:t>
                      </a:r>
                      <a:endParaRPr lang="en-US" i="0" dirty="0">
                        <a:latin typeface="Arial" pitchFamily="34" charset="0"/>
                        <a:cs typeface="Arial" pitchFamily="34" charset="0"/>
                      </a:endParaRPr>
                    </a:p>
                  </a:txBody>
                  <a:tcPr/>
                </a:tc>
              </a:tr>
              <a:tr h="1265767">
                <a:tc>
                  <a:txBody>
                    <a:bodyPr/>
                    <a:lstStyle/>
                    <a:p>
                      <a:r>
                        <a:rPr lang="en-US" i="0" dirty="0" smtClean="0">
                          <a:latin typeface="Arial" pitchFamily="34" charset="0"/>
                          <a:cs typeface="Arial" pitchFamily="34" charset="0"/>
                        </a:rPr>
                        <a:t>Brother Abel’s Judgment</a:t>
                      </a:r>
                      <a:endParaRPr lang="en-US" i="0" dirty="0">
                        <a:latin typeface="Arial" pitchFamily="34" charset="0"/>
                        <a:cs typeface="Arial" pitchFamily="34" charset="0"/>
                      </a:endParaRPr>
                    </a:p>
                  </a:txBody>
                  <a:tcPr/>
                </a:tc>
                <a:tc>
                  <a:txBody>
                    <a:bodyPr/>
                    <a:lstStyle/>
                    <a:p>
                      <a:r>
                        <a:rPr lang="en-US" i="0" dirty="0" smtClean="0">
                          <a:latin typeface="Arial" pitchFamily="34" charset="0"/>
                          <a:cs typeface="Arial" pitchFamily="34" charset="0"/>
                        </a:rPr>
                        <a:t>Character in a room he can’t exit, changing situations</a:t>
                      </a:r>
                      <a:endParaRPr lang="en-US" i="0" dirty="0">
                        <a:latin typeface="Arial" pitchFamily="34" charset="0"/>
                        <a:cs typeface="Arial" pitchFamily="34" charset="0"/>
                      </a:endParaRPr>
                    </a:p>
                  </a:txBody>
                  <a:tcPr/>
                </a:tc>
                <a:tc>
                  <a:txBody>
                    <a:bodyPr/>
                    <a:lstStyle/>
                    <a:p>
                      <a:r>
                        <a:rPr lang="en-US" i="0" dirty="0" smtClean="0">
                          <a:latin typeface="Arial" pitchFamily="34" charset="0"/>
                          <a:cs typeface="Arial" pitchFamily="34" charset="0"/>
                        </a:rPr>
                        <a:t>Confusion and lack of  personal insight</a:t>
                      </a:r>
                      <a:endParaRPr lang="en-US" i="0" dirty="0">
                        <a:latin typeface="Arial" pitchFamily="34" charset="0"/>
                        <a:cs typeface="Arial" pitchFamily="34" charset="0"/>
                      </a:endParaRPr>
                    </a:p>
                  </a:txBody>
                  <a:tcPr/>
                </a:tc>
              </a:tr>
              <a:tr h="1265767">
                <a:tc>
                  <a:txBody>
                    <a:bodyPr/>
                    <a:lstStyle/>
                    <a:p>
                      <a:r>
                        <a:rPr lang="en-US" i="0" dirty="0" smtClean="0">
                          <a:latin typeface="Arial" pitchFamily="34" charset="0"/>
                          <a:cs typeface="Arial" pitchFamily="34" charset="0"/>
                        </a:rPr>
                        <a:t>Laundromat</a:t>
                      </a:r>
                      <a:endParaRPr lang="en-US" i="0" dirty="0">
                        <a:latin typeface="Arial" pitchFamily="34" charset="0"/>
                        <a:cs typeface="Arial" pitchFamily="34" charset="0"/>
                      </a:endParaRPr>
                    </a:p>
                  </a:txBody>
                  <a:tcPr/>
                </a:tc>
                <a:tc>
                  <a:txBody>
                    <a:bodyPr/>
                    <a:lstStyle/>
                    <a:p>
                      <a:r>
                        <a:rPr lang="en-US" i="0" dirty="0" smtClean="0">
                          <a:latin typeface="Arial" pitchFamily="34" charset="0"/>
                          <a:cs typeface="Arial" pitchFamily="34" charset="0"/>
                        </a:rPr>
                        <a:t>Relationships formed by proximity</a:t>
                      </a:r>
                      <a:endParaRPr lang="en-US" i="0" dirty="0">
                        <a:latin typeface="Arial" pitchFamily="34" charset="0"/>
                        <a:cs typeface="Arial" pitchFamily="34" charset="0"/>
                      </a:endParaRPr>
                    </a:p>
                  </a:txBody>
                  <a:tcPr/>
                </a:tc>
                <a:tc>
                  <a:txBody>
                    <a:bodyPr/>
                    <a:lstStyle/>
                    <a:p>
                      <a:r>
                        <a:rPr lang="en-US" i="0" dirty="0" smtClean="0">
                          <a:latin typeface="Arial" pitchFamily="34" charset="0"/>
                          <a:cs typeface="Arial" pitchFamily="34" charset="0"/>
                        </a:rPr>
                        <a:t>Citizens of a Laundromat</a:t>
                      </a:r>
                      <a:r>
                        <a:rPr lang="en-US" i="0" baseline="0" dirty="0" smtClean="0">
                          <a:latin typeface="Arial" pitchFamily="34" charset="0"/>
                          <a:cs typeface="Arial" pitchFamily="34" charset="0"/>
                        </a:rPr>
                        <a:t> and how they build community</a:t>
                      </a:r>
                      <a:endParaRPr lang="en-US" i="0" dirty="0">
                        <a:latin typeface="Arial" pitchFamily="34" charset="0"/>
                        <a:cs typeface="Arial" pitchFamily="34" charset="0"/>
                      </a:endParaRPr>
                    </a:p>
                  </a:txBody>
                  <a:tcPr/>
                </a:tc>
              </a:tr>
              <a:tr h="1265767">
                <a:tc>
                  <a:txBody>
                    <a:bodyPr/>
                    <a:lstStyle/>
                    <a:p>
                      <a:r>
                        <a:rPr lang="en-US" i="0" dirty="0" smtClean="0">
                          <a:latin typeface="Arial" pitchFamily="34" charset="0"/>
                          <a:cs typeface="Arial" pitchFamily="34" charset="0"/>
                        </a:rPr>
                        <a:t>Blind Date Café</a:t>
                      </a:r>
                      <a:endParaRPr lang="en-US" i="0" dirty="0">
                        <a:latin typeface="Arial" pitchFamily="34" charset="0"/>
                        <a:cs typeface="Arial" pitchFamily="34" charset="0"/>
                      </a:endParaRPr>
                    </a:p>
                  </a:txBody>
                  <a:tcPr/>
                </a:tc>
                <a:tc>
                  <a:txBody>
                    <a:bodyPr/>
                    <a:lstStyle/>
                    <a:p>
                      <a:r>
                        <a:rPr lang="en-US" i="0" dirty="0" smtClean="0">
                          <a:latin typeface="Arial" pitchFamily="34" charset="0"/>
                          <a:cs typeface="Arial" pitchFamily="34" charset="0"/>
                        </a:rPr>
                        <a:t>“No one expects the Spanish Inquisition”</a:t>
                      </a:r>
                      <a:endParaRPr lang="en-US" i="0" dirty="0">
                        <a:latin typeface="Arial" pitchFamily="34" charset="0"/>
                        <a:cs typeface="Arial" pitchFamily="34" charset="0"/>
                      </a:endParaRPr>
                    </a:p>
                  </a:txBody>
                  <a:tcPr/>
                </a:tc>
                <a:tc>
                  <a:txBody>
                    <a:bodyPr/>
                    <a:lstStyle/>
                    <a:p>
                      <a:r>
                        <a:rPr lang="en-US" i="0" dirty="0" smtClean="0">
                          <a:latin typeface="Arial" pitchFamily="34" charset="0"/>
                          <a:cs typeface="Arial" pitchFamily="34" charset="0"/>
                        </a:rPr>
                        <a:t>Good</a:t>
                      </a:r>
                      <a:r>
                        <a:rPr lang="en-US" i="0" baseline="0" dirty="0" smtClean="0">
                          <a:latin typeface="Arial" pitchFamily="34" charset="0"/>
                          <a:cs typeface="Arial" pitchFamily="34" charset="0"/>
                        </a:rPr>
                        <a:t> humored look at people and relationship seeking.</a:t>
                      </a:r>
                      <a:endParaRPr lang="en-US" i="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Process: Creating the Vision</a:t>
            </a:r>
            <a:endParaRPr lang="en-US" dirty="0">
              <a:solidFill>
                <a:schemeClr val="tx2">
                  <a:lumMod val="75000"/>
                </a:schemeClr>
              </a:solidFill>
            </a:endParaRPr>
          </a:p>
        </p:txBody>
      </p:sp>
      <p:sp>
        <p:nvSpPr>
          <p:cNvPr id="3" name="Content Placeholder 2"/>
          <p:cNvSpPr>
            <a:spLocks noGrp="1"/>
          </p:cNvSpPr>
          <p:nvPr>
            <p:ph idx="1"/>
          </p:nvPr>
        </p:nvSpPr>
        <p:spPr>
          <a:effectLst>
            <a:reflection blurRad="6350" stA="50000" endA="300" endPos="55500" dist="50800" dir="5400000" sy="-100000" algn="bl" rotWithShape="0"/>
          </a:effectLst>
        </p:spPr>
        <p:txBody>
          <a:bodyPr>
            <a:normAutofit/>
          </a:bodyPr>
          <a:lstStyle/>
          <a:p>
            <a:r>
              <a:rPr lang="en-US" sz="3600" dirty="0" smtClean="0">
                <a:solidFill>
                  <a:schemeClr val="tx2">
                    <a:lumMod val="75000"/>
                  </a:schemeClr>
                </a:solidFill>
              </a:rPr>
              <a:t>Personal interest in a story or situation,</a:t>
            </a:r>
          </a:p>
          <a:p>
            <a:endParaRPr lang="en-US" sz="3600" dirty="0" smtClean="0">
              <a:solidFill>
                <a:schemeClr val="tx2">
                  <a:lumMod val="75000"/>
                </a:schemeClr>
              </a:solidFill>
            </a:endParaRPr>
          </a:p>
          <a:p>
            <a:r>
              <a:rPr lang="en-US" sz="3600" dirty="0" smtClean="0">
                <a:solidFill>
                  <a:schemeClr val="tx2">
                    <a:lumMod val="75000"/>
                  </a:schemeClr>
                </a:solidFill>
              </a:rPr>
              <a:t>Envision characters</a:t>
            </a:r>
          </a:p>
          <a:p>
            <a:pPr>
              <a:buNone/>
            </a:pPr>
            <a:endParaRPr lang="en-US" sz="3600" dirty="0" smtClean="0">
              <a:solidFill>
                <a:schemeClr val="tx2">
                  <a:lumMod val="75000"/>
                </a:schemeClr>
              </a:solidFill>
            </a:endParaRPr>
          </a:p>
          <a:p>
            <a:r>
              <a:rPr lang="en-US" sz="3600" dirty="0" smtClean="0">
                <a:solidFill>
                  <a:schemeClr val="tx2">
                    <a:lumMod val="75000"/>
                  </a:schemeClr>
                </a:solidFill>
              </a:rPr>
              <a:t>Envision setting/location/scene</a:t>
            </a:r>
            <a:endParaRPr lang="en-US" sz="36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lumMod val="75000"/>
                  </a:schemeClr>
                </a:solidFill>
              </a:rPr>
              <a:t>Character Development </a:t>
            </a:r>
            <a:endParaRPr lang="en-US" dirty="0">
              <a:solidFill>
                <a:schemeClr val="tx2">
                  <a:lumMod val="75000"/>
                </a:schemeClr>
              </a:solidFill>
            </a:endParaRPr>
          </a:p>
        </p:txBody>
      </p:sp>
      <p:sp>
        <p:nvSpPr>
          <p:cNvPr id="4" name="Rounded Rectangle 3"/>
          <p:cNvSpPr/>
          <p:nvPr/>
        </p:nvSpPr>
        <p:spPr>
          <a:xfrm>
            <a:off x="1600200" y="2057400"/>
            <a:ext cx="19812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Select characters</a:t>
            </a:r>
            <a:endParaRPr lang="en-US" b="1" dirty="0">
              <a:solidFill>
                <a:schemeClr val="bg1"/>
              </a:solidFill>
            </a:endParaRPr>
          </a:p>
        </p:txBody>
      </p:sp>
      <p:sp>
        <p:nvSpPr>
          <p:cNvPr id="5" name="Rounded Rectangle 4"/>
          <p:cNvSpPr/>
          <p:nvPr/>
        </p:nvSpPr>
        <p:spPr>
          <a:xfrm>
            <a:off x="5486400" y="2057400"/>
            <a:ext cx="19050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Write</a:t>
            </a:r>
            <a:endParaRPr lang="en-US" sz="2400" b="1" dirty="0">
              <a:solidFill>
                <a:schemeClr val="bg1"/>
              </a:solidFill>
            </a:endParaRPr>
          </a:p>
        </p:txBody>
      </p:sp>
      <p:cxnSp>
        <p:nvCxnSpPr>
          <p:cNvPr id="8" name="Straight Arrow Connector 7"/>
          <p:cNvCxnSpPr>
            <a:stCxn id="4" idx="3"/>
            <a:endCxn id="5" idx="1"/>
          </p:cNvCxnSpPr>
          <p:nvPr/>
        </p:nvCxnSpPr>
        <p:spPr>
          <a:xfrm flipV="1">
            <a:off x="3581400" y="3124200"/>
            <a:ext cx="1905000" cy="381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2024743" y="1360714"/>
            <a:ext cx="6873329" cy="2928257"/>
          </a:xfrm>
          <a:custGeom>
            <a:avLst/>
            <a:gdLst>
              <a:gd name="connsiteX0" fmla="*/ 1306286 w 6873329"/>
              <a:gd name="connsiteY0" fmla="*/ 1186543 h 2928257"/>
              <a:gd name="connsiteX1" fmla="*/ 1338943 w 6873329"/>
              <a:gd name="connsiteY1" fmla="*/ 1164772 h 2928257"/>
              <a:gd name="connsiteX2" fmla="*/ 1371600 w 6873329"/>
              <a:gd name="connsiteY2" fmla="*/ 1153886 h 2928257"/>
              <a:gd name="connsiteX3" fmla="*/ 1426028 w 6873329"/>
              <a:gd name="connsiteY3" fmla="*/ 1110343 h 2928257"/>
              <a:gd name="connsiteX4" fmla="*/ 1458686 w 6873329"/>
              <a:gd name="connsiteY4" fmla="*/ 1088572 h 2928257"/>
              <a:gd name="connsiteX5" fmla="*/ 1480457 w 6873329"/>
              <a:gd name="connsiteY5" fmla="*/ 1066800 h 2928257"/>
              <a:gd name="connsiteX6" fmla="*/ 1513114 w 6873329"/>
              <a:gd name="connsiteY6" fmla="*/ 1055915 h 2928257"/>
              <a:gd name="connsiteX7" fmla="*/ 1785257 w 6873329"/>
              <a:gd name="connsiteY7" fmla="*/ 1034143 h 2928257"/>
              <a:gd name="connsiteX8" fmla="*/ 2100943 w 6873329"/>
              <a:gd name="connsiteY8" fmla="*/ 1045029 h 2928257"/>
              <a:gd name="connsiteX9" fmla="*/ 2166257 w 6873329"/>
              <a:gd name="connsiteY9" fmla="*/ 1066800 h 2928257"/>
              <a:gd name="connsiteX10" fmla="*/ 2198914 w 6873329"/>
              <a:gd name="connsiteY10" fmla="*/ 1077686 h 2928257"/>
              <a:gd name="connsiteX11" fmla="*/ 2231571 w 6873329"/>
              <a:gd name="connsiteY11" fmla="*/ 1088572 h 2928257"/>
              <a:gd name="connsiteX12" fmla="*/ 2286000 w 6873329"/>
              <a:gd name="connsiteY12" fmla="*/ 1110343 h 2928257"/>
              <a:gd name="connsiteX13" fmla="*/ 2373086 w 6873329"/>
              <a:gd name="connsiteY13" fmla="*/ 1099457 h 2928257"/>
              <a:gd name="connsiteX14" fmla="*/ 2405743 w 6873329"/>
              <a:gd name="connsiteY14" fmla="*/ 1023257 h 2928257"/>
              <a:gd name="connsiteX15" fmla="*/ 2503714 w 6873329"/>
              <a:gd name="connsiteY15" fmla="*/ 925286 h 2928257"/>
              <a:gd name="connsiteX16" fmla="*/ 2525486 w 6873329"/>
              <a:gd name="connsiteY16" fmla="*/ 892629 h 2928257"/>
              <a:gd name="connsiteX17" fmla="*/ 2558143 w 6873329"/>
              <a:gd name="connsiteY17" fmla="*/ 881743 h 2928257"/>
              <a:gd name="connsiteX18" fmla="*/ 2786743 w 6873329"/>
              <a:gd name="connsiteY18" fmla="*/ 903515 h 2928257"/>
              <a:gd name="connsiteX19" fmla="*/ 2819400 w 6873329"/>
              <a:gd name="connsiteY19" fmla="*/ 914400 h 2928257"/>
              <a:gd name="connsiteX20" fmla="*/ 2830286 w 6873329"/>
              <a:gd name="connsiteY20" fmla="*/ 947057 h 2928257"/>
              <a:gd name="connsiteX21" fmla="*/ 2917371 w 6873329"/>
              <a:gd name="connsiteY21" fmla="*/ 1012372 h 2928257"/>
              <a:gd name="connsiteX22" fmla="*/ 3015343 w 6873329"/>
              <a:gd name="connsiteY22" fmla="*/ 1110343 h 2928257"/>
              <a:gd name="connsiteX23" fmla="*/ 3048000 w 6873329"/>
              <a:gd name="connsiteY23" fmla="*/ 1153886 h 2928257"/>
              <a:gd name="connsiteX24" fmla="*/ 3113314 w 6873329"/>
              <a:gd name="connsiteY24" fmla="*/ 1186543 h 2928257"/>
              <a:gd name="connsiteX25" fmla="*/ 3167743 w 6873329"/>
              <a:gd name="connsiteY25" fmla="*/ 1208315 h 2928257"/>
              <a:gd name="connsiteX26" fmla="*/ 3287486 w 6873329"/>
              <a:gd name="connsiteY26" fmla="*/ 1230086 h 2928257"/>
              <a:gd name="connsiteX27" fmla="*/ 3548743 w 6873329"/>
              <a:gd name="connsiteY27" fmla="*/ 1219200 h 2928257"/>
              <a:gd name="connsiteX28" fmla="*/ 3559628 w 6873329"/>
              <a:gd name="connsiteY28" fmla="*/ 1186543 h 2928257"/>
              <a:gd name="connsiteX29" fmla="*/ 3614057 w 6873329"/>
              <a:gd name="connsiteY29" fmla="*/ 1132115 h 2928257"/>
              <a:gd name="connsiteX30" fmla="*/ 3635828 w 6873329"/>
              <a:gd name="connsiteY30" fmla="*/ 1110343 h 2928257"/>
              <a:gd name="connsiteX31" fmla="*/ 3657600 w 6873329"/>
              <a:gd name="connsiteY31" fmla="*/ 1066800 h 2928257"/>
              <a:gd name="connsiteX32" fmla="*/ 3668486 w 6873329"/>
              <a:gd name="connsiteY32" fmla="*/ 1034143 h 2928257"/>
              <a:gd name="connsiteX33" fmla="*/ 3701143 w 6873329"/>
              <a:gd name="connsiteY33" fmla="*/ 1012372 h 2928257"/>
              <a:gd name="connsiteX34" fmla="*/ 3712028 w 6873329"/>
              <a:gd name="connsiteY34" fmla="*/ 979715 h 2928257"/>
              <a:gd name="connsiteX35" fmla="*/ 3820886 w 6873329"/>
              <a:gd name="connsiteY35" fmla="*/ 859972 h 2928257"/>
              <a:gd name="connsiteX36" fmla="*/ 3886200 w 6873329"/>
              <a:gd name="connsiteY36" fmla="*/ 783772 h 2928257"/>
              <a:gd name="connsiteX37" fmla="*/ 3886200 w 6873329"/>
              <a:gd name="connsiteY37" fmla="*/ 533400 h 2928257"/>
              <a:gd name="connsiteX38" fmla="*/ 3842657 w 6873329"/>
              <a:gd name="connsiteY38" fmla="*/ 500743 h 2928257"/>
              <a:gd name="connsiteX39" fmla="*/ 3788228 w 6873329"/>
              <a:gd name="connsiteY39" fmla="*/ 435429 h 2928257"/>
              <a:gd name="connsiteX40" fmla="*/ 3722914 w 6873329"/>
              <a:gd name="connsiteY40" fmla="*/ 381000 h 2928257"/>
              <a:gd name="connsiteX41" fmla="*/ 3646714 w 6873329"/>
              <a:gd name="connsiteY41" fmla="*/ 326572 h 2928257"/>
              <a:gd name="connsiteX42" fmla="*/ 3537857 w 6873329"/>
              <a:gd name="connsiteY42" fmla="*/ 261257 h 2928257"/>
              <a:gd name="connsiteX43" fmla="*/ 3265714 w 6873329"/>
              <a:gd name="connsiteY43" fmla="*/ 250372 h 2928257"/>
              <a:gd name="connsiteX44" fmla="*/ 3058886 w 6873329"/>
              <a:gd name="connsiteY44" fmla="*/ 239486 h 2928257"/>
              <a:gd name="connsiteX45" fmla="*/ 2852057 w 6873329"/>
              <a:gd name="connsiteY45" fmla="*/ 250372 h 2928257"/>
              <a:gd name="connsiteX46" fmla="*/ 2775857 w 6873329"/>
              <a:gd name="connsiteY46" fmla="*/ 250372 h 2928257"/>
              <a:gd name="connsiteX47" fmla="*/ 2579914 w 6873329"/>
              <a:gd name="connsiteY47" fmla="*/ 261257 h 2928257"/>
              <a:gd name="connsiteX48" fmla="*/ 2547257 w 6873329"/>
              <a:gd name="connsiteY48" fmla="*/ 272143 h 2928257"/>
              <a:gd name="connsiteX49" fmla="*/ 2514600 w 6873329"/>
              <a:gd name="connsiteY49" fmla="*/ 304800 h 2928257"/>
              <a:gd name="connsiteX50" fmla="*/ 2481943 w 6873329"/>
              <a:gd name="connsiteY50" fmla="*/ 370115 h 2928257"/>
              <a:gd name="connsiteX51" fmla="*/ 2449286 w 6873329"/>
              <a:gd name="connsiteY51" fmla="*/ 424543 h 2928257"/>
              <a:gd name="connsiteX52" fmla="*/ 2416628 w 6873329"/>
              <a:gd name="connsiteY52" fmla="*/ 533400 h 2928257"/>
              <a:gd name="connsiteX53" fmla="*/ 2373086 w 6873329"/>
              <a:gd name="connsiteY53" fmla="*/ 674915 h 2928257"/>
              <a:gd name="connsiteX54" fmla="*/ 2351314 w 6873329"/>
              <a:gd name="connsiteY54" fmla="*/ 729343 h 2928257"/>
              <a:gd name="connsiteX55" fmla="*/ 2340428 w 6873329"/>
              <a:gd name="connsiteY55" fmla="*/ 794657 h 2928257"/>
              <a:gd name="connsiteX56" fmla="*/ 2318657 w 6873329"/>
              <a:gd name="connsiteY56" fmla="*/ 1045029 h 2928257"/>
              <a:gd name="connsiteX57" fmla="*/ 2307771 w 6873329"/>
              <a:gd name="connsiteY57" fmla="*/ 1295400 h 2928257"/>
              <a:gd name="connsiteX58" fmla="*/ 2264228 w 6873329"/>
              <a:gd name="connsiteY58" fmla="*/ 1426029 h 2928257"/>
              <a:gd name="connsiteX59" fmla="*/ 2253343 w 6873329"/>
              <a:gd name="connsiteY59" fmla="*/ 1469572 h 2928257"/>
              <a:gd name="connsiteX60" fmla="*/ 2231571 w 6873329"/>
              <a:gd name="connsiteY60" fmla="*/ 1534886 h 2928257"/>
              <a:gd name="connsiteX61" fmla="*/ 2220686 w 6873329"/>
              <a:gd name="connsiteY61" fmla="*/ 1621972 h 2928257"/>
              <a:gd name="connsiteX62" fmla="*/ 2198914 w 6873329"/>
              <a:gd name="connsiteY62" fmla="*/ 1698172 h 2928257"/>
              <a:gd name="connsiteX63" fmla="*/ 2177143 w 6873329"/>
              <a:gd name="connsiteY63" fmla="*/ 1817915 h 2928257"/>
              <a:gd name="connsiteX64" fmla="*/ 2166257 w 6873329"/>
              <a:gd name="connsiteY64" fmla="*/ 1981200 h 2928257"/>
              <a:gd name="connsiteX65" fmla="*/ 2122714 w 6873329"/>
              <a:gd name="connsiteY65" fmla="*/ 2090057 h 2928257"/>
              <a:gd name="connsiteX66" fmla="*/ 2057400 w 6873329"/>
              <a:gd name="connsiteY66" fmla="*/ 2264229 h 2928257"/>
              <a:gd name="connsiteX67" fmla="*/ 1915886 w 6873329"/>
              <a:gd name="connsiteY67" fmla="*/ 2427515 h 2928257"/>
              <a:gd name="connsiteX68" fmla="*/ 1872343 w 6873329"/>
              <a:gd name="connsiteY68" fmla="*/ 2481943 h 2928257"/>
              <a:gd name="connsiteX69" fmla="*/ 1763486 w 6873329"/>
              <a:gd name="connsiteY69" fmla="*/ 2558143 h 2928257"/>
              <a:gd name="connsiteX70" fmla="*/ 1698171 w 6873329"/>
              <a:gd name="connsiteY70" fmla="*/ 2634343 h 2928257"/>
              <a:gd name="connsiteX71" fmla="*/ 1654628 w 6873329"/>
              <a:gd name="connsiteY71" fmla="*/ 2656115 h 2928257"/>
              <a:gd name="connsiteX72" fmla="*/ 1621971 w 6873329"/>
              <a:gd name="connsiteY72" fmla="*/ 2677886 h 2928257"/>
              <a:gd name="connsiteX73" fmla="*/ 1589314 w 6873329"/>
              <a:gd name="connsiteY73" fmla="*/ 2688772 h 2928257"/>
              <a:gd name="connsiteX74" fmla="*/ 1545771 w 6873329"/>
              <a:gd name="connsiteY74" fmla="*/ 2699657 h 2928257"/>
              <a:gd name="connsiteX75" fmla="*/ 1491343 w 6873329"/>
              <a:gd name="connsiteY75" fmla="*/ 2710543 h 2928257"/>
              <a:gd name="connsiteX76" fmla="*/ 1338943 w 6873329"/>
              <a:gd name="connsiteY76" fmla="*/ 2743200 h 2928257"/>
              <a:gd name="connsiteX77" fmla="*/ 1012371 w 6873329"/>
              <a:gd name="connsiteY77" fmla="*/ 2721429 h 2928257"/>
              <a:gd name="connsiteX78" fmla="*/ 925286 w 6873329"/>
              <a:gd name="connsiteY78" fmla="*/ 2656115 h 2928257"/>
              <a:gd name="connsiteX79" fmla="*/ 892628 w 6873329"/>
              <a:gd name="connsiteY79" fmla="*/ 2634343 h 2928257"/>
              <a:gd name="connsiteX80" fmla="*/ 805543 w 6873329"/>
              <a:gd name="connsiteY80" fmla="*/ 2569029 h 2928257"/>
              <a:gd name="connsiteX81" fmla="*/ 772886 w 6873329"/>
              <a:gd name="connsiteY81" fmla="*/ 2536372 h 2928257"/>
              <a:gd name="connsiteX82" fmla="*/ 740228 w 6873329"/>
              <a:gd name="connsiteY82" fmla="*/ 2525486 h 2928257"/>
              <a:gd name="connsiteX83" fmla="*/ 664028 w 6873329"/>
              <a:gd name="connsiteY83" fmla="*/ 2481943 h 2928257"/>
              <a:gd name="connsiteX84" fmla="*/ 555171 w 6873329"/>
              <a:gd name="connsiteY84" fmla="*/ 2394857 h 2928257"/>
              <a:gd name="connsiteX85" fmla="*/ 468086 w 6873329"/>
              <a:gd name="connsiteY85" fmla="*/ 2307772 h 2928257"/>
              <a:gd name="connsiteX86" fmla="*/ 435428 w 6873329"/>
              <a:gd name="connsiteY86" fmla="*/ 2253343 h 2928257"/>
              <a:gd name="connsiteX87" fmla="*/ 370114 w 6873329"/>
              <a:gd name="connsiteY87" fmla="*/ 2188029 h 2928257"/>
              <a:gd name="connsiteX88" fmla="*/ 293914 w 6873329"/>
              <a:gd name="connsiteY88" fmla="*/ 2090057 h 2928257"/>
              <a:gd name="connsiteX89" fmla="*/ 272143 w 6873329"/>
              <a:gd name="connsiteY89" fmla="*/ 2057400 h 2928257"/>
              <a:gd name="connsiteX90" fmla="*/ 228600 w 6873329"/>
              <a:gd name="connsiteY90" fmla="*/ 2013857 h 2928257"/>
              <a:gd name="connsiteX91" fmla="*/ 141514 w 6873329"/>
              <a:gd name="connsiteY91" fmla="*/ 1872343 h 2928257"/>
              <a:gd name="connsiteX92" fmla="*/ 108857 w 6873329"/>
              <a:gd name="connsiteY92" fmla="*/ 1785257 h 2928257"/>
              <a:gd name="connsiteX93" fmla="*/ 87086 w 6873329"/>
              <a:gd name="connsiteY93" fmla="*/ 1719943 h 2928257"/>
              <a:gd name="connsiteX94" fmla="*/ 65314 w 6873329"/>
              <a:gd name="connsiteY94" fmla="*/ 1665515 h 2928257"/>
              <a:gd name="connsiteX95" fmla="*/ 54428 w 6873329"/>
              <a:gd name="connsiteY95" fmla="*/ 1611086 h 2928257"/>
              <a:gd name="connsiteX96" fmla="*/ 32657 w 6873329"/>
              <a:gd name="connsiteY96" fmla="*/ 1578429 h 2928257"/>
              <a:gd name="connsiteX97" fmla="*/ 0 w 6873329"/>
              <a:gd name="connsiteY97" fmla="*/ 1404257 h 2928257"/>
              <a:gd name="connsiteX98" fmla="*/ 10886 w 6873329"/>
              <a:gd name="connsiteY98" fmla="*/ 1121229 h 2928257"/>
              <a:gd name="connsiteX99" fmla="*/ 21771 w 6873329"/>
              <a:gd name="connsiteY99" fmla="*/ 1066800 h 2928257"/>
              <a:gd name="connsiteX100" fmla="*/ 97971 w 6873329"/>
              <a:gd name="connsiteY100" fmla="*/ 903515 h 2928257"/>
              <a:gd name="connsiteX101" fmla="*/ 141514 w 6873329"/>
              <a:gd name="connsiteY101" fmla="*/ 849086 h 2928257"/>
              <a:gd name="connsiteX102" fmla="*/ 206828 w 6873329"/>
              <a:gd name="connsiteY102" fmla="*/ 783772 h 2928257"/>
              <a:gd name="connsiteX103" fmla="*/ 250371 w 6873329"/>
              <a:gd name="connsiteY103" fmla="*/ 729343 h 2928257"/>
              <a:gd name="connsiteX104" fmla="*/ 381000 w 6873329"/>
              <a:gd name="connsiteY104" fmla="*/ 664029 h 2928257"/>
              <a:gd name="connsiteX105" fmla="*/ 435428 w 6873329"/>
              <a:gd name="connsiteY105" fmla="*/ 620486 h 2928257"/>
              <a:gd name="connsiteX106" fmla="*/ 533400 w 6873329"/>
              <a:gd name="connsiteY106" fmla="*/ 598715 h 2928257"/>
              <a:gd name="connsiteX107" fmla="*/ 1393371 w 6873329"/>
              <a:gd name="connsiteY107" fmla="*/ 642257 h 2928257"/>
              <a:gd name="connsiteX108" fmla="*/ 1458686 w 6873329"/>
              <a:gd name="connsiteY108" fmla="*/ 674915 h 2928257"/>
              <a:gd name="connsiteX109" fmla="*/ 1578428 w 6873329"/>
              <a:gd name="connsiteY109" fmla="*/ 718457 h 2928257"/>
              <a:gd name="connsiteX110" fmla="*/ 1665514 w 6873329"/>
              <a:gd name="connsiteY110" fmla="*/ 772886 h 2928257"/>
              <a:gd name="connsiteX111" fmla="*/ 1730828 w 6873329"/>
              <a:gd name="connsiteY111" fmla="*/ 805543 h 2928257"/>
              <a:gd name="connsiteX112" fmla="*/ 1785257 w 6873329"/>
              <a:gd name="connsiteY112" fmla="*/ 859972 h 2928257"/>
              <a:gd name="connsiteX113" fmla="*/ 1807028 w 6873329"/>
              <a:gd name="connsiteY113" fmla="*/ 1055915 h 2928257"/>
              <a:gd name="connsiteX114" fmla="*/ 1828800 w 6873329"/>
              <a:gd name="connsiteY114" fmla="*/ 1121229 h 2928257"/>
              <a:gd name="connsiteX115" fmla="*/ 1905000 w 6873329"/>
              <a:gd name="connsiteY115" fmla="*/ 1306286 h 2928257"/>
              <a:gd name="connsiteX116" fmla="*/ 1937657 w 6873329"/>
              <a:gd name="connsiteY116" fmla="*/ 1371600 h 2928257"/>
              <a:gd name="connsiteX117" fmla="*/ 1981200 w 6873329"/>
              <a:gd name="connsiteY117" fmla="*/ 1491343 h 2928257"/>
              <a:gd name="connsiteX118" fmla="*/ 2002971 w 6873329"/>
              <a:gd name="connsiteY118" fmla="*/ 1567543 h 2928257"/>
              <a:gd name="connsiteX119" fmla="*/ 2024743 w 6873329"/>
              <a:gd name="connsiteY119" fmla="*/ 1611086 h 2928257"/>
              <a:gd name="connsiteX120" fmla="*/ 2046514 w 6873329"/>
              <a:gd name="connsiteY120" fmla="*/ 1665515 h 2928257"/>
              <a:gd name="connsiteX121" fmla="*/ 2100943 w 6873329"/>
              <a:gd name="connsiteY121" fmla="*/ 1774372 h 2928257"/>
              <a:gd name="connsiteX122" fmla="*/ 2144486 w 6873329"/>
              <a:gd name="connsiteY122" fmla="*/ 1894115 h 2928257"/>
              <a:gd name="connsiteX123" fmla="*/ 2166257 w 6873329"/>
              <a:gd name="connsiteY123" fmla="*/ 1959429 h 2928257"/>
              <a:gd name="connsiteX124" fmla="*/ 2198914 w 6873329"/>
              <a:gd name="connsiteY124" fmla="*/ 2002972 h 2928257"/>
              <a:gd name="connsiteX125" fmla="*/ 2220686 w 6873329"/>
              <a:gd name="connsiteY125" fmla="*/ 2057400 h 2928257"/>
              <a:gd name="connsiteX126" fmla="*/ 2231571 w 6873329"/>
              <a:gd name="connsiteY126" fmla="*/ 2100943 h 2928257"/>
              <a:gd name="connsiteX127" fmla="*/ 2286000 w 6873329"/>
              <a:gd name="connsiteY127" fmla="*/ 2144486 h 2928257"/>
              <a:gd name="connsiteX128" fmla="*/ 2394857 w 6873329"/>
              <a:gd name="connsiteY128" fmla="*/ 2231572 h 2928257"/>
              <a:gd name="connsiteX129" fmla="*/ 2492828 w 6873329"/>
              <a:gd name="connsiteY129" fmla="*/ 2296886 h 2928257"/>
              <a:gd name="connsiteX130" fmla="*/ 2579914 w 6873329"/>
              <a:gd name="connsiteY130" fmla="*/ 2329543 h 2928257"/>
              <a:gd name="connsiteX131" fmla="*/ 2667000 w 6873329"/>
              <a:gd name="connsiteY131" fmla="*/ 2373086 h 2928257"/>
              <a:gd name="connsiteX132" fmla="*/ 2743200 w 6873329"/>
              <a:gd name="connsiteY132" fmla="*/ 2383972 h 2928257"/>
              <a:gd name="connsiteX133" fmla="*/ 2797628 w 6873329"/>
              <a:gd name="connsiteY133" fmla="*/ 2394857 h 2928257"/>
              <a:gd name="connsiteX134" fmla="*/ 3363686 w 6873329"/>
              <a:gd name="connsiteY134" fmla="*/ 2383972 h 2928257"/>
              <a:gd name="connsiteX135" fmla="*/ 3429000 w 6873329"/>
              <a:gd name="connsiteY135" fmla="*/ 2373086 h 2928257"/>
              <a:gd name="connsiteX136" fmla="*/ 3494314 w 6873329"/>
              <a:gd name="connsiteY136" fmla="*/ 2351315 h 2928257"/>
              <a:gd name="connsiteX137" fmla="*/ 3526971 w 6873329"/>
              <a:gd name="connsiteY137" fmla="*/ 2329543 h 2928257"/>
              <a:gd name="connsiteX138" fmla="*/ 3559628 w 6873329"/>
              <a:gd name="connsiteY138" fmla="*/ 2296886 h 2928257"/>
              <a:gd name="connsiteX139" fmla="*/ 3603171 w 6873329"/>
              <a:gd name="connsiteY139" fmla="*/ 2275115 h 2928257"/>
              <a:gd name="connsiteX140" fmla="*/ 3668486 w 6873329"/>
              <a:gd name="connsiteY140" fmla="*/ 2188029 h 2928257"/>
              <a:gd name="connsiteX141" fmla="*/ 3690257 w 6873329"/>
              <a:gd name="connsiteY141" fmla="*/ 2155372 h 2928257"/>
              <a:gd name="connsiteX142" fmla="*/ 3712028 w 6873329"/>
              <a:gd name="connsiteY142" fmla="*/ 2111829 h 2928257"/>
              <a:gd name="connsiteX143" fmla="*/ 3733800 w 6873329"/>
              <a:gd name="connsiteY143" fmla="*/ 2079172 h 2928257"/>
              <a:gd name="connsiteX144" fmla="*/ 3744686 w 6873329"/>
              <a:gd name="connsiteY144" fmla="*/ 2046515 h 2928257"/>
              <a:gd name="connsiteX145" fmla="*/ 3766457 w 6873329"/>
              <a:gd name="connsiteY145" fmla="*/ 2013857 h 2928257"/>
              <a:gd name="connsiteX146" fmla="*/ 3820886 w 6873329"/>
              <a:gd name="connsiteY146" fmla="*/ 1948543 h 2928257"/>
              <a:gd name="connsiteX147" fmla="*/ 3831771 w 6873329"/>
              <a:gd name="connsiteY147" fmla="*/ 1905000 h 2928257"/>
              <a:gd name="connsiteX148" fmla="*/ 3810000 w 6873329"/>
              <a:gd name="connsiteY148" fmla="*/ 1709057 h 2928257"/>
              <a:gd name="connsiteX149" fmla="*/ 3755571 w 6873329"/>
              <a:gd name="connsiteY149" fmla="*/ 1589315 h 2928257"/>
              <a:gd name="connsiteX150" fmla="*/ 3701143 w 6873329"/>
              <a:gd name="connsiteY150" fmla="*/ 1534886 h 2928257"/>
              <a:gd name="connsiteX151" fmla="*/ 3646714 w 6873329"/>
              <a:gd name="connsiteY151" fmla="*/ 1458686 h 2928257"/>
              <a:gd name="connsiteX152" fmla="*/ 3548743 w 6873329"/>
              <a:gd name="connsiteY152" fmla="*/ 1382486 h 2928257"/>
              <a:gd name="connsiteX153" fmla="*/ 3418114 w 6873329"/>
              <a:gd name="connsiteY153" fmla="*/ 1317172 h 2928257"/>
              <a:gd name="connsiteX154" fmla="*/ 3385457 w 6873329"/>
              <a:gd name="connsiteY154" fmla="*/ 1295400 h 2928257"/>
              <a:gd name="connsiteX155" fmla="*/ 3341914 w 6873329"/>
              <a:gd name="connsiteY155" fmla="*/ 1262743 h 2928257"/>
              <a:gd name="connsiteX156" fmla="*/ 3254828 w 6873329"/>
              <a:gd name="connsiteY156" fmla="*/ 1219200 h 2928257"/>
              <a:gd name="connsiteX157" fmla="*/ 2536371 w 6873329"/>
              <a:gd name="connsiteY157" fmla="*/ 1251857 h 2928257"/>
              <a:gd name="connsiteX158" fmla="*/ 2242457 w 6873329"/>
              <a:gd name="connsiteY158" fmla="*/ 1360715 h 2928257"/>
              <a:gd name="connsiteX159" fmla="*/ 2177143 w 6873329"/>
              <a:gd name="connsiteY159" fmla="*/ 1415143 h 2928257"/>
              <a:gd name="connsiteX160" fmla="*/ 2122714 w 6873329"/>
              <a:gd name="connsiteY160" fmla="*/ 1480457 h 2928257"/>
              <a:gd name="connsiteX161" fmla="*/ 2090057 w 6873329"/>
              <a:gd name="connsiteY161" fmla="*/ 1513115 h 2928257"/>
              <a:gd name="connsiteX162" fmla="*/ 2079171 w 6873329"/>
              <a:gd name="connsiteY162" fmla="*/ 1545772 h 2928257"/>
              <a:gd name="connsiteX163" fmla="*/ 2046514 w 6873329"/>
              <a:gd name="connsiteY163" fmla="*/ 1600200 h 2928257"/>
              <a:gd name="connsiteX164" fmla="*/ 2035628 w 6873329"/>
              <a:gd name="connsiteY164" fmla="*/ 1883229 h 2928257"/>
              <a:gd name="connsiteX165" fmla="*/ 1981200 w 6873329"/>
              <a:gd name="connsiteY165" fmla="*/ 2296886 h 2928257"/>
              <a:gd name="connsiteX166" fmla="*/ 1905000 w 6873329"/>
              <a:gd name="connsiteY166" fmla="*/ 2373086 h 2928257"/>
              <a:gd name="connsiteX167" fmla="*/ 1828800 w 6873329"/>
              <a:gd name="connsiteY167" fmla="*/ 2394857 h 2928257"/>
              <a:gd name="connsiteX168" fmla="*/ 1730828 w 6873329"/>
              <a:gd name="connsiteY168" fmla="*/ 2416629 h 2928257"/>
              <a:gd name="connsiteX169" fmla="*/ 1643743 w 6873329"/>
              <a:gd name="connsiteY169" fmla="*/ 2438400 h 2928257"/>
              <a:gd name="connsiteX170" fmla="*/ 1426028 w 6873329"/>
              <a:gd name="connsiteY170" fmla="*/ 2416629 h 2928257"/>
              <a:gd name="connsiteX171" fmla="*/ 1328057 w 6873329"/>
              <a:gd name="connsiteY171" fmla="*/ 2351315 h 2928257"/>
              <a:gd name="connsiteX172" fmla="*/ 1208314 w 6873329"/>
              <a:gd name="connsiteY172" fmla="*/ 2264229 h 2928257"/>
              <a:gd name="connsiteX173" fmla="*/ 1186543 w 6873329"/>
              <a:gd name="connsiteY173" fmla="*/ 2231572 h 2928257"/>
              <a:gd name="connsiteX174" fmla="*/ 1153886 w 6873329"/>
              <a:gd name="connsiteY174" fmla="*/ 2177143 h 2928257"/>
              <a:gd name="connsiteX175" fmla="*/ 1153886 w 6873329"/>
              <a:gd name="connsiteY175" fmla="*/ 1687286 h 2928257"/>
              <a:gd name="connsiteX176" fmla="*/ 1197428 w 6873329"/>
              <a:gd name="connsiteY176" fmla="*/ 1545772 h 2928257"/>
              <a:gd name="connsiteX177" fmla="*/ 1240971 w 6873329"/>
              <a:gd name="connsiteY177" fmla="*/ 1469572 h 2928257"/>
              <a:gd name="connsiteX178" fmla="*/ 1306286 w 6873329"/>
              <a:gd name="connsiteY178" fmla="*/ 1404257 h 2928257"/>
              <a:gd name="connsiteX179" fmla="*/ 1447800 w 6873329"/>
              <a:gd name="connsiteY179" fmla="*/ 1284515 h 2928257"/>
              <a:gd name="connsiteX180" fmla="*/ 1763486 w 6873329"/>
              <a:gd name="connsiteY180" fmla="*/ 1186543 h 2928257"/>
              <a:gd name="connsiteX181" fmla="*/ 2209800 w 6873329"/>
              <a:gd name="connsiteY181" fmla="*/ 1230086 h 2928257"/>
              <a:gd name="connsiteX182" fmla="*/ 2841171 w 6873329"/>
              <a:gd name="connsiteY182" fmla="*/ 1665515 h 2928257"/>
              <a:gd name="connsiteX183" fmla="*/ 2960914 w 6873329"/>
              <a:gd name="connsiteY183" fmla="*/ 1796143 h 2928257"/>
              <a:gd name="connsiteX184" fmla="*/ 3004457 w 6873329"/>
              <a:gd name="connsiteY184" fmla="*/ 1872343 h 2928257"/>
              <a:gd name="connsiteX185" fmla="*/ 3058886 w 6873329"/>
              <a:gd name="connsiteY185" fmla="*/ 1905000 h 2928257"/>
              <a:gd name="connsiteX186" fmla="*/ 3352800 w 6873329"/>
              <a:gd name="connsiteY186" fmla="*/ 1883229 h 2928257"/>
              <a:gd name="connsiteX187" fmla="*/ 3418114 w 6873329"/>
              <a:gd name="connsiteY187" fmla="*/ 1861457 h 2928257"/>
              <a:gd name="connsiteX188" fmla="*/ 3635828 w 6873329"/>
              <a:gd name="connsiteY188" fmla="*/ 1828800 h 2928257"/>
              <a:gd name="connsiteX189" fmla="*/ 3733800 w 6873329"/>
              <a:gd name="connsiteY189" fmla="*/ 1807029 h 2928257"/>
              <a:gd name="connsiteX190" fmla="*/ 3788228 w 6873329"/>
              <a:gd name="connsiteY190" fmla="*/ 1774372 h 2928257"/>
              <a:gd name="connsiteX191" fmla="*/ 4060371 w 6873329"/>
              <a:gd name="connsiteY191" fmla="*/ 1665515 h 2928257"/>
              <a:gd name="connsiteX192" fmla="*/ 4267200 w 6873329"/>
              <a:gd name="connsiteY192" fmla="*/ 1534886 h 2928257"/>
              <a:gd name="connsiteX193" fmla="*/ 4452257 w 6873329"/>
              <a:gd name="connsiteY193" fmla="*/ 1393372 h 2928257"/>
              <a:gd name="connsiteX194" fmla="*/ 4539343 w 6873329"/>
              <a:gd name="connsiteY194" fmla="*/ 1306286 h 2928257"/>
              <a:gd name="connsiteX195" fmla="*/ 4615543 w 6873329"/>
              <a:gd name="connsiteY195" fmla="*/ 1219200 h 2928257"/>
              <a:gd name="connsiteX196" fmla="*/ 4702628 w 6873329"/>
              <a:gd name="connsiteY196" fmla="*/ 1099457 h 2928257"/>
              <a:gd name="connsiteX197" fmla="*/ 4735286 w 6873329"/>
              <a:gd name="connsiteY197" fmla="*/ 968829 h 2928257"/>
              <a:gd name="connsiteX198" fmla="*/ 4724400 w 6873329"/>
              <a:gd name="connsiteY198" fmla="*/ 870857 h 2928257"/>
              <a:gd name="connsiteX199" fmla="*/ 4691743 w 6873329"/>
              <a:gd name="connsiteY199" fmla="*/ 827315 h 2928257"/>
              <a:gd name="connsiteX200" fmla="*/ 4637314 w 6873329"/>
              <a:gd name="connsiteY200" fmla="*/ 794657 h 2928257"/>
              <a:gd name="connsiteX201" fmla="*/ 4463143 w 6873329"/>
              <a:gd name="connsiteY201" fmla="*/ 707572 h 2928257"/>
              <a:gd name="connsiteX202" fmla="*/ 4038600 w 6873329"/>
              <a:gd name="connsiteY202" fmla="*/ 500743 h 2928257"/>
              <a:gd name="connsiteX203" fmla="*/ 3875314 w 6873329"/>
              <a:gd name="connsiteY203" fmla="*/ 435429 h 2928257"/>
              <a:gd name="connsiteX204" fmla="*/ 3603171 w 6873329"/>
              <a:gd name="connsiteY204" fmla="*/ 402772 h 2928257"/>
              <a:gd name="connsiteX205" fmla="*/ 3429000 w 6873329"/>
              <a:gd name="connsiteY205" fmla="*/ 391886 h 2928257"/>
              <a:gd name="connsiteX206" fmla="*/ 1621971 w 6873329"/>
              <a:gd name="connsiteY206" fmla="*/ 424543 h 2928257"/>
              <a:gd name="connsiteX207" fmla="*/ 1491343 w 6873329"/>
              <a:gd name="connsiteY207" fmla="*/ 489857 h 2928257"/>
              <a:gd name="connsiteX208" fmla="*/ 1306286 w 6873329"/>
              <a:gd name="connsiteY208" fmla="*/ 566057 h 2928257"/>
              <a:gd name="connsiteX209" fmla="*/ 1164771 w 6873329"/>
              <a:gd name="connsiteY209" fmla="*/ 642257 h 2928257"/>
              <a:gd name="connsiteX210" fmla="*/ 936171 w 6873329"/>
              <a:gd name="connsiteY210" fmla="*/ 794657 h 2928257"/>
              <a:gd name="connsiteX211" fmla="*/ 881743 w 6873329"/>
              <a:gd name="connsiteY211" fmla="*/ 849086 h 2928257"/>
              <a:gd name="connsiteX212" fmla="*/ 805543 w 6873329"/>
              <a:gd name="connsiteY212" fmla="*/ 914400 h 2928257"/>
              <a:gd name="connsiteX213" fmla="*/ 718457 w 6873329"/>
              <a:gd name="connsiteY213" fmla="*/ 1023257 h 2928257"/>
              <a:gd name="connsiteX214" fmla="*/ 674914 w 6873329"/>
              <a:gd name="connsiteY214" fmla="*/ 1066800 h 2928257"/>
              <a:gd name="connsiteX215" fmla="*/ 653143 w 6873329"/>
              <a:gd name="connsiteY215" fmla="*/ 1110343 h 2928257"/>
              <a:gd name="connsiteX216" fmla="*/ 544286 w 6873329"/>
              <a:gd name="connsiteY216" fmla="*/ 1208315 h 2928257"/>
              <a:gd name="connsiteX217" fmla="*/ 500743 w 6873329"/>
              <a:gd name="connsiteY217" fmla="*/ 1230086 h 2928257"/>
              <a:gd name="connsiteX218" fmla="*/ 468086 w 6873329"/>
              <a:gd name="connsiteY218" fmla="*/ 1251857 h 2928257"/>
              <a:gd name="connsiteX219" fmla="*/ 283028 w 6873329"/>
              <a:gd name="connsiteY219" fmla="*/ 1219200 h 2928257"/>
              <a:gd name="connsiteX220" fmla="*/ 228600 w 6873329"/>
              <a:gd name="connsiteY220" fmla="*/ 1164772 h 2928257"/>
              <a:gd name="connsiteX221" fmla="*/ 195943 w 6873329"/>
              <a:gd name="connsiteY221" fmla="*/ 1110343 h 2928257"/>
              <a:gd name="connsiteX222" fmla="*/ 119743 w 6873329"/>
              <a:gd name="connsiteY222" fmla="*/ 990600 h 2928257"/>
              <a:gd name="connsiteX223" fmla="*/ 97971 w 6873329"/>
              <a:gd name="connsiteY223" fmla="*/ 914400 h 2928257"/>
              <a:gd name="connsiteX224" fmla="*/ 108857 w 6873329"/>
              <a:gd name="connsiteY224" fmla="*/ 555172 h 2928257"/>
              <a:gd name="connsiteX225" fmla="*/ 206828 w 6873329"/>
              <a:gd name="connsiteY225" fmla="*/ 413657 h 2928257"/>
              <a:gd name="connsiteX226" fmla="*/ 337457 w 6873329"/>
              <a:gd name="connsiteY226" fmla="*/ 381000 h 2928257"/>
              <a:gd name="connsiteX227" fmla="*/ 849086 w 6873329"/>
              <a:gd name="connsiteY227" fmla="*/ 391886 h 2928257"/>
              <a:gd name="connsiteX228" fmla="*/ 1491343 w 6873329"/>
              <a:gd name="connsiteY228" fmla="*/ 435429 h 2928257"/>
              <a:gd name="connsiteX229" fmla="*/ 1926771 w 6873329"/>
              <a:gd name="connsiteY229" fmla="*/ 478972 h 2928257"/>
              <a:gd name="connsiteX230" fmla="*/ 2623457 w 6873329"/>
              <a:gd name="connsiteY230" fmla="*/ 576943 h 2928257"/>
              <a:gd name="connsiteX231" fmla="*/ 2950028 w 6873329"/>
              <a:gd name="connsiteY231" fmla="*/ 620486 h 2928257"/>
              <a:gd name="connsiteX232" fmla="*/ 3102428 w 6873329"/>
              <a:gd name="connsiteY232" fmla="*/ 653143 h 2928257"/>
              <a:gd name="connsiteX233" fmla="*/ 3233057 w 6873329"/>
              <a:gd name="connsiteY233" fmla="*/ 664029 h 2928257"/>
              <a:gd name="connsiteX234" fmla="*/ 4245428 w 6873329"/>
              <a:gd name="connsiteY234" fmla="*/ 674915 h 2928257"/>
              <a:gd name="connsiteX235" fmla="*/ 4778828 w 6873329"/>
              <a:gd name="connsiteY235" fmla="*/ 653143 h 2928257"/>
              <a:gd name="connsiteX236" fmla="*/ 4844143 w 6873329"/>
              <a:gd name="connsiteY236" fmla="*/ 620486 h 2928257"/>
              <a:gd name="connsiteX237" fmla="*/ 4887686 w 6873329"/>
              <a:gd name="connsiteY237" fmla="*/ 609600 h 2928257"/>
              <a:gd name="connsiteX238" fmla="*/ 4920343 w 6873329"/>
              <a:gd name="connsiteY238" fmla="*/ 642257 h 2928257"/>
              <a:gd name="connsiteX239" fmla="*/ 4931228 w 6873329"/>
              <a:gd name="connsiteY239" fmla="*/ 674915 h 2928257"/>
              <a:gd name="connsiteX240" fmla="*/ 4953000 w 6873329"/>
              <a:gd name="connsiteY240" fmla="*/ 707572 h 2928257"/>
              <a:gd name="connsiteX241" fmla="*/ 4963886 w 6873329"/>
              <a:gd name="connsiteY241" fmla="*/ 881743 h 2928257"/>
              <a:gd name="connsiteX242" fmla="*/ 4974771 w 6873329"/>
              <a:gd name="connsiteY242" fmla="*/ 914400 h 2928257"/>
              <a:gd name="connsiteX243" fmla="*/ 4985657 w 6873329"/>
              <a:gd name="connsiteY243" fmla="*/ 957943 h 2928257"/>
              <a:gd name="connsiteX244" fmla="*/ 4942114 w 6873329"/>
              <a:gd name="connsiteY244" fmla="*/ 1230086 h 2928257"/>
              <a:gd name="connsiteX245" fmla="*/ 4833257 w 6873329"/>
              <a:gd name="connsiteY245" fmla="*/ 1382486 h 2928257"/>
              <a:gd name="connsiteX246" fmla="*/ 4637314 w 6873329"/>
              <a:gd name="connsiteY246" fmla="*/ 1513115 h 2928257"/>
              <a:gd name="connsiteX247" fmla="*/ 4506686 w 6873329"/>
              <a:gd name="connsiteY247" fmla="*/ 1589315 h 2928257"/>
              <a:gd name="connsiteX248" fmla="*/ 4256314 w 6873329"/>
              <a:gd name="connsiteY248" fmla="*/ 1643743 h 2928257"/>
              <a:gd name="connsiteX249" fmla="*/ 2775857 w 6873329"/>
              <a:gd name="connsiteY249" fmla="*/ 1632857 h 2928257"/>
              <a:gd name="connsiteX250" fmla="*/ 2122714 w 6873329"/>
              <a:gd name="connsiteY250" fmla="*/ 1621972 h 2928257"/>
              <a:gd name="connsiteX251" fmla="*/ 1926771 w 6873329"/>
              <a:gd name="connsiteY251" fmla="*/ 1600200 h 2928257"/>
              <a:gd name="connsiteX252" fmla="*/ 1752600 w 6873329"/>
              <a:gd name="connsiteY252" fmla="*/ 1589315 h 2928257"/>
              <a:gd name="connsiteX253" fmla="*/ 1556657 w 6873329"/>
              <a:gd name="connsiteY253" fmla="*/ 1545772 h 2928257"/>
              <a:gd name="connsiteX254" fmla="*/ 1480457 w 6873329"/>
              <a:gd name="connsiteY254" fmla="*/ 1534886 h 2928257"/>
              <a:gd name="connsiteX255" fmla="*/ 1415143 w 6873329"/>
              <a:gd name="connsiteY255" fmla="*/ 1524000 h 2928257"/>
              <a:gd name="connsiteX256" fmla="*/ 1317171 w 6873329"/>
              <a:gd name="connsiteY256" fmla="*/ 1513115 h 2928257"/>
              <a:gd name="connsiteX257" fmla="*/ 1164771 w 6873329"/>
              <a:gd name="connsiteY257" fmla="*/ 1469572 h 2928257"/>
              <a:gd name="connsiteX258" fmla="*/ 1110343 w 6873329"/>
              <a:gd name="connsiteY258" fmla="*/ 1480457 h 2928257"/>
              <a:gd name="connsiteX259" fmla="*/ 1077686 w 6873329"/>
              <a:gd name="connsiteY259" fmla="*/ 1502229 h 2928257"/>
              <a:gd name="connsiteX260" fmla="*/ 1012371 w 6873329"/>
              <a:gd name="connsiteY260" fmla="*/ 1578429 h 2928257"/>
              <a:gd name="connsiteX261" fmla="*/ 979714 w 6873329"/>
              <a:gd name="connsiteY261" fmla="*/ 1687286 h 2928257"/>
              <a:gd name="connsiteX262" fmla="*/ 1055914 w 6873329"/>
              <a:gd name="connsiteY262" fmla="*/ 2155372 h 2928257"/>
              <a:gd name="connsiteX263" fmla="*/ 1153886 w 6873329"/>
              <a:gd name="connsiteY263" fmla="*/ 2307772 h 2928257"/>
              <a:gd name="connsiteX264" fmla="*/ 1251857 w 6873329"/>
              <a:gd name="connsiteY264" fmla="*/ 2492829 h 2928257"/>
              <a:gd name="connsiteX265" fmla="*/ 1687286 w 6873329"/>
              <a:gd name="connsiteY265" fmla="*/ 2841172 h 2928257"/>
              <a:gd name="connsiteX266" fmla="*/ 1915886 w 6873329"/>
              <a:gd name="connsiteY266" fmla="*/ 2928257 h 2928257"/>
              <a:gd name="connsiteX267" fmla="*/ 2296886 w 6873329"/>
              <a:gd name="connsiteY267" fmla="*/ 2895600 h 2928257"/>
              <a:gd name="connsiteX268" fmla="*/ 2514600 w 6873329"/>
              <a:gd name="connsiteY268" fmla="*/ 2797629 h 2928257"/>
              <a:gd name="connsiteX269" fmla="*/ 2775857 w 6873329"/>
              <a:gd name="connsiteY269" fmla="*/ 2667000 h 2928257"/>
              <a:gd name="connsiteX270" fmla="*/ 3058886 w 6873329"/>
              <a:gd name="connsiteY270" fmla="*/ 2503715 h 2928257"/>
              <a:gd name="connsiteX271" fmla="*/ 3222171 w 6873329"/>
              <a:gd name="connsiteY271" fmla="*/ 2416629 h 2928257"/>
              <a:gd name="connsiteX272" fmla="*/ 3548743 w 6873329"/>
              <a:gd name="connsiteY272" fmla="*/ 2155372 h 2928257"/>
              <a:gd name="connsiteX273" fmla="*/ 3646714 w 6873329"/>
              <a:gd name="connsiteY273" fmla="*/ 2057400 h 2928257"/>
              <a:gd name="connsiteX274" fmla="*/ 3810000 w 6873329"/>
              <a:gd name="connsiteY274" fmla="*/ 1937657 h 2928257"/>
              <a:gd name="connsiteX275" fmla="*/ 3984171 w 6873329"/>
              <a:gd name="connsiteY275" fmla="*/ 1763486 h 2928257"/>
              <a:gd name="connsiteX276" fmla="*/ 4027714 w 6873329"/>
              <a:gd name="connsiteY276" fmla="*/ 1698172 h 2928257"/>
              <a:gd name="connsiteX277" fmla="*/ 4103914 w 6873329"/>
              <a:gd name="connsiteY277" fmla="*/ 1600200 h 2928257"/>
              <a:gd name="connsiteX278" fmla="*/ 4169228 w 6873329"/>
              <a:gd name="connsiteY278" fmla="*/ 1491343 h 2928257"/>
              <a:gd name="connsiteX279" fmla="*/ 4180114 w 6873329"/>
              <a:gd name="connsiteY279" fmla="*/ 1415143 h 2928257"/>
              <a:gd name="connsiteX280" fmla="*/ 4158343 w 6873329"/>
              <a:gd name="connsiteY280" fmla="*/ 772886 h 2928257"/>
              <a:gd name="connsiteX281" fmla="*/ 4125686 w 6873329"/>
              <a:gd name="connsiteY281" fmla="*/ 718457 h 2928257"/>
              <a:gd name="connsiteX282" fmla="*/ 4071257 w 6873329"/>
              <a:gd name="connsiteY282" fmla="*/ 707572 h 2928257"/>
              <a:gd name="connsiteX283" fmla="*/ 3951514 w 6873329"/>
              <a:gd name="connsiteY283" fmla="*/ 696686 h 2928257"/>
              <a:gd name="connsiteX284" fmla="*/ 3276600 w 6873329"/>
              <a:gd name="connsiteY284" fmla="*/ 718457 h 2928257"/>
              <a:gd name="connsiteX285" fmla="*/ 3048000 w 6873329"/>
              <a:gd name="connsiteY285" fmla="*/ 740229 h 2928257"/>
              <a:gd name="connsiteX286" fmla="*/ 2895600 w 6873329"/>
              <a:gd name="connsiteY286" fmla="*/ 751115 h 2928257"/>
              <a:gd name="connsiteX287" fmla="*/ 2525486 w 6873329"/>
              <a:gd name="connsiteY287" fmla="*/ 881743 h 2928257"/>
              <a:gd name="connsiteX288" fmla="*/ 2351314 w 6873329"/>
              <a:gd name="connsiteY288" fmla="*/ 1023257 h 2928257"/>
              <a:gd name="connsiteX289" fmla="*/ 2286000 w 6873329"/>
              <a:gd name="connsiteY289" fmla="*/ 1055915 h 2928257"/>
              <a:gd name="connsiteX290" fmla="*/ 2188028 w 6873329"/>
              <a:gd name="connsiteY290" fmla="*/ 1143000 h 2928257"/>
              <a:gd name="connsiteX291" fmla="*/ 2144486 w 6873329"/>
              <a:gd name="connsiteY291" fmla="*/ 1175657 h 2928257"/>
              <a:gd name="connsiteX292" fmla="*/ 1992086 w 6873329"/>
              <a:gd name="connsiteY292" fmla="*/ 1371600 h 2928257"/>
              <a:gd name="connsiteX293" fmla="*/ 1861457 w 6873329"/>
              <a:gd name="connsiteY293" fmla="*/ 1502229 h 2928257"/>
              <a:gd name="connsiteX294" fmla="*/ 1632857 w 6873329"/>
              <a:gd name="connsiteY294" fmla="*/ 1698172 h 2928257"/>
              <a:gd name="connsiteX295" fmla="*/ 1578428 w 6873329"/>
              <a:gd name="connsiteY295" fmla="*/ 1730829 h 2928257"/>
              <a:gd name="connsiteX296" fmla="*/ 1502228 w 6873329"/>
              <a:gd name="connsiteY296" fmla="*/ 1752600 h 2928257"/>
              <a:gd name="connsiteX297" fmla="*/ 1295400 w 6873329"/>
              <a:gd name="connsiteY297" fmla="*/ 1719943 h 2928257"/>
              <a:gd name="connsiteX298" fmla="*/ 1219200 w 6873329"/>
              <a:gd name="connsiteY298" fmla="*/ 1676400 h 2928257"/>
              <a:gd name="connsiteX299" fmla="*/ 1153886 w 6873329"/>
              <a:gd name="connsiteY299" fmla="*/ 1632857 h 2928257"/>
              <a:gd name="connsiteX300" fmla="*/ 1099457 w 6873329"/>
              <a:gd name="connsiteY300" fmla="*/ 1567543 h 2928257"/>
              <a:gd name="connsiteX301" fmla="*/ 1066800 w 6873329"/>
              <a:gd name="connsiteY301" fmla="*/ 1458686 h 2928257"/>
              <a:gd name="connsiteX302" fmla="*/ 1088571 w 6873329"/>
              <a:gd name="connsiteY302" fmla="*/ 1284515 h 2928257"/>
              <a:gd name="connsiteX303" fmla="*/ 1132114 w 6873329"/>
              <a:gd name="connsiteY303" fmla="*/ 1219200 h 2928257"/>
              <a:gd name="connsiteX304" fmla="*/ 1284514 w 6873329"/>
              <a:gd name="connsiteY304" fmla="*/ 1077686 h 2928257"/>
              <a:gd name="connsiteX305" fmla="*/ 1349828 w 6873329"/>
              <a:gd name="connsiteY305" fmla="*/ 1034143 h 2928257"/>
              <a:gd name="connsiteX306" fmla="*/ 1436914 w 6873329"/>
              <a:gd name="connsiteY306" fmla="*/ 947057 h 2928257"/>
              <a:gd name="connsiteX307" fmla="*/ 1850571 w 6873329"/>
              <a:gd name="connsiteY307" fmla="*/ 827315 h 2928257"/>
              <a:gd name="connsiteX308" fmla="*/ 2797628 w 6873329"/>
              <a:gd name="connsiteY308" fmla="*/ 849086 h 2928257"/>
              <a:gd name="connsiteX309" fmla="*/ 3276600 w 6873329"/>
              <a:gd name="connsiteY309" fmla="*/ 947057 h 2928257"/>
              <a:gd name="connsiteX310" fmla="*/ 3842657 w 6873329"/>
              <a:gd name="connsiteY310" fmla="*/ 990600 h 2928257"/>
              <a:gd name="connsiteX311" fmla="*/ 3897086 w 6873329"/>
              <a:gd name="connsiteY311" fmla="*/ 1012372 h 2928257"/>
              <a:gd name="connsiteX312" fmla="*/ 4027714 w 6873329"/>
              <a:gd name="connsiteY312" fmla="*/ 1077686 h 2928257"/>
              <a:gd name="connsiteX313" fmla="*/ 4103914 w 6873329"/>
              <a:gd name="connsiteY313" fmla="*/ 1110343 h 2928257"/>
              <a:gd name="connsiteX314" fmla="*/ 4158343 w 6873329"/>
              <a:gd name="connsiteY314" fmla="*/ 1132115 h 2928257"/>
              <a:gd name="connsiteX315" fmla="*/ 4201886 w 6873329"/>
              <a:gd name="connsiteY315" fmla="*/ 1164772 h 2928257"/>
              <a:gd name="connsiteX316" fmla="*/ 4310743 w 6873329"/>
              <a:gd name="connsiteY316" fmla="*/ 1219200 h 2928257"/>
              <a:gd name="connsiteX317" fmla="*/ 4354286 w 6873329"/>
              <a:gd name="connsiteY317" fmla="*/ 1262743 h 2928257"/>
              <a:gd name="connsiteX318" fmla="*/ 4397828 w 6873329"/>
              <a:gd name="connsiteY318" fmla="*/ 1295400 h 2928257"/>
              <a:gd name="connsiteX319" fmla="*/ 4430486 w 6873329"/>
              <a:gd name="connsiteY319" fmla="*/ 1317172 h 2928257"/>
              <a:gd name="connsiteX320" fmla="*/ 4463143 w 6873329"/>
              <a:gd name="connsiteY320" fmla="*/ 1349829 h 2928257"/>
              <a:gd name="connsiteX321" fmla="*/ 4539343 w 6873329"/>
              <a:gd name="connsiteY321" fmla="*/ 1404257 h 2928257"/>
              <a:gd name="connsiteX322" fmla="*/ 4572000 w 6873329"/>
              <a:gd name="connsiteY322" fmla="*/ 1415143 h 2928257"/>
              <a:gd name="connsiteX323" fmla="*/ 4659086 w 6873329"/>
              <a:gd name="connsiteY323" fmla="*/ 1458686 h 2928257"/>
              <a:gd name="connsiteX324" fmla="*/ 4691743 w 6873329"/>
              <a:gd name="connsiteY324" fmla="*/ 1480457 h 2928257"/>
              <a:gd name="connsiteX325" fmla="*/ 4789714 w 6873329"/>
              <a:gd name="connsiteY325" fmla="*/ 1524000 h 2928257"/>
              <a:gd name="connsiteX326" fmla="*/ 4865914 w 6873329"/>
              <a:gd name="connsiteY326" fmla="*/ 1567543 h 2928257"/>
              <a:gd name="connsiteX327" fmla="*/ 4931228 w 6873329"/>
              <a:gd name="connsiteY327" fmla="*/ 1600200 h 2928257"/>
              <a:gd name="connsiteX328" fmla="*/ 4996543 w 6873329"/>
              <a:gd name="connsiteY328" fmla="*/ 1643743 h 2928257"/>
              <a:gd name="connsiteX329" fmla="*/ 5094514 w 6873329"/>
              <a:gd name="connsiteY329" fmla="*/ 1654629 h 2928257"/>
              <a:gd name="connsiteX330" fmla="*/ 5638800 w 6873329"/>
              <a:gd name="connsiteY330" fmla="*/ 1643743 h 2928257"/>
              <a:gd name="connsiteX331" fmla="*/ 5715000 w 6873329"/>
              <a:gd name="connsiteY331" fmla="*/ 1600200 h 2928257"/>
              <a:gd name="connsiteX332" fmla="*/ 5932714 w 6873329"/>
              <a:gd name="connsiteY332" fmla="*/ 1426029 h 2928257"/>
              <a:gd name="connsiteX333" fmla="*/ 6248400 w 6873329"/>
              <a:gd name="connsiteY333" fmla="*/ 1186543 h 2928257"/>
              <a:gd name="connsiteX334" fmla="*/ 6422571 w 6873329"/>
              <a:gd name="connsiteY334" fmla="*/ 1045029 h 2928257"/>
              <a:gd name="connsiteX335" fmla="*/ 6662057 w 6873329"/>
              <a:gd name="connsiteY335" fmla="*/ 783772 h 2928257"/>
              <a:gd name="connsiteX336" fmla="*/ 6770914 w 6873329"/>
              <a:gd name="connsiteY336" fmla="*/ 653143 h 2928257"/>
              <a:gd name="connsiteX337" fmla="*/ 6847114 w 6873329"/>
              <a:gd name="connsiteY337" fmla="*/ 522515 h 2928257"/>
              <a:gd name="connsiteX338" fmla="*/ 6814457 w 6873329"/>
              <a:gd name="connsiteY338" fmla="*/ 76200 h 2928257"/>
              <a:gd name="connsiteX339" fmla="*/ 6749143 w 6873329"/>
              <a:gd name="connsiteY339" fmla="*/ 0 h 2928257"/>
              <a:gd name="connsiteX340" fmla="*/ 6574971 w 6873329"/>
              <a:gd name="connsiteY340" fmla="*/ 10886 h 2928257"/>
              <a:gd name="connsiteX341" fmla="*/ 6498771 w 6873329"/>
              <a:gd name="connsiteY341" fmla="*/ 43543 h 2928257"/>
              <a:gd name="connsiteX342" fmla="*/ 6400800 w 6873329"/>
              <a:gd name="connsiteY342" fmla="*/ 206829 h 2928257"/>
              <a:gd name="connsiteX343" fmla="*/ 6379028 w 6873329"/>
              <a:gd name="connsiteY343" fmla="*/ 283029 h 2928257"/>
              <a:gd name="connsiteX344" fmla="*/ 6368143 w 6873329"/>
              <a:gd name="connsiteY344" fmla="*/ 359229 h 2928257"/>
              <a:gd name="connsiteX345" fmla="*/ 6400800 w 6873329"/>
              <a:gd name="connsiteY345" fmla="*/ 642257 h 2928257"/>
              <a:gd name="connsiteX346" fmla="*/ 6422571 w 6873329"/>
              <a:gd name="connsiteY346" fmla="*/ 674915 h 2928257"/>
              <a:gd name="connsiteX347" fmla="*/ 6585857 w 6873329"/>
              <a:gd name="connsiteY347" fmla="*/ 620486 h 2928257"/>
              <a:gd name="connsiteX348" fmla="*/ 6618514 w 6873329"/>
              <a:gd name="connsiteY348" fmla="*/ 576943 h 2928257"/>
              <a:gd name="connsiteX349" fmla="*/ 6683828 w 6873329"/>
              <a:gd name="connsiteY349" fmla="*/ 446315 h 2928257"/>
              <a:gd name="connsiteX350" fmla="*/ 6672943 w 6873329"/>
              <a:gd name="connsiteY350" fmla="*/ 195943 h 2928257"/>
              <a:gd name="connsiteX351" fmla="*/ 6640286 w 6873329"/>
              <a:gd name="connsiteY351" fmla="*/ 130629 h 2928257"/>
              <a:gd name="connsiteX352" fmla="*/ 6585857 w 6873329"/>
              <a:gd name="connsiteY352" fmla="*/ 87086 h 2928257"/>
              <a:gd name="connsiteX353" fmla="*/ 6553200 w 6873329"/>
              <a:gd name="connsiteY353" fmla="*/ 76200 h 2928257"/>
              <a:gd name="connsiteX354" fmla="*/ 6498771 w 6873329"/>
              <a:gd name="connsiteY354" fmla="*/ 97972 h 2928257"/>
              <a:gd name="connsiteX355" fmla="*/ 6422571 w 6873329"/>
              <a:gd name="connsiteY355" fmla="*/ 206829 h 2928257"/>
              <a:gd name="connsiteX356" fmla="*/ 6411686 w 6873329"/>
              <a:gd name="connsiteY356" fmla="*/ 261257 h 2928257"/>
              <a:gd name="connsiteX357" fmla="*/ 6422571 w 6873329"/>
              <a:gd name="connsiteY357" fmla="*/ 337457 h 2928257"/>
              <a:gd name="connsiteX358" fmla="*/ 6531428 w 6873329"/>
              <a:gd name="connsiteY358" fmla="*/ 370115 h 2928257"/>
              <a:gd name="connsiteX359" fmla="*/ 6651171 w 6873329"/>
              <a:gd name="connsiteY359" fmla="*/ 337457 h 2928257"/>
              <a:gd name="connsiteX360" fmla="*/ 6683828 w 6873329"/>
              <a:gd name="connsiteY360" fmla="*/ 315686 h 2928257"/>
              <a:gd name="connsiteX361" fmla="*/ 6727371 w 6873329"/>
              <a:gd name="connsiteY361" fmla="*/ 228600 h 2928257"/>
              <a:gd name="connsiteX362" fmla="*/ 6694714 w 6873329"/>
              <a:gd name="connsiteY362" fmla="*/ 163286 h 2928257"/>
              <a:gd name="connsiteX363" fmla="*/ 6651171 w 6873329"/>
              <a:gd name="connsiteY363" fmla="*/ 141515 h 2928257"/>
              <a:gd name="connsiteX364" fmla="*/ 6466114 w 6873329"/>
              <a:gd name="connsiteY364" fmla="*/ 54429 h 2928257"/>
              <a:gd name="connsiteX365" fmla="*/ 6455228 w 6873329"/>
              <a:gd name="connsiteY365" fmla="*/ 54429 h 292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6873329" h="2928257">
                <a:moveTo>
                  <a:pt x="1306286" y="1186543"/>
                </a:moveTo>
                <a:cubicBezTo>
                  <a:pt x="1317172" y="1179286"/>
                  <a:pt x="1327241" y="1170623"/>
                  <a:pt x="1338943" y="1164772"/>
                </a:cubicBezTo>
                <a:cubicBezTo>
                  <a:pt x="1349206" y="1159640"/>
                  <a:pt x="1361870" y="1159968"/>
                  <a:pt x="1371600" y="1153886"/>
                </a:cubicBezTo>
                <a:cubicBezTo>
                  <a:pt x="1391302" y="1141572"/>
                  <a:pt x="1407441" y="1124283"/>
                  <a:pt x="1426028" y="1110343"/>
                </a:cubicBezTo>
                <a:cubicBezTo>
                  <a:pt x="1436495" y="1102493"/>
                  <a:pt x="1448470" y="1096745"/>
                  <a:pt x="1458686" y="1088572"/>
                </a:cubicBezTo>
                <a:cubicBezTo>
                  <a:pt x="1466700" y="1082161"/>
                  <a:pt x="1471656" y="1072080"/>
                  <a:pt x="1480457" y="1066800"/>
                </a:cubicBezTo>
                <a:cubicBezTo>
                  <a:pt x="1490296" y="1060896"/>
                  <a:pt x="1501796" y="1057801"/>
                  <a:pt x="1513114" y="1055915"/>
                </a:cubicBezTo>
                <a:cubicBezTo>
                  <a:pt x="1585819" y="1043798"/>
                  <a:pt x="1725374" y="1037886"/>
                  <a:pt x="1785257" y="1034143"/>
                </a:cubicBezTo>
                <a:cubicBezTo>
                  <a:pt x="1890486" y="1037772"/>
                  <a:pt x="1996036" y="1036037"/>
                  <a:pt x="2100943" y="1045029"/>
                </a:cubicBezTo>
                <a:cubicBezTo>
                  <a:pt x="2123808" y="1046989"/>
                  <a:pt x="2144486" y="1059543"/>
                  <a:pt x="2166257" y="1066800"/>
                </a:cubicBezTo>
                <a:lnTo>
                  <a:pt x="2198914" y="1077686"/>
                </a:lnTo>
                <a:cubicBezTo>
                  <a:pt x="2209800" y="1081315"/>
                  <a:pt x="2220917" y="1084311"/>
                  <a:pt x="2231571" y="1088572"/>
                </a:cubicBezTo>
                <a:lnTo>
                  <a:pt x="2286000" y="1110343"/>
                </a:lnTo>
                <a:cubicBezTo>
                  <a:pt x="2315029" y="1106714"/>
                  <a:pt x="2345924" y="1110322"/>
                  <a:pt x="2373086" y="1099457"/>
                </a:cubicBezTo>
                <a:cubicBezTo>
                  <a:pt x="2403284" y="1087378"/>
                  <a:pt x="2391537" y="1041725"/>
                  <a:pt x="2405743" y="1023257"/>
                </a:cubicBezTo>
                <a:cubicBezTo>
                  <a:pt x="2433902" y="986650"/>
                  <a:pt x="2478095" y="963713"/>
                  <a:pt x="2503714" y="925286"/>
                </a:cubicBezTo>
                <a:cubicBezTo>
                  <a:pt x="2510971" y="914400"/>
                  <a:pt x="2515270" y="900802"/>
                  <a:pt x="2525486" y="892629"/>
                </a:cubicBezTo>
                <a:cubicBezTo>
                  <a:pt x="2534446" y="885461"/>
                  <a:pt x="2547257" y="885372"/>
                  <a:pt x="2558143" y="881743"/>
                </a:cubicBezTo>
                <a:cubicBezTo>
                  <a:pt x="2634343" y="889000"/>
                  <a:pt x="2710789" y="894021"/>
                  <a:pt x="2786743" y="903515"/>
                </a:cubicBezTo>
                <a:cubicBezTo>
                  <a:pt x="2798129" y="904938"/>
                  <a:pt x="2811286" y="906286"/>
                  <a:pt x="2819400" y="914400"/>
                </a:cubicBezTo>
                <a:cubicBezTo>
                  <a:pt x="2827514" y="922514"/>
                  <a:pt x="2822172" y="938943"/>
                  <a:pt x="2830286" y="947057"/>
                </a:cubicBezTo>
                <a:cubicBezTo>
                  <a:pt x="2949193" y="1065964"/>
                  <a:pt x="2859427" y="944770"/>
                  <a:pt x="2917371" y="1012372"/>
                </a:cubicBezTo>
                <a:cubicBezTo>
                  <a:pt x="3091533" y="1215562"/>
                  <a:pt x="2826666" y="921666"/>
                  <a:pt x="3015343" y="1110343"/>
                </a:cubicBezTo>
                <a:cubicBezTo>
                  <a:pt x="3028172" y="1123172"/>
                  <a:pt x="3033679" y="1142747"/>
                  <a:pt x="3048000" y="1153886"/>
                </a:cubicBezTo>
                <a:cubicBezTo>
                  <a:pt x="3067214" y="1168830"/>
                  <a:pt x="3091155" y="1176471"/>
                  <a:pt x="3113314" y="1186543"/>
                </a:cubicBezTo>
                <a:cubicBezTo>
                  <a:pt x="3131103" y="1194629"/>
                  <a:pt x="3149026" y="1202700"/>
                  <a:pt x="3167743" y="1208315"/>
                </a:cubicBezTo>
                <a:cubicBezTo>
                  <a:pt x="3186754" y="1214018"/>
                  <a:pt x="3271992" y="1227504"/>
                  <a:pt x="3287486" y="1230086"/>
                </a:cubicBezTo>
                <a:cubicBezTo>
                  <a:pt x="3374572" y="1226457"/>
                  <a:pt x="3462676" y="1232971"/>
                  <a:pt x="3548743" y="1219200"/>
                </a:cubicBezTo>
                <a:cubicBezTo>
                  <a:pt x="3560073" y="1217387"/>
                  <a:pt x="3552743" y="1195723"/>
                  <a:pt x="3559628" y="1186543"/>
                </a:cubicBezTo>
                <a:cubicBezTo>
                  <a:pt x="3575023" y="1166017"/>
                  <a:pt x="3595914" y="1150258"/>
                  <a:pt x="3614057" y="1132115"/>
                </a:cubicBezTo>
                <a:cubicBezTo>
                  <a:pt x="3621314" y="1124858"/>
                  <a:pt x="3631238" y="1119523"/>
                  <a:pt x="3635828" y="1110343"/>
                </a:cubicBezTo>
                <a:cubicBezTo>
                  <a:pt x="3643085" y="1095829"/>
                  <a:pt x="3651207" y="1081715"/>
                  <a:pt x="3657600" y="1066800"/>
                </a:cubicBezTo>
                <a:cubicBezTo>
                  <a:pt x="3662120" y="1056253"/>
                  <a:pt x="3661318" y="1043103"/>
                  <a:pt x="3668486" y="1034143"/>
                </a:cubicBezTo>
                <a:cubicBezTo>
                  <a:pt x="3676659" y="1023927"/>
                  <a:pt x="3690257" y="1019629"/>
                  <a:pt x="3701143" y="1012372"/>
                </a:cubicBezTo>
                <a:cubicBezTo>
                  <a:pt x="3704771" y="1001486"/>
                  <a:pt x="3706897" y="989978"/>
                  <a:pt x="3712028" y="979715"/>
                </a:cubicBezTo>
                <a:cubicBezTo>
                  <a:pt x="3738515" y="926741"/>
                  <a:pt x="3781208" y="912877"/>
                  <a:pt x="3820886" y="859972"/>
                </a:cubicBezTo>
                <a:cubicBezTo>
                  <a:pt x="3862780" y="804113"/>
                  <a:pt x="3840714" y="829258"/>
                  <a:pt x="3886200" y="783772"/>
                </a:cubicBezTo>
                <a:cubicBezTo>
                  <a:pt x="3916398" y="693181"/>
                  <a:pt x="3920878" y="692919"/>
                  <a:pt x="3886200" y="533400"/>
                </a:cubicBezTo>
                <a:cubicBezTo>
                  <a:pt x="3882346" y="515671"/>
                  <a:pt x="3855486" y="513572"/>
                  <a:pt x="3842657" y="500743"/>
                </a:cubicBezTo>
                <a:cubicBezTo>
                  <a:pt x="3800303" y="458389"/>
                  <a:pt x="3824832" y="464712"/>
                  <a:pt x="3788228" y="435429"/>
                </a:cubicBezTo>
                <a:cubicBezTo>
                  <a:pt x="3742421" y="398784"/>
                  <a:pt x="3765223" y="430361"/>
                  <a:pt x="3722914" y="381000"/>
                </a:cubicBezTo>
                <a:cubicBezTo>
                  <a:pt x="3673711" y="323596"/>
                  <a:pt x="3714100" y="343417"/>
                  <a:pt x="3646714" y="326572"/>
                </a:cubicBezTo>
                <a:cubicBezTo>
                  <a:pt x="3643903" y="324698"/>
                  <a:pt x="3557667" y="263306"/>
                  <a:pt x="3537857" y="261257"/>
                </a:cubicBezTo>
                <a:cubicBezTo>
                  <a:pt x="3447552" y="251915"/>
                  <a:pt x="3356407" y="254494"/>
                  <a:pt x="3265714" y="250372"/>
                </a:cubicBezTo>
                <a:lnTo>
                  <a:pt x="3058886" y="239486"/>
                </a:lnTo>
                <a:cubicBezTo>
                  <a:pt x="2989943" y="243115"/>
                  <a:pt x="2920836" y="244391"/>
                  <a:pt x="2852057" y="250372"/>
                </a:cubicBezTo>
                <a:cubicBezTo>
                  <a:pt x="2776173" y="256970"/>
                  <a:pt x="2838974" y="271410"/>
                  <a:pt x="2775857" y="250372"/>
                </a:cubicBezTo>
                <a:cubicBezTo>
                  <a:pt x="2710543" y="254000"/>
                  <a:pt x="2645034" y="255055"/>
                  <a:pt x="2579914" y="261257"/>
                </a:cubicBezTo>
                <a:cubicBezTo>
                  <a:pt x="2568491" y="262345"/>
                  <a:pt x="2556804" y="265778"/>
                  <a:pt x="2547257" y="272143"/>
                </a:cubicBezTo>
                <a:cubicBezTo>
                  <a:pt x="2534448" y="280682"/>
                  <a:pt x="2525486" y="293914"/>
                  <a:pt x="2514600" y="304800"/>
                </a:cubicBezTo>
                <a:cubicBezTo>
                  <a:pt x="2503714" y="326572"/>
                  <a:pt x="2493599" y="348746"/>
                  <a:pt x="2481943" y="370115"/>
                </a:cubicBezTo>
                <a:cubicBezTo>
                  <a:pt x="2471812" y="388689"/>
                  <a:pt x="2458041" y="405282"/>
                  <a:pt x="2449286" y="424543"/>
                </a:cubicBezTo>
                <a:cubicBezTo>
                  <a:pt x="2431504" y="463663"/>
                  <a:pt x="2427394" y="493923"/>
                  <a:pt x="2416628" y="533400"/>
                </a:cubicBezTo>
                <a:cubicBezTo>
                  <a:pt x="2403116" y="582945"/>
                  <a:pt x="2390558" y="626866"/>
                  <a:pt x="2373086" y="674915"/>
                </a:cubicBezTo>
                <a:cubicBezTo>
                  <a:pt x="2366408" y="693279"/>
                  <a:pt x="2358571" y="711200"/>
                  <a:pt x="2351314" y="729343"/>
                </a:cubicBezTo>
                <a:cubicBezTo>
                  <a:pt x="2347685" y="751114"/>
                  <a:pt x="2343166" y="772756"/>
                  <a:pt x="2340428" y="794657"/>
                </a:cubicBezTo>
                <a:cubicBezTo>
                  <a:pt x="2333229" y="852251"/>
                  <a:pt x="2321451" y="994737"/>
                  <a:pt x="2318657" y="1045029"/>
                </a:cubicBezTo>
                <a:cubicBezTo>
                  <a:pt x="2314023" y="1128436"/>
                  <a:pt x="2313723" y="1212076"/>
                  <a:pt x="2307771" y="1295400"/>
                </a:cubicBezTo>
                <a:cubicBezTo>
                  <a:pt x="2303519" y="1354929"/>
                  <a:pt x="2286174" y="1365678"/>
                  <a:pt x="2264228" y="1426029"/>
                </a:cubicBezTo>
                <a:cubicBezTo>
                  <a:pt x="2259115" y="1440089"/>
                  <a:pt x="2257642" y="1455242"/>
                  <a:pt x="2253343" y="1469572"/>
                </a:cubicBezTo>
                <a:cubicBezTo>
                  <a:pt x="2246749" y="1491553"/>
                  <a:pt x="2238828" y="1513115"/>
                  <a:pt x="2231571" y="1534886"/>
                </a:cubicBezTo>
                <a:cubicBezTo>
                  <a:pt x="2227943" y="1563915"/>
                  <a:pt x="2226423" y="1593286"/>
                  <a:pt x="2220686" y="1621972"/>
                </a:cubicBezTo>
                <a:cubicBezTo>
                  <a:pt x="2215505" y="1647875"/>
                  <a:pt x="2205321" y="1672544"/>
                  <a:pt x="2198914" y="1698172"/>
                </a:cubicBezTo>
                <a:cubicBezTo>
                  <a:pt x="2191304" y="1728611"/>
                  <a:pt x="2181997" y="1788786"/>
                  <a:pt x="2177143" y="1817915"/>
                </a:cubicBezTo>
                <a:cubicBezTo>
                  <a:pt x="2173514" y="1872343"/>
                  <a:pt x="2173971" y="1927199"/>
                  <a:pt x="2166257" y="1981200"/>
                </a:cubicBezTo>
                <a:cubicBezTo>
                  <a:pt x="2157632" y="2041576"/>
                  <a:pt x="2141826" y="2040367"/>
                  <a:pt x="2122714" y="2090057"/>
                </a:cubicBezTo>
                <a:cubicBezTo>
                  <a:pt x="2101347" y="2145610"/>
                  <a:pt x="2087539" y="2211487"/>
                  <a:pt x="2057400" y="2264229"/>
                </a:cubicBezTo>
                <a:cubicBezTo>
                  <a:pt x="1992420" y="2377944"/>
                  <a:pt x="2007538" y="2312952"/>
                  <a:pt x="1915886" y="2427515"/>
                </a:cubicBezTo>
                <a:cubicBezTo>
                  <a:pt x="1901372" y="2445658"/>
                  <a:pt x="1888772" y="2465514"/>
                  <a:pt x="1872343" y="2481943"/>
                </a:cubicBezTo>
                <a:cubicBezTo>
                  <a:pt x="1809165" y="2545120"/>
                  <a:pt x="1830759" y="2507689"/>
                  <a:pt x="1763486" y="2558143"/>
                </a:cubicBezTo>
                <a:cubicBezTo>
                  <a:pt x="1666139" y="2631153"/>
                  <a:pt x="1801182" y="2546047"/>
                  <a:pt x="1698171" y="2634343"/>
                </a:cubicBezTo>
                <a:cubicBezTo>
                  <a:pt x="1685850" y="2644904"/>
                  <a:pt x="1668717" y="2648064"/>
                  <a:pt x="1654628" y="2656115"/>
                </a:cubicBezTo>
                <a:cubicBezTo>
                  <a:pt x="1643269" y="2662606"/>
                  <a:pt x="1633673" y="2672035"/>
                  <a:pt x="1621971" y="2677886"/>
                </a:cubicBezTo>
                <a:cubicBezTo>
                  <a:pt x="1611708" y="2683018"/>
                  <a:pt x="1600347" y="2685620"/>
                  <a:pt x="1589314" y="2688772"/>
                </a:cubicBezTo>
                <a:cubicBezTo>
                  <a:pt x="1574929" y="2692882"/>
                  <a:pt x="1560376" y="2696412"/>
                  <a:pt x="1545771" y="2699657"/>
                </a:cubicBezTo>
                <a:cubicBezTo>
                  <a:pt x="1527710" y="2703671"/>
                  <a:pt x="1509193" y="2705675"/>
                  <a:pt x="1491343" y="2710543"/>
                </a:cubicBezTo>
                <a:cubicBezTo>
                  <a:pt x="1360098" y="2746338"/>
                  <a:pt x="1497465" y="2723386"/>
                  <a:pt x="1338943" y="2743200"/>
                </a:cubicBezTo>
                <a:cubicBezTo>
                  <a:pt x="1230086" y="2735943"/>
                  <a:pt x="1120373" y="2736858"/>
                  <a:pt x="1012371" y="2721429"/>
                </a:cubicBezTo>
                <a:cubicBezTo>
                  <a:pt x="973721" y="2715908"/>
                  <a:pt x="951819" y="2678226"/>
                  <a:pt x="925286" y="2656115"/>
                </a:cubicBezTo>
                <a:cubicBezTo>
                  <a:pt x="915235" y="2647739"/>
                  <a:pt x="903209" y="2642038"/>
                  <a:pt x="892628" y="2634343"/>
                </a:cubicBezTo>
                <a:cubicBezTo>
                  <a:pt x="863283" y="2613001"/>
                  <a:pt x="831201" y="2594687"/>
                  <a:pt x="805543" y="2569029"/>
                </a:cubicBezTo>
                <a:cubicBezTo>
                  <a:pt x="794657" y="2558143"/>
                  <a:pt x="785695" y="2544911"/>
                  <a:pt x="772886" y="2536372"/>
                </a:cubicBezTo>
                <a:cubicBezTo>
                  <a:pt x="763338" y="2530007"/>
                  <a:pt x="750491" y="2530618"/>
                  <a:pt x="740228" y="2525486"/>
                </a:cubicBezTo>
                <a:cubicBezTo>
                  <a:pt x="714062" y="2512403"/>
                  <a:pt x="687432" y="2499496"/>
                  <a:pt x="664028" y="2481943"/>
                </a:cubicBezTo>
                <a:cubicBezTo>
                  <a:pt x="478982" y="2343158"/>
                  <a:pt x="726977" y="2497942"/>
                  <a:pt x="555171" y="2394857"/>
                </a:cubicBezTo>
                <a:cubicBezTo>
                  <a:pt x="425008" y="2221309"/>
                  <a:pt x="643698" y="2505336"/>
                  <a:pt x="468086" y="2307772"/>
                </a:cubicBezTo>
                <a:cubicBezTo>
                  <a:pt x="454029" y="2291958"/>
                  <a:pt x="448826" y="2269719"/>
                  <a:pt x="435428" y="2253343"/>
                </a:cubicBezTo>
                <a:cubicBezTo>
                  <a:pt x="415931" y="2229513"/>
                  <a:pt x="390279" y="2211296"/>
                  <a:pt x="370114" y="2188029"/>
                </a:cubicBezTo>
                <a:cubicBezTo>
                  <a:pt x="343018" y="2156764"/>
                  <a:pt x="316863" y="2124481"/>
                  <a:pt x="293914" y="2090057"/>
                </a:cubicBezTo>
                <a:cubicBezTo>
                  <a:pt x="286657" y="2079171"/>
                  <a:pt x="280657" y="2067333"/>
                  <a:pt x="272143" y="2057400"/>
                </a:cubicBezTo>
                <a:cubicBezTo>
                  <a:pt x="258785" y="2041815"/>
                  <a:pt x="239700" y="2031123"/>
                  <a:pt x="228600" y="2013857"/>
                </a:cubicBezTo>
                <a:cubicBezTo>
                  <a:pt x="118235" y="1842180"/>
                  <a:pt x="221471" y="1952300"/>
                  <a:pt x="141514" y="1872343"/>
                </a:cubicBezTo>
                <a:cubicBezTo>
                  <a:pt x="117945" y="1778067"/>
                  <a:pt x="146807" y="1880133"/>
                  <a:pt x="108857" y="1785257"/>
                </a:cubicBezTo>
                <a:cubicBezTo>
                  <a:pt x="100334" y="1763949"/>
                  <a:pt x="94929" y="1741510"/>
                  <a:pt x="87086" y="1719943"/>
                </a:cubicBezTo>
                <a:cubicBezTo>
                  <a:pt x="80408" y="1701579"/>
                  <a:pt x="72571" y="1683658"/>
                  <a:pt x="65314" y="1665515"/>
                </a:cubicBezTo>
                <a:cubicBezTo>
                  <a:pt x="61685" y="1647372"/>
                  <a:pt x="60925" y="1628410"/>
                  <a:pt x="54428" y="1611086"/>
                </a:cubicBezTo>
                <a:cubicBezTo>
                  <a:pt x="49834" y="1598836"/>
                  <a:pt x="36794" y="1590841"/>
                  <a:pt x="32657" y="1578429"/>
                </a:cubicBezTo>
                <a:cubicBezTo>
                  <a:pt x="15572" y="1527174"/>
                  <a:pt x="7754" y="1458534"/>
                  <a:pt x="0" y="1404257"/>
                </a:cubicBezTo>
                <a:cubicBezTo>
                  <a:pt x="3629" y="1309914"/>
                  <a:pt x="4808" y="1215446"/>
                  <a:pt x="10886" y="1121229"/>
                </a:cubicBezTo>
                <a:cubicBezTo>
                  <a:pt x="12077" y="1102765"/>
                  <a:pt x="15920" y="1084353"/>
                  <a:pt x="21771" y="1066800"/>
                </a:cubicBezTo>
                <a:cubicBezTo>
                  <a:pt x="42050" y="1005963"/>
                  <a:pt x="62056" y="954822"/>
                  <a:pt x="97971" y="903515"/>
                </a:cubicBezTo>
                <a:cubicBezTo>
                  <a:pt x="111295" y="884481"/>
                  <a:pt x="125885" y="866278"/>
                  <a:pt x="141514" y="849086"/>
                </a:cubicBezTo>
                <a:cubicBezTo>
                  <a:pt x="162225" y="826304"/>
                  <a:pt x="187594" y="807814"/>
                  <a:pt x="206828" y="783772"/>
                </a:cubicBezTo>
                <a:cubicBezTo>
                  <a:pt x="221342" y="765629"/>
                  <a:pt x="232389" y="744056"/>
                  <a:pt x="250371" y="729343"/>
                </a:cubicBezTo>
                <a:cubicBezTo>
                  <a:pt x="288565" y="698093"/>
                  <a:pt x="336127" y="681978"/>
                  <a:pt x="381000" y="664029"/>
                </a:cubicBezTo>
                <a:cubicBezTo>
                  <a:pt x="399143" y="649515"/>
                  <a:pt x="414073" y="629638"/>
                  <a:pt x="435428" y="620486"/>
                </a:cubicBezTo>
                <a:cubicBezTo>
                  <a:pt x="466177" y="607308"/>
                  <a:pt x="499955" y="597955"/>
                  <a:pt x="533400" y="598715"/>
                </a:cubicBezTo>
                <a:cubicBezTo>
                  <a:pt x="820350" y="605236"/>
                  <a:pt x="1106714" y="627743"/>
                  <a:pt x="1393371" y="642257"/>
                </a:cubicBezTo>
                <a:cubicBezTo>
                  <a:pt x="1415143" y="653143"/>
                  <a:pt x="1436178" y="665647"/>
                  <a:pt x="1458686" y="674915"/>
                </a:cubicBezTo>
                <a:cubicBezTo>
                  <a:pt x="1497958" y="691086"/>
                  <a:pt x="1540045" y="700276"/>
                  <a:pt x="1578428" y="718457"/>
                </a:cubicBezTo>
                <a:cubicBezTo>
                  <a:pt x="1609365" y="733111"/>
                  <a:pt x="1635792" y="755902"/>
                  <a:pt x="1665514" y="772886"/>
                </a:cubicBezTo>
                <a:cubicBezTo>
                  <a:pt x="1686648" y="784963"/>
                  <a:pt x="1711142" y="791226"/>
                  <a:pt x="1730828" y="805543"/>
                </a:cubicBezTo>
                <a:cubicBezTo>
                  <a:pt x="1751579" y="820634"/>
                  <a:pt x="1785257" y="859972"/>
                  <a:pt x="1785257" y="859972"/>
                </a:cubicBezTo>
                <a:cubicBezTo>
                  <a:pt x="1792514" y="925286"/>
                  <a:pt x="1796224" y="991093"/>
                  <a:pt x="1807028" y="1055915"/>
                </a:cubicBezTo>
                <a:cubicBezTo>
                  <a:pt x="1810801" y="1078552"/>
                  <a:pt x="1820742" y="1099741"/>
                  <a:pt x="1828800" y="1121229"/>
                </a:cubicBezTo>
                <a:cubicBezTo>
                  <a:pt x="1835175" y="1138230"/>
                  <a:pt x="1890487" y="1277260"/>
                  <a:pt x="1905000" y="1306286"/>
                </a:cubicBezTo>
                <a:cubicBezTo>
                  <a:pt x="1915886" y="1328057"/>
                  <a:pt x="1927585" y="1349441"/>
                  <a:pt x="1937657" y="1371600"/>
                </a:cubicBezTo>
                <a:cubicBezTo>
                  <a:pt x="1953625" y="1406731"/>
                  <a:pt x="1970073" y="1455180"/>
                  <a:pt x="1981200" y="1491343"/>
                </a:cubicBezTo>
                <a:cubicBezTo>
                  <a:pt x="1988969" y="1516591"/>
                  <a:pt x="1993943" y="1542717"/>
                  <a:pt x="2002971" y="1567543"/>
                </a:cubicBezTo>
                <a:cubicBezTo>
                  <a:pt x="2008517" y="1582794"/>
                  <a:pt x="2018152" y="1596257"/>
                  <a:pt x="2024743" y="1611086"/>
                </a:cubicBezTo>
                <a:cubicBezTo>
                  <a:pt x="2032679" y="1628942"/>
                  <a:pt x="2037775" y="1648037"/>
                  <a:pt x="2046514" y="1665515"/>
                </a:cubicBezTo>
                <a:cubicBezTo>
                  <a:pt x="2117704" y="1807897"/>
                  <a:pt x="2045010" y="1634542"/>
                  <a:pt x="2100943" y="1774372"/>
                </a:cubicBezTo>
                <a:cubicBezTo>
                  <a:pt x="2121388" y="1876602"/>
                  <a:pt x="2097257" y="1780765"/>
                  <a:pt x="2144486" y="1894115"/>
                </a:cubicBezTo>
                <a:cubicBezTo>
                  <a:pt x="2153313" y="1915299"/>
                  <a:pt x="2155994" y="1938903"/>
                  <a:pt x="2166257" y="1959429"/>
                </a:cubicBezTo>
                <a:cubicBezTo>
                  <a:pt x="2174371" y="1975657"/>
                  <a:pt x="2190103" y="1987112"/>
                  <a:pt x="2198914" y="2002972"/>
                </a:cubicBezTo>
                <a:cubicBezTo>
                  <a:pt x="2208404" y="2020053"/>
                  <a:pt x="2214507" y="2038862"/>
                  <a:pt x="2220686" y="2057400"/>
                </a:cubicBezTo>
                <a:cubicBezTo>
                  <a:pt x="2225417" y="2071593"/>
                  <a:pt x="2224880" y="2087561"/>
                  <a:pt x="2231571" y="2100943"/>
                </a:cubicBezTo>
                <a:cubicBezTo>
                  <a:pt x="2241003" y="2119807"/>
                  <a:pt x="2272326" y="2132521"/>
                  <a:pt x="2286000" y="2144486"/>
                </a:cubicBezTo>
                <a:cubicBezTo>
                  <a:pt x="2409866" y="2252870"/>
                  <a:pt x="2273503" y="2153559"/>
                  <a:pt x="2394857" y="2231572"/>
                </a:cubicBezTo>
                <a:cubicBezTo>
                  <a:pt x="2427872" y="2252796"/>
                  <a:pt x="2455593" y="2284474"/>
                  <a:pt x="2492828" y="2296886"/>
                </a:cubicBezTo>
                <a:cubicBezTo>
                  <a:pt x="2517270" y="2305033"/>
                  <a:pt x="2560390" y="2318696"/>
                  <a:pt x="2579914" y="2329543"/>
                </a:cubicBezTo>
                <a:cubicBezTo>
                  <a:pt x="2670752" y="2380008"/>
                  <a:pt x="2576725" y="2350517"/>
                  <a:pt x="2667000" y="2373086"/>
                </a:cubicBezTo>
                <a:cubicBezTo>
                  <a:pt x="2730545" y="2415449"/>
                  <a:pt x="2665878" y="2383972"/>
                  <a:pt x="2743200" y="2383972"/>
                </a:cubicBezTo>
                <a:cubicBezTo>
                  <a:pt x="2761702" y="2383972"/>
                  <a:pt x="2779485" y="2391229"/>
                  <a:pt x="2797628" y="2394857"/>
                </a:cubicBezTo>
                <a:lnTo>
                  <a:pt x="3363686" y="2383972"/>
                </a:lnTo>
                <a:cubicBezTo>
                  <a:pt x="3385745" y="2383211"/>
                  <a:pt x="3407587" y="2378439"/>
                  <a:pt x="3429000" y="2373086"/>
                </a:cubicBezTo>
                <a:cubicBezTo>
                  <a:pt x="3451264" y="2367520"/>
                  <a:pt x="3494314" y="2351315"/>
                  <a:pt x="3494314" y="2351315"/>
                </a:cubicBezTo>
                <a:cubicBezTo>
                  <a:pt x="3505200" y="2344058"/>
                  <a:pt x="3516920" y="2337919"/>
                  <a:pt x="3526971" y="2329543"/>
                </a:cubicBezTo>
                <a:cubicBezTo>
                  <a:pt x="3538797" y="2319688"/>
                  <a:pt x="3547101" y="2305834"/>
                  <a:pt x="3559628" y="2296886"/>
                </a:cubicBezTo>
                <a:cubicBezTo>
                  <a:pt x="3572833" y="2287454"/>
                  <a:pt x="3588657" y="2282372"/>
                  <a:pt x="3603171" y="2275115"/>
                </a:cubicBezTo>
                <a:cubicBezTo>
                  <a:pt x="3643445" y="2234841"/>
                  <a:pt x="3619251" y="2261882"/>
                  <a:pt x="3668486" y="2188029"/>
                </a:cubicBezTo>
                <a:cubicBezTo>
                  <a:pt x="3675743" y="2177143"/>
                  <a:pt x="3684406" y="2167074"/>
                  <a:pt x="3690257" y="2155372"/>
                </a:cubicBezTo>
                <a:cubicBezTo>
                  <a:pt x="3697514" y="2140858"/>
                  <a:pt x="3703977" y="2125918"/>
                  <a:pt x="3712028" y="2111829"/>
                </a:cubicBezTo>
                <a:cubicBezTo>
                  <a:pt x="3718519" y="2100470"/>
                  <a:pt x="3727949" y="2090874"/>
                  <a:pt x="3733800" y="2079172"/>
                </a:cubicBezTo>
                <a:cubicBezTo>
                  <a:pt x="3738932" y="2068909"/>
                  <a:pt x="3739554" y="2056778"/>
                  <a:pt x="3744686" y="2046515"/>
                </a:cubicBezTo>
                <a:cubicBezTo>
                  <a:pt x="3750537" y="2034813"/>
                  <a:pt x="3758853" y="2024503"/>
                  <a:pt x="3766457" y="2013857"/>
                </a:cubicBezTo>
                <a:cubicBezTo>
                  <a:pt x="3798800" y="1968577"/>
                  <a:pt x="3789947" y="1979482"/>
                  <a:pt x="3820886" y="1948543"/>
                </a:cubicBezTo>
                <a:cubicBezTo>
                  <a:pt x="3824514" y="1934029"/>
                  <a:pt x="3831771" y="1919961"/>
                  <a:pt x="3831771" y="1905000"/>
                </a:cubicBezTo>
                <a:cubicBezTo>
                  <a:pt x="3831771" y="1830250"/>
                  <a:pt x="3829728" y="1774814"/>
                  <a:pt x="3810000" y="1709057"/>
                </a:cubicBezTo>
                <a:cubicBezTo>
                  <a:pt x="3795737" y="1661515"/>
                  <a:pt x="3786944" y="1628531"/>
                  <a:pt x="3755571" y="1589315"/>
                </a:cubicBezTo>
                <a:cubicBezTo>
                  <a:pt x="3739543" y="1569280"/>
                  <a:pt x="3715376" y="1556234"/>
                  <a:pt x="3701143" y="1534886"/>
                </a:cubicBezTo>
                <a:cubicBezTo>
                  <a:pt x="3690173" y="1518432"/>
                  <a:pt x="3658284" y="1469292"/>
                  <a:pt x="3646714" y="1458686"/>
                </a:cubicBezTo>
                <a:cubicBezTo>
                  <a:pt x="3616217" y="1430730"/>
                  <a:pt x="3585747" y="1400988"/>
                  <a:pt x="3548743" y="1382486"/>
                </a:cubicBezTo>
                <a:cubicBezTo>
                  <a:pt x="3505200" y="1360715"/>
                  <a:pt x="3458620" y="1344177"/>
                  <a:pt x="3418114" y="1317172"/>
                </a:cubicBezTo>
                <a:cubicBezTo>
                  <a:pt x="3407228" y="1309915"/>
                  <a:pt x="3396103" y="1303004"/>
                  <a:pt x="3385457" y="1295400"/>
                </a:cubicBezTo>
                <a:cubicBezTo>
                  <a:pt x="3370694" y="1284855"/>
                  <a:pt x="3357585" y="1271885"/>
                  <a:pt x="3341914" y="1262743"/>
                </a:cubicBezTo>
                <a:cubicBezTo>
                  <a:pt x="3313880" y="1246390"/>
                  <a:pt x="3283857" y="1233714"/>
                  <a:pt x="3254828" y="1219200"/>
                </a:cubicBezTo>
                <a:cubicBezTo>
                  <a:pt x="3015342" y="1230086"/>
                  <a:pt x="2773796" y="1218668"/>
                  <a:pt x="2536371" y="1251857"/>
                </a:cubicBezTo>
                <a:cubicBezTo>
                  <a:pt x="2432902" y="1266321"/>
                  <a:pt x="2242457" y="1360715"/>
                  <a:pt x="2242457" y="1360715"/>
                </a:cubicBezTo>
                <a:cubicBezTo>
                  <a:pt x="2220686" y="1378858"/>
                  <a:pt x="2197182" y="1395104"/>
                  <a:pt x="2177143" y="1415143"/>
                </a:cubicBezTo>
                <a:cubicBezTo>
                  <a:pt x="2157103" y="1435182"/>
                  <a:pt x="2141542" y="1459275"/>
                  <a:pt x="2122714" y="1480457"/>
                </a:cubicBezTo>
                <a:cubicBezTo>
                  <a:pt x="2112486" y="1491963"/>
                  <a:pt x="2100943" y="1502229"/>
                  <a:pt x="2090057" y="1513115"/>
                </a:cubicBezTo>
                <a:cubicBezTo>
                  <a:pt x="2086428" y="1524001"/>
                  <a:pt x="2084303" y="1535509"/>
                  <a:pt x="2079171" y="1545772"/>
                </a:cubicBezTo>
                <a:cubicBezTo>
                  <a:pt x="2069709" y="1564696"/>
                  <a:pt x="2049222" y="1579216"/>
                  <a:pt x="2046514" y="1600200"/>
                </a:cubicBezTo>
                <a:cubicBezTo>
                  <a:pt x="2034432" y="1693836"/>
                  <a:pt x="2040343" y="1788934"/>
                  <a:pt x="2035628" y="1883229"/>
                </a:cubicBezTo>
                <a:cubicBezTo>
                  <a:pt x="2013868" y="2318436"/>
                  <a:pt x="2087849" y="2147578"/>
                  <a:pt x="1981200" y="2296886"/>
                </a:cubicBezTo>
                <a:cubicBezTo>
                  <a:pt x="1954824" y="2333812"/>
                  <a:pt x="1954932" y="2348120"/>
                  <a:pt x="1905000" y="2373086"/>
                </a:cubicBezTo>
                <a:cubicBezTo>
                  <a:pt x="1881372" y="2384900"/>
                  <a:pt x="1854428" y="2388450"/>
                  <a:pt x="1828800" y="2394857"/>
                </a:cubicBezTo>
                <a:cubicBezTo>
                  <a:pt x="1796345" y="2402971"/>
                  <a:pt x="1763393" y="2408967"/>
                  <a:pt x="1730828" y="2416629"/>
                </a:cubicBezTo>
                <a:cubicBezTo>
                  <a:pt x="1701702" y="2423482"/>
                  <a:pt x="1672771" y="2431143"/>
                  <a:pt x="1643743" y="2438400"/>
                </a:cubicBezTo>
                <a:cubicBezTo>
                  <a:pt x="1571171" y="2431143"/>
                  <a:pt x="1497545" y="2430932"/>
                  <a:pt x="1426028" y="2416629"/>
                </a:cubicBezTo>
                <a:cubicBezTo>
                  <a:pt x="1404981" y="2412420"/>
                  <a:pt x="1346562" y="2364269"/>
                  <a:pt x="1328057" y="2351315"/>
                </a:cubicBezTo>
                <a:cubicBezTo>
                  <a:pt x="1290213" y="2324824"/>
                  <a:pt x="1241617" y="2297532"/>
                  <a:pt x="1208314" y="2264229"/>
                </a:cubicBezTo>
                <a:cubicBezTo>
                  <a:pt x="1199063" y="2254978"/>
                  <a:pt x="1193477" y="2242666"/>
                  <a:pt x="1186543" y="2231572"/>
                </a:cubicBezTo>
                <a:cubicBezTo>
                  <a:pt x="1175329" y="2213630"/>
                  <a:pt x="1164772" y="2195286"/>
                  <a:pt x="1153886" y="2177143"/>
                </a:cubicBezTo>
                <a:cubicBezTo>
                  <a:pt x="1134867" y="1967934"/>
                  <a:pt x="1132456" y="1994445"/>
                  <a:pt x="1153886" y="1687286"/>
                </a:cubicBezTo>
                <a:cubicBezTo>
                  <a:pt x="1158272" y="1624424"/>
                  <a:pt x="1170837" y="1594522"/>
                  <a:pt x="1197428" y="1545772"/>
                </a:cubicBezTo>
                <a:cubicBezTo>
                  <a:pt x="1211437" y="1520090"/>
                  <a:pt x="1223134" y="1492760"/>
                  <a:pt x="1240971" y="1469572"/>
                </a:cubicBezTo>
                <a:cubicBezTo>
                  <a:pt x="1259744" y="1445167"/>
                  <a:pt x="1283340" y="1424787"/>
                  <a:pt x="1306286" y="1404257"/>
                </a:cubicBezTo>
                <a:cubicBezTo>
                  <a:pt x="1352336" y="1363054"/>
                  <a:pt x="1389608" y="1305298"/>
                  <a:pt x="1447800" y="1284515"/>
                </a:cubicBezTo>
                <a:cubicBezTo>
                  <a:pt x="1653249" y="1211140"/>
                  <a:pt x="1548079" y="1243985"/>
                  <a:pt x="1763486" y="1186543"/>
                </a:cubicBezTo>
                <a:cubicBezTo>
                  <a:pt x="1912257" y="1201057"/>
                  <a:pt x="2067261" y="1185074"/>
                  <a:pt x="2209800" y="1230086"/>
                </a:cubicBezTo>
                <a:cubicBezTo>
                  <a:pt x="2417644" y="1295721"/>
                  <a:pt x="2683951" y="1508295"/>
                  <a:pt x="2841171" y="1665515"/>
                </a:cubicBezTo>
                <a:cubicBezTo>
                  <a:pt x="2882792" y="1707136"/>
                  <a:pt x="2927923" y="1746658"/>
                  <a:pt x="2960914" y="1796143"/>
                </a:cubicBezTo>
                <a:cubicBezTo>
                  <a:pt x="2971849" y="1812546"/>
                  <a:pt x="2987138" y="1857499"/>
                  <a:pt x="3004457" y="1872343"/>
                </a:cubicBezTo>
                <a:cubicBezTo>
                  <a:pt x="3020521" y="1886112"/>
                  <a:pt x="3040743" y="1894114"/>
                  <a:pt x="3058886" y="1905000"/>
                </a:cubicBezTo>
                <a:cubicBezTo>
                  <a:pt x="3156857" y="1897743"/>
                  <a:pt x="3255274" y="1895050"/>
                  <a:pt x="3352800" y="1883229"/>
                </a:cubicBezTo>
                <a:cubicBezTo>
                  <a:pt x="3375582" y="1880467"/>
                  <a:pt x="3395711" y="1866435"/>
                  <a:pt x="3418114" y="1861457"/>
                </a:cubicBezTo>
                <a:cubicBezTo>
                  <a:pt x="3606094" y="1819684"/>
                  <a:pt x="3486057" y="1855230"/>
                  <a:pt x="3635828" y="1828800"/>
                </a:cubicBezTo>
                <a:cubicBezTo>
                  <a:pt x="3668773" y="1822986"/>
                  <a:pt x="3701143" y="1814286"/>
                  <a:pt x="3733800" y="1807029"/>
                </a:cubicBezTo>
                <a:cubicBezTo>
                  <a:pt x="3751943" y="1796143"/>
                  <a:pt x="3768781" y="1782706"/>
                  <a:pt x="3788228" y="1774372"/>
                </a:cubicBezTo>
                <a:cubicBezTo>
                  <a:pt x="3928220" y="1714376"/>
                  <a:pt x="3887979" y="1768951"/>
                  <a:pt x="4060371" y="1665515"/>
                </a:cubicBezTo>
                <a:cubicBezTo>
                  <a:pt x="4132488" y="1622245"/>
                  <a:pt x="4199313" y="1584496"/>
                  <a:pt x="4267200" y="1534886"/>
                </a:cubicBezTo>
                <a:cubicBezTo>
                  <a:pt x="4329898" y="1489069"/>
                  <a:pt x="4397347" y="1448282"/>
                  <a:pt x="4452257" y="1393372"/>
                </a:cubicBezTo>
                <a:cubicBezTo>
                  <a:pt x="4481286" y="1364343"/>
                  <a:pt x="4511265" y="1336236"/>
                  <a:pt x="4539343" y="1306286"/>
                </a:cubicBezTo>
                <a:cubicBezTo>
                  <a:pt x="4565724" y="1278146"/>
                  <a:pt x="4589479" y="1247634"/>
                  <a:pt x="4615543" y="1219200"/>
                </a:cubicBezTo>
                <a:cubicBezTo>
                  <a:pt x="4666773" y="1163312"/>
                  <a:pt x="4667428" y="1181591"/>
                  <a:pt x="4702628" y="1099457"/>
                </a:cubicBezTo>
                <a:cubicBezTo>
                  <a:pt x="4717734" y="1064209"/>
                  <a:pt x="4727448" y="1008018"/>
                  <a:pt x="4735286" y="968829"/>
                </a:cubicBezTo>
                <a:cubicBezTo>
                  <a:pt x="4731657" y="936172"/>
                  <a:pt x="4734063" y="902262"/>
                  <a:pt x="4724400" y="870857"/>
                </a:cubicBezTo>
                <a:cubicBezTo>
                  <a:pt x="4719064" y="853517"/>
                  <a:pt x="4705397" y="839262"/>
                  <a:pt x="4691743" y="827315"/>
                </a:cubicBezTo>
                <a:cubicBezTo>
                  <a:pt x="4675820" y="813382"/>
                  <a:pt x="4656057" y="804475"/>
                  <a:pt x="4637314" y="794657"/>
                </a:cubicBezTo>
                <a:cubicBezTo>
                  <a:pt x="4579815" y="764538"/>
                  <a:pt x="4519500" y="739776"/>
                  <a:pt x="4463143" y="707572"/>
                </a:cubicBezTo>
                <a:cubicBezTo>
                  <a:pt x="4244392" y="582571"/>
                  <a:pt x="4330931" y="624984"/>
                  <a:pt x="4038600" y="500743"/>
                </a:cubicBezTo>
                <a:cubicBezTo>
                  <a:pt x="3984649" y="477814"/>
                  <a:pt x="3933421" y="443177"/>
                  <a:pt x="3875314" y="435429"/>
                </a:cubicBezTo>
                <a:cubicBezTo>
                  <a:pt x="3776563" y="422262"/>
                  <a:pt x="3699802" y="410205"/>
                  <a:pt x="3603171" y="402772"/>
                </a:cubicBezTo>
                <a:cubicBezTo>
                  <a:pt x="3545172" y="398311"/>
                  <a:pt x="3487057" y="395515"/>
                  <a:pt x="3429000" y="391886"/>
                </a:cubicBezTo>
                <a:cubicBezTo>
                  <a:pt x="2826657" y="402772"/>
                  <a:pt x="2223644" y="394121"/>
                  <a:pt x="1621971" y="424543"/>
                </a:cubicBezTo>
                <a:cubicBezTo>
                  <a:pt x="1573351" y="427001"/>
                  <a:pt x="1535766" y="469943"/>
                  <a:pt x="1491343" y="489857"/>
                </a:cubicBezTo>
                <a:cubicBezTo>
                  <a:pt x="1430469" y="517145"/>
                  <a:pt x="1366738" y="537846"/>
                  <a:pt x="1306286" y="566057"/>
                </a:cubicBezTo>
                <a:cubicBezTo>
                  <a:pt x="1257737" y="588713"/>
                  <a:pt x="1211177" y="615484"/>
                  <a:pt x="1164771" y="642257"/>
                </a:cubicBezTo>
                <a:cubicBezTo>
                  <a:pt x="1088624" y="686188"/>
                  <a:pt x="1004499" y="736841"/>
                  <a:pt x="936171" y="794657"/>
                </a:cubicBezTo>
                <a:cubicBezTo>
                  <a:pt x="916584" y="811231"/>
                  <a:pt x="900657" y="831748"/>
                  <a:pt x="881743" y="849086"/>
                </a:cubicBezTo>
                <a:cubicBezTo>
                  <a:pt x="857083" y="871692"/>
                  <a:pt x="829198" y="890745"/>
                  <a:pt x="805543" y="914400"/>
                </a:cubicBezTo>
                <a:cubicBezTo>
                  <a:pt x="728534" y="991409"/>
                  <a:pt x="775138" y="958479"/>
                  <a:pt x="718457" y="1023257"/>
                </a:cubicBezTo>
                <a:cubicBezTo>
                  <a:pt x="704940" y="1038705"/>
                  <a:pt x="689428" y="1052286"/>
                  <a:pt x="674914" y="1066800"/>
                </a:cubicBezTo>
                <a:cubicBezTo>
                  <a:pt x="667657" y="1081314"/>
                  <a:pt x="663280" y="1097672"/>
                  <a:pt x="653143" y="1110343"/>
                </a:cubicBezTo>
                <a:cubicBezTo>
                  <a:pt x="629403" y="1140018"/>
                  <a:pt x="580402" y="1185742"/>
                  <a:pt x="544286" y="1208315"/>
                </a:cubicBezTo>
                <a:cubicBezTo>
                  <a:pt x="530525" y="1216916"/>
                  <a:pt x="514832" y="1222035"/>
                  <a:pt x="500743" y="1230086"/>
                </a:cubicBezTo>
                <a:cubicBezTo>
                  <a:pt x="489384" y="1236577"/>
                  <a:pt x="478972" y="1244600"/>
                  <a:pt x="468086" y="1251857"/>
                </a:cubicBezTo>
                <a:cubicBezTo>
                  <a:pt x="406400" y="1240971"/>
                  <a:pt x="341896" y="1240606"/>
                  <a:pt x="283028" y="1219200"/>
                </a:cubicBezTo>
                <a:cubicBezTo>
                  <a:pt x="258915" y="1210432"/>
                  <a:pt x="244628" y="1184807"/>
                  <a:pt x="228600" y="1164772"/>
                </a:cubicBezTo>
                <a:cubicBezTo>
                  <a:pt x="215383" y="1148250"/>
                  <a:pt x="207302" y="1128193"/>
                  <a:pt x="195943" y="1110343"/>
                </a:cubicBezTo>
                <a:cubicBezTo>
                  <a:pt x="99204" y="958325"/>
                  <a:pt x="199387" y="1123341"/>
                  <a:pt x="119743" y="990600"/>
                </a:cubicBezTo>
                <a:cubicBezTo>
                  <a:pt x="112486" y="965200"/>
                  <a:pt x="103911" y="940140"/>
                  <a:pt x="97971" y="914400"/>
                </a:cubicBezTo>
                <a:cubicBezTo>
                  <a:pt x="71789" y="800944"/>
                  <a:pt x="81662" y="654065"/>
                  <a:pt x="108857" y="555172"/>
                </a:cubicBezTo>
                <a:cubicBezTo>
                  <a:pt x="124070" y="499853"/>
                  <a:pt x="153558" y="434964"/>
                  <a:pt x="206828" y="413657"/>
                </a:cubicBezTo>
                <a:cubicBezTo>
                  <a:pt x="285080" y="382357"/>
                  <a:pt x="241913" y="394650"/>
                  <a:pt x="337457" y="381000"/>
                </a:cubicBezTo>
                <a:lnTo>
                  <a:pt x="849086" y="391886"/>
                </a:lnTo>
                <a:cubicBezTo>
                  <a:pt x="1056823" y="397996"/>
                  <a:pt x="1289958" y="417356"/>
                  <a:pt x="1491343" y="435429"/>
                </a:cubicBezTo>
                <a:cubicBezTo>
                  <a:pt x="1636626" y="448467"/>
                  <a:pt x="1782031" y="460880"/>
                  <a:pt x="1926771" y="478972"/>
                </a:cubicBezTo>
                <a:cubicBezTo>
                  <a:pt x="2159474" y="508060"/>
                  <a:pt x="2391154" y="544816"/>
                  <a:pt x="2623457" y="576943"/>
                </a:cubicBezTo>
                <a:cubicBezTo>
                  <a:pt x="2732242" y="591988"/>
                  <a:pt x="2842645" y="597476"/>
                  <a:pt x="2950028" y="620486"/>
                </a:cubicBezTo>
                <a:cubicBezTo>
                  <a:pt x="3000828" y="631372"/>
                  <a:pt x="3051079" y="645243"/>
                  <a:pt x="3102428" y="653143"/>
                </a:cubicBezTo>
                <a:cubicBezTo>
                  <a:pt x="3145614" y="659787"/>
                  <a:pt x="3189371" y="663197"/>
                  <a:pt x="3233057" y="664029"/>
                </a:cubicBezTo>
                <a:lnTo>
                  <a:pt x="4245428" y="674915"/>
                </a:lnTo>
                <a:lnTo>
                  <a:pt x="4778828" y="653143"/>
                </a:lnTo>
                <a:cubicBezTo>
                  <a:pt x="4814165" y="651104"/>
                  <a:pt x="4813035" y="633818"/>
                  <a:pt x="4844143" y="620486"/>
                </a:cubicBezTo>
                <a:cubicBezTo>
                  <a:pt x="4857894" y="614593"/>
                  <a:pt x="4873172" y="613229"/>
                  <a:pt x="4887686" y="609600"/>
                </a:cubicBezTo>
                <a:cubicBezTo>
                  <a:pt x="4898572" y="620486"/>
                  <a:pt x="4911804" y="629448"/>
                  <a:pt x="4920343" y="642257"/>
                </a:cubicBezTo>
                <a:cubicBezTo>
                  <a:pt x="4926708" y="651805"/>
                  <a:pt x="4926096" y="664652"/>
                  <a:pt x="4931228" y="674915"/>
                </a:cubicBezTo>
                <a:cubicBezTo>
                  <a:pt x="4937079" y="686617"/>
                  <a:pt x="4945743" y="696686"/>
                  <a:pt x="4953000" y="707572"/>
                </a:cubicBezTo>
                <a:cubicBezTo>
                  <a:pt x="4956629" y="765629"/>
                  <a:pt x="4957797" y="823892"/>
                  <a:pt x="4963886" y="881743"/>
                </a:cubicBezTo>
                <a:cubicBezTo>
                  <a:pt x="4965087" y="893154"/>
                  <a:pt x="4971619" y="903367"/>
                  <a:pt x="4974771" y="914400"/>
                </a:cubicBezTo>
                <a:cubicBezTo>
                  <a:pt x="4978881" y="928785"/>
                  <a:pt x="4982028" y="943429"/>
                  <a:pt x="4985657" y="957943"/>
                </a:cubicBezTo>
                <a:cubicBezTo>
                  <a:pt x="4971143" y="1048657"/>
                  <a:pt x="4960727" y="1140123"/>
                  <a:pt x="4942114" y="1230086"/>
                </a:cubicBezTo>
                <a:cubicBezTo>
                  <a:pt x="4933246" y="1272947"/>
                  <a:pt x="4834023" y="1381929"/>
                  <a:pt x="4833257" y="1382486"/>
                </a:cubicBezTo>
                <a:cubicBezTo>
                  <a:pt x="4546403" y="1591108"/>
                  <a:pt x="4841396" y="1383245"/>
                  <a:pt x="4637314" y="1513115"/>
                </a:cubicBezTo>
                <a:cubicBezTo>
                  <a:pt x="4566692" y="1558056"/>
                  <a:pt x="4611993" y="1550518"/>
                  <a:pt x="4506686" y="1589315"/>
                </a:cubicBezTo>
                <a:cubicBezTo>
                  <a:pt x="4421350" y="1620755"/>
                  <a:pt x="4345599" y="1628862"/>
                  <a:pt x="4256314" y="1643743"/>
                </a:cubicBezTo>
                <a:lnTo>
                  <a:pt x="2775857" y="1632857"/>
                </a:lnTo>
                <a:cubicBezTo>
                  <a:pt x="2558124" y="1630635"/>
                  <a:pt x="2340298" y="1630341"/>
                  <a:pt x="2122714" y="1621972"/>
                </a:cubicBezTo>
                <a:cubicBezTo>
                  <a:pt x="2057046" y="1619446"/>
                  <a:pt x="1992233" y="1605976"/>
                  <a:pt x="1926771" y="1600200"/>
                </a:cubicBezTo>
                <a:cubicBezTo>
                  <a:pt x="1868826" y="1595087"/>
                  <a:pt x="1810657" y="1592943"/>
                  <a:pt x="1752600" y="1589315"/>
                </a:cubicBezTo>
                <a:cubicBezTo>
                  <a:pt x="1687286" y="1574801"/>
                  <a:pt x="1622892" y="1555234"/>
                  <a:pt x="1556657" y="1545772"/>
                </a:cubicBezTo>
                <a:lnTo>
                  <a:pt x="1480457" y="1534886"/>
                </a:lnTo>
                <a:cubicBezTo>
                  <a:pt x="1458642" y="1531530"/>
                  <a:pt x="1437021" y="1526917"/>
                  <a:pt x="1415143" y="1524000"/>
                </a:cubicBezTo>
                <a:cubicBezTo>
                  <a:pt x="1382573" y="1519657"/>
                  <a:pt x="1349828" y="1516743"/>
                  <a:pt x="1317171" y="1513115"/>
                </a:cubicBezTo>
                <a:cubicBezTo>
                  <a:pt x="1254563" y="1486282"/>
                  <a:pt x="1233812" y="1469572"/>
                  <a:pt x="1164771" y="1469572"/>
                </a:cubicBezTo>
                <a:cubicBezTo>
                  <a:pt x="1146269" y="1469572"/>
                  <a:pt x="1128486" y="1476829"/>
                  <a:pt x="1110343" y="1480457"/>
                </a:cubicBezTo>
                <a:cubicBezTo>
                  <a:pt x="1099457" y="1487714"/>
                  <a:pt x="1087902" y="1494056"/>
                  <a:pt x="1077686" y="1502229"/>
                </a:cubicBezTo>
                <a:cubicBezTo>
                  <a:pt x="1056459" y="1519211"/>
                  <a:pt x="1023898" y="1564021"/>
                  <a:pt x="1012371" y="1578429"/>
                </a:cubicBezTo>
                <a:cubicBezTo>
                  <a:pt x="1011769" y="1580235"/>
                  <a:pt x="979281" y="1672135"/>
                  <a:pt x="979714" y="1687286"/>
                </a:cubicBezTo>
                <a:cubicBezTo>
                  <a:pt x="986099" y="1910752"/>
                  <a:pt x="965843" y="1988097"/>
                  <a:pt x="1055914" y="2155372"/>
                </a:cubicBezTo>
                <a:cubicBezTo>
                  <a:pt x="1084546" y="2208545"/>
                  <a:pt x="1123561" y="2255546"/>
                  <a:pt x="1153886" y="2307772"/>
                </a:cubicBezTo>
                <a:cubicBezTo>
                  <a:pt x="1188934" y="2368132"/>
                  <a:pt x="1207487" y="2438951"/>
                  <a:pt x="1251857" y="2492829"/>
                </a:cubicBezTo>
                <a:cubicBezTo>
                  <a:pt x="1320831" y="2576583"/>
                  <a:pt x="1593588" y="2789862"/>
                  <a:pt x="1687286" y="2841172"/>
                </a:cubicBezTo>
                <a:cubicBezTo>
                  <a:pt x="1758806" y="2880338"/>
                  <a:pt x="1839686" y="2899229"/>
                  <a:pt x="1915886" y="2928257"/>
                </a:cubicBezTo>
                <a:cubicBezTo>
                  <a:pt x="1973761" y="2925846"/>
                  <a:pt x="2204917" y="2928234"/>
                  <a:pt x="2296886" y="2895600"/>
                </a:cubicBezTo>
                <a:cubicBezTo>
                  <a:pt x="2371885" y="2868987"/>
                  <a:pt x="2442073" y="2830383"/>
                  <a:pt x="2514600" y="2797629"/>
                </a:cubicBezTo>
                <a:cubicBezTo>
                  <a:pt x="2645123" y="2738683"/>
                  <a:pt x="2642165" y="2742416"/>
                  <a:pt x="2775857" y="2667000"/>
                </a:cubicBezTo>
                <a:cubicBezTo>
                  <a:pt x="2870722" y="2613487"/>
                  <a:pt x="2963894" y="2557003"/>
                  <a:pt x="3058886" y="2503715"/>
                </a:cubicBezTo>
                <a:cubicBezTo>
                  <a:pt x="3112685" y="2473535"/>
                  <a:pt x="3172823" y="2453640"/>
                  <a:pt x="3222171" y="2416629"/>
                </a:cubicBezTo>
                <a:cubicBezTo>
                  <a:pt x="3319338" y="2343754"/>
                  <a:pt x="3469499" y="2234616"/>
                  <a:pt x="3548743" y="2155372"/>
                </a:cubicBezTo>
                <a:cubicBezTo>
                  <a:pt x="3581400" y="2122715"/>
                  <a:pt x="3612951" y="2088912"/>
                  <a:pt x="3646714" y="2057400"/>
                </a:cubicBezTo>
                <a:cubicBezTo>
                  <a:pt x="3914214" y="1807732"/>
                  <a:pt x="3450189" y="2254291"/>
                  <a:pt x="3810000" y="1937657"/>
                </a:cubicBezTo>
                <a:cubicBezTo>
                  <a:pt x="3871637" y="1883416"/>
                  <a:pt x="3938627" y="1831801"/>
                  <a:pt x="3984171" y="1763486"/>
                </a:cubicBezTo>
                <a:cubicBezTo>
                  <a:pt x="3998685" y="1741715"/>
                  <a:pt x="4012240" y="1719272"/>
                  <a:pt x="4027714" y="1698172"/>
                </a:cubicBezTo>
                <a:cubicBezTo>
                  <a:pt x="4052180" y="1664809"/>
                  <a:pt x="4080552" y="1634345"/>
                  <a:pt x="4103914" y="1600200"/>
                </a:cubicBezTo>
                <a:cubicBezTo>
                  <a:pt x="4127809" y="1565276"/>
                  <a:pt x="4147457" y="1527629"/>
                  <a:pt x="4169228" y="1491343"/>
                </a:cubicBezTo>
                <a:cubicBezTo>
                  <a:pt x="4172857" y="1465943"/>
                  <a:pt x="4178349" y="1440740"/>
                  <a:pt x="4180114" y="1415143"/>
                </a:cubicBezTo>
                <a:cubicBezTo>
                  <a:pt x="4197291" y="1166083"/>
                  <a:pt x="4197164" y="1044633"/>
                  <a:pt x="4158343" y="772886"/>
                </a:cubicBezTo>
                <a:cubicBezTo>
                  <a:pt x="4155351" y="751941"/>
                  <a:pt x="4142613" y="731152"/>
                  <a:pt x="4125686" y="718457"/>
                </a:cubicBezTo>
                <a:cubicBezTo>
                  <a:pt x="4110884" y="707356"/>
                  <a:pt x="4089616" y="709867"/>
                  <a:pt x="4071257" y="707572"/>
                </a:cubicBezTo>
                <a:cubicBezTo>
                  <a:pt x="4031488" y="702601"/>
                  <a:pt x="3991428" y="700315"/>
                  <a:pt x="3951514" y="696686"/>
                </a:cubicBezTo>
                <a:cubicBezTo>
                  <a:pt x="3829066" y="699826"/>
                  <a:pt x="3440852" y="707258"/>
                  <a:pt x="3276600" y="718457"/>
                </a:cubicBezTo>
                <a:cubicBezTo>
                  <a:pt x="3200232" y="723664"/>
                  <a:pt x="3124265" y="733692"/>
                  <a:pt x="3048000" y="740229"/>
                </a:cubicBezTo>
                <a:cubicBezTo>
                  <a:pt x="2997257" y="744579"/>
                  <a:pt x="2946400" y="747486"/>
                  <a:pt x="2895600" y="751115"/>
                </a:cubicBezTo>
                <a:cubicBezTo>
                  <a:pt x="2715728" y="798449"/>
                  <a:pt x="2681723" y="794250"/>
                  <a:pt x="2525486" y="881743"/>
                </a:cubicBezTo>
                <a:cubicBezTo>
                  <a:pt x="2307293" y="1003931"/>
                  <a:pt x="2506416" y="906929"/>
                  <a:pt x="2351314" y="1023257"/>
                </a:cubicBezTo>
                <a:cubicBezTo>
                  <a:pt x="2331841" y="1037862"/>
                  <a:pt x="2305629" y="1041520"/>
                  <a:pt x="2286000" y="1055915"/>
                </a:cubicBezTo>
                <a:cubicBezTo>
                  <a:pt x="2250765" y="1081754"/>
                  <a:pt x="2221383" y="1114776"/>
                  <a:pt x="2188028" y="1143000"/>
                </a:cubicBezTo>
                <a:cubicBezTo>
                  <a:pt x="2174178" y="1154719"/>
                  <a:pt x="2157315" y="1162828"/>
                  <a:pt x="2144486" y="1175657"/>
                </a:cubicBezTo>
                <a:cubicBezTo>
                  <a:pt x="2046749" y="1273394"/>
                  <a:pt x="2099294" y="1248310"/>
                  <a:pt x="1992086" y="1371600"/>
                </a:cubicBezTo>
                <a:cubicBezTo>
                  <a:pt x="1951679" y="1418068"/>
                  <a:pt x="1905000" y="1458686"/>
                  <a:pt x="1861457" y="1502229"/>
                </a:cubicBezTo>
                <a:cubicBezTo>
                  <a:pt x="1752609" y="1611077"/>
                  <a:pt x="1777454" y="1593741"/>
                  <a:pt x="1632857" y="1698172"/>
                </a:cubicBezTo>
                <a:cubicBezTo>
                  <a:pt x="1615705" y="1710560"/>
                  <a:pt x="1597959" y="1722691"/>
                  <a:pt x="1578428" y="1730829"/>
                </a:cubicBezTo>
                <a:cubicBezTo>
                  <a:pt x="1554044" y="1740989"/>
                  <a:pt x="1527628" y="1745343"/>
                  <a:pt x="1502228" y="1752600"/>
                </a:cubicBezTo>
                <a:cubicBezTo>
                  <a:pt x="1433285" y="1741714"/>
                  <a:pt x="1362797" y="1738088"/>
                  <a:pt x="1295400" y="1719943"/>
                </a:cubicBezTo>
                <a:cubicBezTo>
                  <a:pt x="1267151" y="1712338"/>
                  <a:pt x="1244115" y="1691732"/>
                  <a:pt x="1219200" y="1676400"/>
                </a:cubicBezTo>
                <a:cubicBezTo>
                  <a:pt x="1196916" y="1662686"/>
                  <a:pt x="1174819" y="1648556"/>
                  <a:pt x="1153886" y="1632857"/>
                </a:cubicBezTo>
                <a:cubicBezTo>
                  <a:pt x="1134111" y="1618026"/>
                  <a:pt x="1112062" y="1584350"/>
                  <a:pt x="1099457" y="1567543"/>
                </a:cubicBezTo>
                <a:cubicBezTo>
                  <a:pt x="1091043" y="1542302"/>
                  <a:pt x="1066800" y="1471152"/>
                  <a:pt x="1066800" y="1458686"/>
                </a:cubicBezTo>
                <a:cubicBezTo>
                  <a:pt x="1066800" y="1400177"/>
                  <a:pt x="1073176" y="1340962"/>
                  <a:pt x="1088571" y="1284515"/>
                </a:cubicBezTo>
                <a:cubicBezTo>
                  <a:pt x="1095456" y="1259271"/>
                  <a:pt x="1115212" y="1239175"/>
                  <a:pt x="1132114" y="1219200"/>
                </a:cubicBezTo>
                <a:cubicBezTo>
                  <a:pt x="1164292" y="1181171"/>
                  <a:pt x="1244069" y="1108797"/>
                  <a:pt x="1284514" y="1077686"/>
                </a:cubicBezTo>
                <a:cubicBezTo>
                  <a:pt x="1305254" y="1061732"/>
                  <a:pt x="1329961" y="1051172"/>
                  <a:pt x="1349828" y="1034143"/>
                </a:cubicBezTo>
                <a:cubicBezTo>
                  <a:pt x="1380998" y="1007426"/>
                  <a:pt x="1401197" y="967296"/>
                  <a:pt x="1436914" y="947057"/>
                </a:cubicBezTo>
                <a:cubicBezTo>
                  <a:pt x="1625789" y="840028"/>
                  <a:pt x="1661883" y="850901"/>
                  <a:pt x="1850571" y="827315"/>
                </a:cubicBezTo>
                <a:cubicBezTo>
                  <a:pt x="2166257" y="834572"/>
                  <a:pt x="2482336" y="831731"/>
                  <a:pt x="2797628" y="849086"/>
                </a:cubicBezTo>
                <a:cubicBezTo>
                  <a:pt x="2930085" y="856377"/>
                  <a:pt x="3147247" y="926000"/>
                  <a:pt x="3276600" y="947057"/>
                </a:cubicBezTo>
                <a:cubicBezTo>
                  <a:pt x="3383154" y="964403"/>
                  <a:pt x="3773781" y="986156"/>
                  <a:pt x="3842657" y="990600"/>
                </a:cubicBezTo>
                <a:cubicBezTo>
                  <a:pt x="3860800" y="997857"/>
                  <a:pt x="3879405" y="1004052"/>
                  <a:pt x="3897086" y="1012372"/>
                </a:cubicBezTo>
                <a:cubicBezTo>
                  <a:pt x="3941135" y="1033101"/>
                  <a:pt x="3981530" y="1062291"/>
                  <a:pt x="4027714" y="1077686"/>
                </a:cubicBezTo>
                <a:cubicBezTo>
                  <a:pt x="4094787" y="1100044"/>
                  <a:pt x="4023207" y="1074473"/>
                  <a:pt x="4103914" y="1110343"/>
                </a:cubicBezTo>
                <a:cubicBezTo>
                  <a:pt x="4121770" y="1118279"/>
                  <a:pt x="4141261" y="1122625"/>
                  <a:pt x="4158343" y="1132115"/>
                </a:cubicBezTo>
                <a:cubicBezTo>
                  <a:pt x="4174203" y="1140926"/>
                  <a:pt x="4186790" y="1154708"/>
                  <a:pt x="4201886" y="1164772"/>
                </a:cubicBezTo>
                <a:cubicBezTo>
                  <a:pt x="4255276" y="1200365"/>
                  <a:pt x="4253103" y="1196145"/>
                  <a:pt x="4310743" y="1219200"/>
                </a:cubicBezTo>
                <a:cubicBezTo>
                  <a:pt x="4325257" y="1233714"/>
                  <a:pt x="4338838" y="1249226"/>
                  <a:pt x="4354286" y="1262743"/>
                </a:cubicBezTo>
                <a:cubicBezTo>
                  <a:pt x="4367940" y="1274690"/>
                  <a:pt x="4383065" y="1284855"/>
                  <a:pt x="4397828" y="1295400"/>
                </a:cubicBezTo>
                <a:cubicBezTo>
                  <a:pt x="4408474" y="1303005"/>
                  <a:pt x="4420435" y="1308796"/>
                  <a:pt x="4430486" y="1317172"/>
                </a:cubicBezTo>
                <a:cubicBezTo>
                  <a:pt x="4442313" y="1327027"/>
                  <a:pt x="4451454" y="1339810"/>
                  <a:pt x="4463143" y="1349829"/>
                </a:cubicBezTo>
                <a:cubicBezTo>
                  <a:pt x="4470047" y="1355747"/>
                  <a:pt x="4525558" y="1397364"/>
                  <a:pt x="4539343" y="1404257"/>
                </a:cubicBezTo>
                <a:cubicBezTo>
                  <a:pt x="4549606" y="1409389"/>
                  <a:pt x="4561114" y="1411514"/>
                  <a:pt x="4572000" y="1415143"/>
                </a:cubicBezTo>
                <a:cubicBezTo>
                  <a:pt x="4643556" y="1486703"/>
                  <a:pt x="4508996" y="1358627"/>
                  <a:pt x="4659086" y="1458686"/>
                </a:cubicBezTo>
                <a:cubicBezTo>
                  <a:pt x="4669972" y="1465943"/>
                  <a:pt x="4680384" y="1473966"/>
                  <a:pt x="4691743" y="1480457"/>
                </a:cubicBezTo>
                <a:cubicBezTo>
                  <a:pt x="4727342" y="1500800"/>
                  <a:pt x="4750829" y="1508446"/>
                  <a:pt x="4789714" y="1524000"/>
                </a:cubicBezTo>
                <a:cubicBezTo>
                  <a:pt x="4828662" y="1562948"/>
                  <a:pt x="4795561" y="1535564"/>
                  <a:pt x="4865914" y="1567543"/>
                </a:cubicBezTo>
                <a:cubicBezTo>
                  <a:pt x="4888073" y="1577615"/>
                  <a:pt x="4910203" y="1587935"/>
                  <a:pt x="4931228" y="1600200"/>
                </a:cubicBezTo>
                <a:cubicBezTo>
                  <a:pt x="4953830" y="1613384"/>
                  <a:pt x="4971720" y="1635468"/>
                  <a:pt x="4996543" y="1643743"/>
                </a:cubicBezTo>
                <a:cubicBezTo>
                  <a:pt x="5027715" y="1654134"/>
                  <a:pt x="5061857" y="1651000"/>
                  <a:pt x="5094514" y="1654629"/>
                </a:cubicBezTo>
                <a:lnTo>
                  <a:pt x="5638800" y="1643743"/>
                </a:lnTo>
                <a:cubicBezTo>
                  <a:pt x="5667943" y="1641187"/>
                  <a:pt x="5690192" y="1615705"/>
                  <a:pt x="5715000" y="1600200"/>
                </a:cubicBezTo>
                <a:cubicBezTo>
                  <a:pt x="5891325" y="1489997"/>
                  <a:pt x="5737927" y="1581858"/>
                  <a:pt x="5932714" y="1426029"/>
                </a:cubicBezTo>
                <a:cubicBezTo>
                  <a:pt x="6035853" y="1343518"/>
                  <a:pt x="6144141" y="1267634"/>
                  <a:pt x="6248400" y="1186543"/>
                </a:cubicBezTo>
                <a:cubicBezTo>
                  <a:pt x="6307447" y="1140617"/>
                  <a:pt x="6372024" y="1100172"/>
                  <a:pt x="6422571" y="1045029"/>
                </a:cubicBezTo>
                <a:cubicBezTo>
                  <a:pt x="6502400" y="957943"/>
                  <a:pt x="6583571" y="872069"/>
                  <a:pt x="6662057" y="783772"/>
                </a:cubicBezTo>
                <a:cubicBezTo>
                  <a:pt x="6699713" y="741409"/>
                  <a:pt x="6742354" y="702102"/>
                  <a:pt x="6770914" y="653143"/>
                </a:cubicBezTo>
                <a:lnTo>
                  <a:pt x="6847114" y="522515"/>
                </a:lnTo>
                <a:cubicBezTo>
                  <a:pt x="6873329" y="339016"/>
                  <a:pt x="6871840" y="395905"/>
                  <a:pt x="6814457" y="76200"/>
                </a:cubicBezTo>
                <a:cubicBezTo>
                  <a:pt x="6806427" y="31459"/>
                  <a:pt x="6780014" y="20581"/>
                  <a:pt x="6749143" y="0"/>
                </a:cubicBezTo>
                <a:cubicBezTo>
                  <a:pt x="6691086" y="3629"/>
                  <a:pt x="6632281" y="919"/>
                  <a:pt x="6574971" y="10886"/>
                </a:cubicBezTo>
                <a:cubicBezTo>
                  <a:pt x="6547745" y="15621"/>
                  <a:pt x="6519077" y="24799"/>
                  <a:pt x="6498771" y="43543"/>
                </a:cubicBezTo>
                <a:cubicBezTo>
                  <a:pt x="6476039" y="64527"/>
                  <a:pt x="6416228" y="166716"/>
                  <a:pt x="6400800" y="206829"/>
                </a:cubicBezTo>
                <a:cubicBezTo>
                  <a:pt x="6391317" y="231485"/>
                  <a:pt x="6386285" y="257629"/>
                  <a:pt x="6379028" y="283029"/>
                </a:cubicBezTo>
                <a:cubicBezTo>
                  <a:pt x="6375400" y="308429"/>
                  <a:pt x="6368143" y="333571"/>
                  <a:pt x="6368143" y="359229"/>
                </a:cubicBezTo>
                <a:cubicBezTo>
                  <a:pt x="6368143" y="466540"/>
                  <a:pt x="6359849" y="550118"/>
                  <a:pt x="6400800" y="642257"/>
                </a:cubicBezTo>
                <a:cubicBezTo>
                  <a:pt x="6406114" y="654213"/>
                  <a:pt x="6415314" y="664029"/>
                  <a:pt x="6422571" y="674915"/>
                </a:cubicBezTo>
                <a:cubicBezTo>
                  <a:pt x="6477000" y="656772"/>
                  <a:pt x="6534541" y="646144"/>
                  <a:pt x="6585857" y="620486"/>
                </a:cubicBezTo>
                <a:cubicBezTo>
                  <a:pt x="6602084" y="612372"/>
                  <a:pt x="6608450" y="592039"/>
                  <a:pt x="6618514" y="576943"/>
                </a:cubicBezTo>
                <a:cubicBezTo>
                  <a:pt x="6656015" y="520692"/>
                  <a:pt x="6655080" y="513393"/>
                  <a:pt x="6683828" y="446315"/>
                </a:cubicBezTo>
                <a:cubicBezTo>
                  <a:pt x="6697830" y="334300"/>
                  <a:pt x="6705515" y="332748"/>
                  <a:pt x="6672943" y="195943"/>
                </a:cubicBezTo>
                <a:cubicBezTo>
                  <a:pt x="6667305" y="172264"/>
                  <a:pt x="6655492" y="149636"/>
                  <a:pt x="6640286" y="130629"/>
                </a:cubicBezTo>
                <a:cubicBezTo>
                  <a:pt x="6625772" y="112486"/>
                  <a:pt x="6605560" y="99400"/>
                  <a:pt x="6585857" y="87086"/>
                </a:cubicBezTo>
                <a:cubicBezTo>
                  <a:pt x="6576127" y="81004"/>
                  <a:pt x="6564086" y="79829"/>
                  <a:pt x="6553200" y="76200"/>
                </a:cubicBezTo>
                <a:cubicBezTo>
                  <a:pt x="6535057" y="83457"/>
                  <a:pt x="6514195" y="85975"/>
                  <a:pt x="6498771" y="97972"/>
                </a:cubicBezTo>
                <a:cubicBezTo>
                  <a:pt x="6472163" y="118667"/>
                  <a:pt x="6439723" y="178241"/>
                  <a:pt x="6422571" y="206829"/>
                </a:cubicBezTo>
                <a:cubicBezTo>
                  <a:pt x="6418943" y="224972"/>
                  <a:pt x="6411686" y="242755"/>
                  <a:pt x="6411686" y="261257"/>
                </a:cubicBezTo>
                <a:cubicBezTo>
                  <a:pt x="6411686" y="286915"/>
                  <a:pt x="6410111" y="315028"/>
                  <a:pt x="6422571" y="337457"/>
                </a:cubicBezTo>
                <a:cubicBezTo>
                  <a:pt x="6435486" y="360705"/>
                  <a:pt x="6518616" y="367980"/>
                  <a:pt x="6531428" y="370115"/>
                </a:cubicBezTo>
                <a:cubicBezTo>
                  <a:pt x="6571342" y="359229"/>
                  <a:pt x="6612209" y="351372"/>
                  <a:pt x="6651171" y="337457"/>
                </a:cubicBezTo>
                <a:cubicBezTo>
                  <a:pt x="6663492" y="333057"/>
                  <a:pt x="6676325" y="326404"/>
                  <a:pt x="6683828" y="315686"/>
                </a:cubicBezTo>
                <a:cubicBezTo>
                  <a:pt x="6702440" y="289098"/>
                  <a:pt x="6727371" y="228600"/>
                  <a:pt x="6727371" y="228600"/>
                </a:cubicBezTo>
                <a:cubicBezTo>
                  <a:pt x="6716485" y="206829"/>
                  <a:pt x="6710743" y="181604"/>
                  <a:pt x="6694714" y="163286"/>
                </a:cubicBezTo>
                <a:cubicBezTo>
                  <a:pt x="6684028" y="151074"/>
                  <a:pt x="6665260" y="149566"/>
                  <a:pt x="6651171" y="141515"/>
                </a:cubicBezTo>
                <a:cubicBezTo>
                  <a:pt x="6528775" y="71574"/>
                  <a:pt x="6577313" y="82228"/>
                  <a:pt x="6466114" y="54429"/>
                </a:cubicBezTo>
                <a:cubicBezTo>
                  <a:pt x="6462594" y="53549"/>
                  <a:pt x="6458857" y="54429"/>
                  <a:pt x="6455228" y="5442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Process</a:t>
            </a:r>
            <a:endParaRPr lang="en-US" dirty="0">
              <a:solidFill>
                <a:schemeClr val="tx2">
                  <a:lumMod val="50000"/>
                </a:schemeClr>
              </a:solidFill>
            </a:endParaRPr>
          </a:p>
        </p:txBody>
      </p:sp>
      <p:sp>
        <p:nvSpPr>
          <p:cNvPr id="3" name="Rounded Rectangle 2"/>
          <p:cNvSpPr/>
          <p:nvPr/>
        </p:nvSpPr>
        <p:spPr>
          <a:xfrm>
            <a:off x="685800" y="2895600"/>
            <a:ext cx="1295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Personal interest in  story</a:t>
            </a:r>
            <a:endParaRPr lang="en-US" b="1" dirty="0">
              <a:solidFill>
                <a:schemeClr val="bg1"/>
              </a:solidFill>
            </a:endParaRPr>
          </a:p>
        </p:txBody>
      </p:sp>
      <p:sp>
        <p:nvSpPr>
          <p:cNvPr id="4" name="Rounded Rectangle 3"/>
          <p:cNvSpPr/>
          <p:nvPr/>
        </p:nvSpPr>
        <p:spPr>
          <a:xfrm>
            <a:off x="2514600" y="1524000"/>
            <a:ext cx="13716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Select characters</a:t>
            </a:r>
            <a:endParaRPr lang="en-US" b="1" dirty="0">
              <a:solidFill>
                <a:schemeClr val="bg1"/>
              </a:solidFill>
            </a:endParaRPr>
          </a:p>
        </p:txBody>
      </p:sp>
      <p:sp>
        <p:nvSpPr>
          <p:cNvPr id="5" name="Rounded Rectangle 4"/>
          <p:cNvSpPr/>
          <p:nvPr/>
        </p:nvSpPr>
        <p:spPr>
          <a:xfrm>
            <a:off x="2438400" y="3886200"/>
            <a:ext cx="1447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Select setting</a:t>
            </a:r>
            <a:endParaRPr lang="en-US" sz="2000" b="1" dirty="0">
              <a:solidFill>
                <a:schemeClr val="bg1"/>
              </a:solidFill>
            </a:endParaRPr>
          </a:p>
        </p:txBody>
      </p:sp>
      <p:sp>
        <p:nvSpPr>
          <p:cNvPr id="7" name="Rounded Rectangle 6"/>
          <p:cNvSpPr/>
          <p:nvPr/>
        </p:nvSpPr>
        <p:spPr>
          <a:xfrm>
            <a:off x="5638800" y="1524000"/>
            <a:ext cx="12192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Write</a:t>
            </a:r>
            <a:endParaRPr lang="en-US" sz="2400" b="1" dirty="0">
              <a:solidFill>
                <a:schemeClr val="bg1"/>
              </a:solidFill>
            </a:endParaRPr>
          </a:p>
        </p:txBody>
      </p:sp>
      <p:sp>
        <p:nvSpPr>
          <p:cNvPr id="8" name="Rounded Rectangle 7"/>
          <p:cNvSpPr/>
          <p:nvPr/>
        </p:nvSpPr>
        <p:spPr>
          <a:xfrm>
            <a:off x="5638800" y="4038600"/>
            <a:ext cx="12192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Self-edit</a:t>
            </a:r>
            <a:endParaRPr lang="en-US" sz="2400" b="1" dirty="0">
              <a:solidFill>
                <a:schemeClr val="bg1"/>
              </a:solidFill>
            </a:endParaRPr>
          </a:p>
        </p:txBody>
      </p:sp>
      <p:sp>
        <p:nvSpPr>
          <p:cNvPr id="10" name="Horizontal Scroll 9"/>
          <p:cNvSpPr/>
          <p:nvPr/>
        </p:nvSpPr>
        <p:spPr>
          <a:xfrm>
            <a:off x="7239000" y="2590800"/>
            <a:ext cx="1524000" cy="1676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Script</a:t>
            </a:r>
            <a:endParaRPr lang="en-US" sz="2800" b="1" dirty="0">
              <a:solidFill>
                <a:schemeClr val="bg1"/>
              </a:solidFill>
            </a:endParaRPr>
          </a:p>
        </p:txBody>
      </p:sp>
      <p:cxnSp>
        <p:nvCxnSpPr>
          <p:cNvPr id="13" name="Straight Connector 12"/>
          <p:cNvCxnSpPr/>
          <p:nvPr/>
        </p:nvCxnSpPr>
        <p:spPr>
          <a:xfrm>
            <a:off x="2133600" y="2209800"/>
            <a:ext cx="0" cy="236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3"/>
          </p:cNvCxnSpPr>
          <p:nvPr/>
        </p:nvCxnSpPr>
        <p:spPr>
          <a:xfrm>
            <a:off x="1981200" y="3505200"/>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4114800" y="2667000"/>
            <a:ext cx="12192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Vision</a:t>
            </a:r>
            <a:endParaRPr lang="en-US" b="1" dirty="0">
              <a:solidFill>
                <a:schemeClr val="bg1"/>
              </a:solidFill>
            </a:endParaRPr>
          </a:p>
        </p:txBody>
      </p:sp>
      <p:cxnSp>
        <p:nvCxnSpPr>
          <p:cNvPr id="71" name="Straight Arrow Connector 70"/>
          <p:cNvCxnSpPr>
            <a:stCxn id="4" idx="3"/>
            <a:endCxn id="69" idx="0"/>
          </p:cNvCxnSpPr>
          <p:nvPr/>
        </p:nvCxnSpPr>
        <p:spPr>
          <a:xfrm>
            <a:off x="3886200" y="2171700"/>
            <a:ext cx="83820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5" idx="3"/>
            <a:endCxn id="69" idx="4"/>
          </p:cNvCxnSpPr>
          <p:nvPr/>
        </p:nvCxnSpPr>
        <p:spPr>
          <a:xfrm flipV="1">
            <a:off x="3886200" y="4114800"/>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9" idx="7"/>
            <a:endCxn id="7" idx="1"/>
          </p:cNvCxnSpPr>
          <p:nvPr/>
        </p:nvCxnSpPr>
        <p:spPr>
          <a:xfrm flipV="1">
            <a:off x="5155452" y="2171700"/>
            <a:ext cx="483348" cy="707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 idx="2"/>
            <a:endCxn id="8" idx="0"/>
          </p:cNvCxnSpPr>
          <p:nvPr/>
        </p:nvCxnSpPr>
        <p:spPr>
          <a:xfrm>
            <a:off x="6248400" y="2819400"/>
            <a:ext cx="0" cy="1219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8" name="Right Brace 87"/>
          <p:cNvSpPr/>
          <p:nvPr/>
        </p:nvSpPr>
        <p:spPr>
          <a:xfrm>
            <a:off x="6781800" y="2133600"/>
            <a:ext cx="533400" cy="2514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1" name="Straight Arrow Connector 90"/>
          <p:cNvCxnSpPr/>
          <p:nvPr/>
        </p:nvCxnSpPr>
        <p:spPr>
          <a:xfrm>
            <a:off x="2133600" y="22098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133600" y="45720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par>
                                <p:cTn id="21" presetID="9"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dissolve">
                                      <p:cBhvr>
                                        <p:cTn id="23" dur="500"/>
                                        <p:tgtEl>
                                          <p:spTgt spid="29"/>
                                        </p:tgtEl>
                                      </p:cBhvr>
                                    </p:animEffect>
                                  </p:childTnLst>
                                </p:cTn>
                              </p:par>
                              <p:par>
                                <p:cTn id="24" presetID="9" presetClass="entr" presetSubtype="0" fill="hold" nodeType="with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dissolve">
                                      <p:cBhvr>
                                        <p:cTn id="26" dur="500"/>
                                        <p:tgtEl>
                                          <p:spTgt spid="91"/>
                                        </p:tgtEl>
                                      </p:cBhvr>
                                    </p:animEffect>
                                  </p:childTnLst>
                                </p:cTn>
                              </p:par>
                              <p:par>
                                <p:cTn id="27" presetID="9" presetClass="entr" presetSubtype="0"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dissolve">
                                      <p:cBhvr>
                                        <p:cTn id="29" dur="500"/>
                                        <p:tgtEl>
                                          <p:spTgt spid="95"/>
                                        </p:tgtEl>
                                      </p:cBhvr>
                                    </p:animEffect>
                                  </p:childTnLst>
                                </p:cTn>
                              </p:par>
                              <p:par>
                                <p:cTn id="30" presetID="9" presetClass="entr" presetSubtype="0" fill="hold" nodeType="with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dissolve">
                                      <p:cBhvr>
                                        <p:cTn id="32" dur="500"/>
                                        <p:tgtEl>
                                          <p:spTgt spid="91"/>
                                        </p:tgtEl>
                                      </p:cBhvr>
                                    </p:animEffect>
                                  </p:childTnLst>
                                </p:cTn>
                              </p:par>
                              <p:par>
                                <p:cTn id="33" presetID="9"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dissolve">
                                      <p:cBhvr>
                                        <p:cTn id="35" dur="500"/>
                                        <p:tgtEl>
                                          <p:spTgt spid="9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dissolve">
                                      <p:cBhvr>
                                        <p:cTn id="40" dur="500"/>
                                        <p:tgtEl>
                                          <p:spTgt spid="69"/>
                                        </p:tgtEl>
                                      </p:cBhvr>
                                    </p:animEffect>
                                  </p:childTnLst>
                                </p:cTn>
                              </p:par>
                              <p:par>
                                <p:cTn id="41" presetID="9" presetClass="entr" presetSubtype="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dissolve">
                                      <p:cBhvr>
                                        <p:cTn id="43" dur="500"/>
                                        <p:tgtEl>
                                          <p:spTgt spid="71"/>
                                        </p:tgtEl>
                                      </p:cBhvr>
                                    </p:animEffect>
                                  </p:childTnLst>
                                </p:cTn>
                              </p:par>
                              <p:par>
                                <p:cTn id="44" presetID="9" presetClass="entr" presetSubtype="0" fill="hold"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dissolve">
                                      <p:cBhvr>
                                        <p:cTn id="46" dur="500"/>
                                        <p:tgtEl>
                                          <p:spTgt spid="7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dissolv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dissolve">
                                      <p:cBhvr>
                                        <p:cTn id="56" dur="500"/>
                                        <p:tgtEl>
                                          <p:spTgt spid="80"/>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dissolve">
                                      <p:cBhvr>
                                        <p:cTn id="61" dur="500"/>
                                        <p:tgtEl>
                                          <p:spTgt spid="8"/>
                                        </p:tgtEl>
                                      </p:cBhvr>
                                    </p:animEffect>
                                  </p:childTnLst>
                                </p:cTn>
                              </p:par>
                              <p:par>
                                <p:cTn id="62" presetID="9" presetClass="entr" presetSubtype="0" fill="hold" nodeType="with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dissolve">
                                      <p:cBhvr>
                                        <p:cTn id="64" dur="500"/>
                                        <p:tgtEl>
                                          <p:spTgt spid="84"/>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dissolve">
                                      <p:cBhvr>
                                        <p:cTn id="69" dur="500"/>
                                        <p:tgtEl>
                                          <p:spTgt spid="10"/>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dissolve">
                                      <p:cBhvr>
                                        <p:cTn id="7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10" grpId="0" animBg="1"/>
      <p:bldP spid="69" grpId="0" animBg="1"/>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Process</a:t>
            </a:r>
            <a:endParaRPr lang="en-US" dirty="0">
              <a:solidFill>
                <a:schemeClr val="tx2">
                  <a:lumMod val="50000"/>
                </a:schemeClr>
              </a:solidFill>
            </a:endParaRPr>
          </a:p>
        </p:txBody>
      </p:sp>
      <p:sp>
        <p:nvSpPr>
          <p:cNvPr id="3" name="Rounded Rectangle 2"/>
          <p:cNvSpPr/>
          <p:nvPr/>
        </p:nvSpPr>
        <p:spPr>
          <a:xfrm>
            <a:off x="685800" y="2895600"/>
            <a:ext cx="1295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Personal interest in  story</a:t>
            </a:r>
            <a:endParaRPr lang="en-US" b="1" dirty="0">
              <a:solidFill>
                <a:schemeClr val="bg1"/>
              </a:solidFill>
            </a:endParaRPr>
          </a:p>
        </p:txBody>
      </p:sp>
      <p:sp>
        <p:nvSpPr>
          <p:cNvPr id="4" name="Rounded Rectangle 3"/>
          <p:cNvSpPr/>
          <p:nvPr/>
        </p:nvSpPr>
        <p:spPr>
          <a:xfrm>
            <a:off x="2514600" y="1524000"/>
            <a:ext cx="13716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Select characters</a:t>
            </a:r>
            <a:endParaRPr lang="en-US" b="1" dirty="0">
              <a:solidFill>
                <a:schemeClr val="bg1"/>
              </a:solidFill>
            </a:endParaRPr>
          </a:p>
        </p:txBody>
      </p:sp>
      <p:sp>
        <p:nvSpPr>
          <p:cNvPr id="5" name="Rounded Rectangle 4"/>
          <p:cNvSpPr/>
          <p:nvPr/>
        </p:nvSpPr>
        <p:spPr>
          <a:xfrm>
            <a:off x="2438400" y="3886200"/>
            <a:ext cx="1447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Select setting</a:t>
            </a:r>
            <a:endParaRPr lang="en-US" sz="2000" b="1" dirty="0">
              <a:solidFill>
                <a:schemeClr val="bg1"/>
              </a:solidFill>
            </a:endParaRPr>
          </a:p>
        </p:txBody>
      </p:sp>
      <p:sp>
        <p:nvSpPr>
          <p:cNvPr id="7" name="Rounded Rectangle 6"/>
          <p:cNvSpPr/>
          <p:nvPr/>
        </p:nvSpPr>
        <p:spPr>
          <a:xfrm>
            <a:off x="5638800" y="1524000"/>
            <a:ext cx="12192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Write</a:t>
            </a:r>
            <a:endParaRPr lang="en-US" sz="2400" b="1" dirty="0">
              <a:solidFill>
                <a:schemeClr val="bg1"/>
              </a:solidFill>
            </a:endParaRPr>
          </a:p>
        </p:txBody>
      </p:sp>
      <p:sp>
        <p:nvSpPr>
          <p:cNvPr id="8" name="Rounded Rectangle 7"/>
          <p:cNvSpPr/>
          <p:nvPr/>
        </p:nvSpPr>
        <p:spPr>
          <a:xfrm>
            <a:off x="5638800" y="4038600"/>
            <a:ext cx="12192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Self-edit</a:t>
            </a:r>
            <a:endParaRPr lang="en-US" sz="2400" b="1" dirty="0">
              <a:solidFill>
                <a:schemeClr val="bg1"/>
              </a:solidFill>
            </a:endParaRPr>
          </a:p>
        </p:txBody>
      </p:sp>
      <p:sp>
        <p:nvSpPr>
          <p:cNvPr id="10" name="Horizontal Scroll 9"/>
          <p:cNvSpPr/>
          <p:nvPr/>
        </p:nvSpPr>
        <p:spPr>
          <a:xfrm>
            <a:off x="7239000" y="2590800"/>
            <a:ext cx="1524000" cy="1676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Script</a:t>
            </a:r>
            <a:endParaRPr lang="en-US" sz="2800" b="1" dirty="0">
              <a:solidFill>
                <a:schemeClr val="bg1"/>
              </a:solidFill>
            </a:endParaRPr>
          </a:p>
        </p:txBody>
      </p:sp>
      <p:cxnSp>
        <p:nvCxnSpPr>
          <p:cNvPr id="13" name="Straight Connector 12"/>
          <p:cNvCxnSpPr/>
          <p:nvPr/>
        </p:nvCxnSpPr>
        <p:spPr>
          <a:xfrm>
            <a:off x="2133600" y="2209800"/>
            <a:ext cx="0" cy="236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3"/>
          </p:cNvCxnSpPr>
          <p:nvPr/>
        </p:nvCxnSpPr>
        <p:spPr>
          <a:xfrm>
            <a:off x="1981200" y="3505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133600" y="2209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5" idx="1"/>
          </p:cNvCxnSpPr>
          <p:nvPr/>
        </p:nvCxnSpPr>
        <p:spPr>
          <a:xfrm>
            <a:off x="2133600" y="45720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4114800" y="2667000"/>
            <a:ext cx="12192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Vision</a:t>
            </a:r>
            <a:endParaRPr lang="en-US" b="1" dirty="0">
              <a:solidFill>
                <a:schemeClr val="bg1"/>
              </a:solidFill>
            </a:endParaRPr>
          </a:p>
        </p:txBody>
      </p:sp>
      <p:cxnSp>
        <p:nvCxnSpPr>
          <p:cNvPr id="71" name="Straight Arrow Connector 70"/>
          <p:cNvCxnSpPr>
            <a:stCxn id="4" idx="3"/>
            <a:endCxn id="69" idx="0"/>
          </p:cNvCxnSpPr>
          <p:nvPr/>
        </p:nvCxnSpPr>
        <p:spPr>
          <a:xfrm>
            <a:off x="3886200" y="2171700"/>
            <a:ext cx="83820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5" idx="3"/>
            <a:endCxn id="69" idx="4"/>
          </p:cNvCxnSpPr>
          <p:nvPr/>
        </p:nvCxnSpPr>
        <p:spPr>
          <a:xfrm flipV="1">
            <a:off x="3886200" y="4114800"/>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9" idx="7"/>
            <a:endCxn id="7" idx="1"/>
          </p:cNvCxnSpPr>
          <p:nvPr/>
        </p:nvCxnSpPr>
        <p:spPr>
          <a:xfrm flipV="1">
            <a:off x="5155452" y="2171700"/>
            <a:ext cx="483348" cy="707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 idx="2"/>
            <a:endCxn id="8" idx="0"/>
          </p:cNvCxnSpPr>
          <p:nvPr/>
        </p:nvCxnSpPr>
        <p:spPr>
          <a:xfrm>
            <a:off x="6248400" y="2819400"/>
            <a:ext cx="0" cy="1219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8" name="Right Brace 87"/>
          <p:cNvSpPr/>
          <p:nvPr/>
        </p:nvSpPr>
        <p:spPr>
          <a:xfrm>
            <a:off x="6781800" y="2133600"/>
            <a:ext cx="533400" cy="2514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1" name="Straight Arrow Connector 90"/>
          <p:cNvCxnSpPr/>
          <p:nvPr/>
        </p:nvCxnSpPr>
        <p:spPr>
          <a:xfrm>
            <a:off x="2133600" y="22098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endCxn id="5" idx="1"/>
          </p:cNvCxnSpPr>
          <p:nvPr/>
        </p:nvCxnSpPr>
        <p:spPr>
          <a:xfrm>
            <a:off x="2133600" y="45720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7" idx="0"/>
            <a:endCxn id="100" idx="1"/>
          </p:cNvCxnSpPr>
          <p:nvPr/>
        </p:nvCxnSpPr>
        <p:spPr>
          <a:xfrm flipV="1">
            <a:off x="6248400" y="876300"/>
            <a:ext cx="838200" cy="6477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7086600" y="304800"/>
            <a:ext cx="1143000" cy="1143000"/>
          </a:xfrm>
          <a:prstGeom prst="roundRect">
            <a:avLst/>
          </a:prstGeom>
          <a:solidFill>
            <a:schemeClr val="accent4">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00"/>
                </a:solidFill>
              </a:rPr>
              <a:t>Peer Review</a:t>
            </a:r>
            <a:endParaRPr lang="en-US" sz="2000" dirty="0">
              <a:solidFill>
                <a:srgbClr val="FFFF00"/>
              </a:solidFill>
            </a:endParaRPr>
          </a:p>
        </p:txBody>
      </p:sp>
      <p:cxnSp>
        <p:nvCxnSpPr>
          <p:cNvPr id="24" name="Straight Arrow Connector 23"/>
          <p:cNvCxnSpPr/>
          <p:nvPr/>
        </p:nvCxnSpPr>
        <p:spPr>
          <a:xfrm>
            <a:off x="3886200" y="1828800"/>
            <a:ext cx="1752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2000"/>
                                        <p:tgtEl>
                                          <p:spTgt spid="100"/>
                                        </p:tgtEl>
                                      </p:cBhvr>
                                    </p:animEffect>
                                  </p:childTnLst>
                                </p:cTn>
                              </p:par>
                              <p:par>
                                <p:cTn id="13" presetID="10" presetClass="entr" presetSubtype="0"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2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latin typeface="Bradley Hand ITC" pitchFamily="66" charset="0"/>
              </a:rPr>
              <a:t>Stories </a:t>
            </a:r>
            <a:endParaRPr lang="en-US" sz="5400" b="1" dirty="0">
              <a:latin typeface="Bradley Hand ITC" pitchFamily="66" charset="0"/>
            </a:endParaRPr>
          </a:p>
        </p:txBody>
      </p:sp>
      <p:pic>
        <p:nvPicPr>
          <p:cNvPr id="3" name="Picture 2" descr="1138_xray_opt_thm Chandra e-ray image.jpg"/>
          <p:cNvPicPr>
            <a:picLocks noChangeAspect="1"/>
          </p:cNvPicPr>
          <p:nvPr/>
        </p:nvPicPr>
        <p:blipFill>
          <a:blip r:embed="rId3" cstate="print"/>
          <a:stretch>
            <a:fillRect/>
          </a:stretch>
        </p:blipFill>
        <p:spPr>
          <a:xfrm>
            <a:off x="381000" y="0"/>
            <a:ext cx="8763000" cy="6858000"/>
          </a:xfrm>
          <a:prstGeom prst="rect">
            <a:avLst/>
          </a:prstGeom>
        </p:spPr>
      </p:pic>
      <p:sp>
        <p:nvSpPr>
          <p:cNvPr id="4" name="TextBox 3"/>
          <p:cNvSpPr txBox="1"/>
          <p:nvPr/>
        </p:nvSpPr>
        <p:spPr>
          <a:xfrm>
            <a:off x="990600" y="609600"/>
            <a:ext cx="4477508" cy="707886"/>
          </a:xfrm>
          <a:prstGeom prst="rect">
            <a:avLst/>
          </a:prstGeom>
          <a:noFill/>
        </p:spPr>
        <p:txBody>
          <a:bodyPr wrap="none" rtlCol="0">
            <a:spAutoFit/>
          </a:bodyPr>
          <a:lstStyle/>
          <a:p>
            <a:r>
              <a:rPr lang="en-US" sz="4000" b="1" dirty="0" smtClean="0">
                <a:solidFill>
                  <a:schemeClr val="accent2">
                    <a:lumMod val="75000"/>
                  </a:schemeClr>
                </a:solidFill>
                <a:effectLst>
                  <a:outerShdw blurRad="50800" dist="152400" dir="5400000" algn="ctr" rotWithShape="0">
                    <a:schemeClr val="accent4">
                      <a:lumMod val="50000"/>
                      <a:alpha val="70000"/>
                    </a:schemeClr>
                  </a:outerShdw>
                </a:effectLst>
                <a:latin typeface="Bradley Hand ITC" pitchFamily="66" charset="0"/>
              </a:rPr>
              <a:t>The Blind Date Cafe</a:t>
            </a:r>
            <a:endParaRPr lang="en-US" sz="4000" b="1" dirty="0">
              <a:solidFill>
                <a:schemeClr val="accent2">
                  <a:lumMod val="75000"/>
                </a:schemeClr>
              </a:solidFill>
              <a:effectLst>
                <a:outerShdw blurRad="50800" dist="152400" dir="5400000" algn="ctr" rotWithShape="0">
                  <a:schemeClr val="accent4">
                    <a:lumMod val="50000"/>
                    <a:alpha val="70000"/>
                  </a:schemeClr>
                </a:outerShdw>
              </a:effectLst>
              <a:latin typeface="Bradley Hand ITC"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Idea!</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and Creative Thinking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SWOT Analysis for Dating!</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SWOT Analysis for dating</a:t>
            </a:r>
            <a:endParaRPr lang="en-US" sz="3200" dirty="0"/>
          </a:p>
        </p:txBody>
      </p:sp>
      <p:graphicFrame>
        <p:nvGraphicFramePr>
          <p:cNvPr id="6" name="Picture Placeholder 5"/>
          <p:cNvGraphicFramePr>
            <a:graphicFrameLocks noGrp="1"/>
          </p:cNvGraphicFramePr>
          <p:nvPr>
            <p:ph type="pic" idx="1"/>
          </p:nvPr>
        </p:nvGraphicFramePr>
        <p:xfrm>
          <a:off x="368300" y="1893888"/>
          <a:ext cx="8777288" cy="4964112"/>
        </p:xfrm>
        <a:graphic>
          <a:graphicData uri="http://schemas.openxmlformats.org/drawingml/2006/table">
            <a:tbl>
              <a:tblPr firstRow="1" bandRow="1">
                <a:tableStyleId>{7DF18680-E054-41AD-8BC1-D1AEF772440D}</a:tableStyleId>
              </a:tblPr>
              <a:tblGrid>
                <a:gridCol w="4388644"/>
                <a:gridCol w="4388644"/>
              </a:tblGrid>
              <a:tr h="2482056">
                <a:tc>
                  <a:txBody>
                    <a:bodyPr/>
                    <a:lstStyle/>
                    <a:p>
                      <a:r>
                        <a:rPr lang="en-US" sz="2400" u="sng" dirty="0" smtClean="0">
                          <a:solidFill>
                            <a:schemeClr val="tx1"/>
                          </a:solidFill>
                        </a:rPr>
                        <a:t>Strengths</a:t>
                      </a:r>
                      <a:endParaRPr lang="en-US" sz="2400" u="sng" dirty="0">
                        <a:solidFill>
                          <a:schemeClr val="tx1"/>
                        </a:solidFill>
                      </a:endParaRPr>
                    </a:p>
                  </a:txBody>
                  <a:tcPr/>
                </a:tc>
                <a:tc>
                  <a:txBody>
                    <a:bodyPr/>
                    <a:lstStyle/>
                    <a:p>
                      <a:r>
                        <a:rPr lang="en-US" sz="2400" u="sng" dirty="0" smtClean="0"/>
                        <a:t>Weaknesses</a:t>
                      </a:r>
                      <a:endParaRPr lang="en-US" sz="2400" u="sng" dirty="0"/>
                    </a:p>
                  </a:txBody>
                  <a:tcPr/>
                </a:tc>
              </a:tr>
              <a:tr h="2482056">
                <a:tc>
                  <a:txBody>
                    <a:bodyPr/>
                    <a:lstStyle/>
                    <a:p>
                      <a:r>
                        <a:rPr lang="en-US" sz="2400" u="sng" dirty="0" smtClean="0">
                          <a:solidFill>
                            <a:schemeClr val="accent5">
                              <a:lumMod val="50000"/>
                            </a:schemeClr>
                          </a:solidFill>
                        </a:rPr>
                        <a:t>Opportunities</a:t>
                      </a:r>
                      <a:endParaRPr lang="en-US" sz="2400" u="sng" dirty="0">
                        <a:solidFill>
                          <a:schemeClr val="accent5">
                            <a:lumMod val="50000"/>
                          </a:schemeClr>
                        </a:solidFill>
                      </a:endParaRPr>
                    </a:p>
                  </a:txBody>
                  <a:tcPr/>
                </a:tc>
                <a:tc>
                  <a:txBody>
                    <a:bodyPr/>
                    <a:lstStyle/>
                    <a:p>
                      <a:r>
                        <a:rPr lang="en-US" sz="2400" u="sng" dirty="0" smtClean="0">
                          <a:solidFill>
                            <a:schemeClr val="accent5">
                              <a:lumMod val="75000"/>
                            </a:schemeClr>
                          </a:solidFill>
                        </a:rPr>
                        <a:t>Threats</a:t>
                      </a:r>
                      <a:endParaRPr lang="en-US" sz="2400" u="sng" dirty="0">
                        <a:solidFill>
                          <a:schemeClr val="accent5">
                            <a:lumMod val="75000"/>
                          </a:schemeClr>
                        </a:solidFill>
                      </a:endParaRPr>
                    </a:p>
                  </a:txBody>
                  <a:tcPr/>
                </a:tc>
              </a:tr>
            </a:tbl>
          </a:graphicData>
        </a:graphic>
      </p:graphicFrame>
      <p:sp>
        <p:nvSpPr>
          <p:cNvPr id="7" name="TextBox 6"/>
          <p:cNvSpPr txBox="1"/>
          <p:nvPr/>
        </p:nvSpPr>
        <p:spPr>
          <a:xfrm>
            <a:off x="1066800" y="2590800"/>
            <a:ext cx="1654620" cy="830997"/>
          </a:xfrm>
          <a:prstGeom prst="rect">
            <a:avLst/>
          </a:prstGeom>
          <a:noFill/>
        </p:spPr>
        <p:txBody>
          <a:bodyPr wrap="none" rtlCol="0">
            <a:spAutoFit/>
          </a:bodyPr>
          <a:lstStyle/>
          <a:p>
            <a:pPr>
              <a:buFont typeface="Arial" pitchFamily="34" charset="0"/>
              <a:buChar char="•"/>
            </a:pPr>
            <a:r>
              <a:rPr lang="en-US" sz="2400" dirty="0" smtClean="0"/>
              <a:t> Intelligent</a:t>
            </a:r>
          </a:p>
          <a:p>
            <a:pPr>
              <a:buFont typeface="Arial" pitchFamily="34" charset="0"/>
              <a:buChar char="•"/>
            </a:pPr>
            <a:r>
              <a:rPr lang="en-US" sz="2400" dirty="0" smtClean="0"/>
              <a:t>Patient</a:t>
            </a:r>
            <a:endParaRPr lang="en-US" sz="2400" dirty="0"/>
          </a:p>
        </p:txBody>
      </p:sp>
      <p:sp>
        <p:nvSpPr>
          <p:cNvPr id="8" name="TextBox 7"/>
          <p:cNvSpPr txBox="1"/>
          <p:nvPr/>
        </p:nvSpPr>
        <p:spPr>
          <a:xfrm>
            <a:off x="5257800" y="2590800"/>
            <a:ext cx="2021707" cy="830997"/>
          </a:xfrm>
          <a:prstGeom prst="rect">
            <a:avLst/>
          </a:prstGeom>
          <a:noFill/>
        </p:spPr>
        <p:txBody>
          <a:bodyPr wrap="none" rtlCol="0">
            <a:spAutoFit/>
          </a:bodyPr>
          <a:lstStyle/>
          <a:p>
            <a:pPr>
              <a:buFont typeface="Arial" pitchFamily="34" charset="0"/>
              <a:buChar char="•"/>
            </a:pPr>
            <a:r>
              <a:rPr lang="en-US" sz="2400" dirty="0" smtClean="0"/>
              <a:t>Egotistical</a:t>
            </a:r>
          </a:p>
          <a:p>
            <a:pPr>
              <a:buFont typeface="Arial" pitchFamily="34" charset="0"/>
              <a:buChar char="•"/>
            </a:pPr>
            <a:r>
              <a:rPr lang="en-US" sz="2400" dirty="0" smtClean="0"/>
              <a:t>Self-centered</a:t>
            </a:r>
          </a:p>
        </p:txBody>
      </p:sp>
      <p:sp>
        <p:nvSpPr>
          <p:cNvPr id="9" name="TextBox 8"/>
          <p:cNvSpPr txBox="1"/>
          <p:nvPr/>
        </p:nvSpPr>
        <p:spPr>
          <a:xfrm>
            <a:off x="1143000" y="5181600"/>
            <a:ext cx="2478564" cy="461665"/>
          </a:xfrm>
          <a:prstGeom prst="rect">
            <a:avLst/>
          </a:prstGeom>
          <a:noFill/>
        </p:spPr>
        <p:txBody>
          <a:bodyPr wrap="none" rtlCol="0">
            <a:spAutoFit/>
          </a:bodyPr>
          <a:lstStyle/>
          <a:p>
            <a:pPr>
              <a:buFont typeface="Arial" pitchFamily="34" charset="0"/>
              <a:buChar char="•"/>
            </a:pPr>
            <a:r>
              <a:rPr lang="en-US" sz="2400" dirty="0" smtClean="0">
                <a:solidFill>
                  <a:schemeClr val="accent5">
                    <a:lumMod val="50000"/>
                  </a:schemeClr>
                </a:solidFill>
              </a:rPr>
              <a:t>Financially stable</a:t>
            </a:r>
            <a:endParaRPr lang="en-US" sz="2400" dirty="0">
              <a:solidFill>
                <a:schemeClr val="accent5">
                  <a:lumMod val="50000"/>
                </a:schemeClr>
              </a:solidFill>
            </a:endParaRPr>
          </a:p>
        </p:txBody>
      </p:sp>
      <p:sp>
        <p:nvSpPr>
          <p:cNvPr id="10" name="TextBox 9"/>
          <p:cNvSpPr txBox="1"/>
          <p:nvPr/>
        </p:nvSpPr>
        <p:spPr>
          <a:xfrm>
            <a:off x="4953000" y="5181600"/>
            <a:ext cx="3834576" cy="1200329"/>
          </a:xfrm>
          <a:prstGeom prst="rect">
            <a:avLst/>
          </a:prstGeom>
          <a:noFill/>
        </p:spPr>
        <p:txBody>
          <a:bodyPr wrap="none" rtlCol="0">
            <a:spAutoFit/>
          </a:bodyPr>
          <a:lstStyle/>
          <a:p>
            <a:pPr>
              <a:buFont typeface="Arial" pitchFamily="34" charset="0"/>
              <a:buChar char="•"/>
            </a:pPr>
            <a:r>
              <a:rPr lang="en-US" sz="2400" dirty="0" smtClean="0">
                <a:solidFill>
                  <a:schemeClr val="accent5">
                    <a:lumMod val="50000"/>
                  </a:schemeClr>
                </a:solidFill>
              </a:rPr>
              <a:t>Talks about ex-relationships</a:t>
            </a:r>
          </a:p>
          <a:p>
            <a:pPr>
              <a:buFont typeface="Arial" pitchFamily="34" charset="0"/>
              <a:buChar char="•"/>
            </a:pPr>
            <a:r>
              <a:rPr lang="en-US" sz="2400" dirty="0" smtClean="0">
                <a:solidFill>
                  <a:schemeClr val="accent5">
                    <a:lumMod val="50000"/>
                  </a:schemeClr>
                </a:solidFill>
              </a:rPr>
              <a:t>All the time</a:t>
            </a:r>
          </a:p>
          <a:p>
            <a:pPr>
              <a:buFont typeface="Arial" pitchFamily="34" charset="0"/>
              <a:buChar char="•"/>
            </a:pPr>
            <a:r>
              <a:rPr lang="en-US" sz="2400" b="1" dirty="0" smtClean="0">
                <a:solidFill>
                  <a:schemeClr val="accent5">
                    <a:lumMod val="50000"/>
                  </a:schemeClr>
                </a:solidFill>
              </a:rPr>
              <a:t>Really</a:t>
            </a:r>
            <a:r>
              <a:rPr lang="en-US" sz="2400" dirty="0" smtClean="0">
                <a:solidFill>
                  <a:schemeClr val="accent5">
                    <a:lumMod val="50000"/>
                  </a:schemeClr>
                </a:solidFill>
              </a:rPr>
              <a:t>, all the time!</a:t>
            </a:r>
            <a:endParaRPr lang="en-US" sz="2400" dirty="0">
              <a:solidFill>
                <a:schemeClr val="accent5">
                  <a:lumMod val="5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0" fill="hold"/>
                                        <p:tgtEl>
                                          <p:spTgt spid="9"/>
                                        </p:tgtEl>
                                        <p:attrNameLst>
                                          <p:attrName>ppt_x</p:attrName>
                                        </p:attrNameLst>
                                      </p:cBhvr>
                                      <p:tavLst>
                                        <p:tav tm="0">
                                          <p:val>
                                            <p:strVal val="#ppt_x"/>
                                          </p:val>
                                        </p:tav>
                                        <p:tav tm="100000">
                                          <p:val>
                                            <p:strVal val="#ppt_x"/>
                                          </p:val>
                                        </p:tav>
                                      </p:tavLst>
                                    </p:anim>
                                    <p:anim calcmode="lin" valueType="num">
                                      <p:cBhvr additive="base">
                                        <p:cTn id="14"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0" fill="hold"/>
                                        <p:tgtEl>
                                          <p:spTgt spid="8"/>
                                        </p:tgtEl>
                                        <p:attrNameLst>
                                          <p:attrName>ppt_x</p:attrName>
                                        </p:attrNameLst>
                                      </p:cBhvr>
                                      <p:tavLst>
                                        <p:tav tm="0">
                                          <p:val>
                                            <p:strVal val="#ppt_x"/>
                                          </p:val>
                                        </p:tav>
                                        <p:tav tm="100000">
                                          <p:val>
                                            <p:strVal val="#ppt_x"/>
                                          </p:val>
                                        </p:tav>
                                      </p:tavLst>
                                    </p:anim>
                                    <p:anim calcmode="lin" valueType="num">
                                      <p:cBhvr additive="base">
                                        <p:cTn id="20"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10">
                                            <p:txEl>
                                              <p:pRg st="0" end="0"/>
                                            </p:txEl>
                                          </p:spTgt>
                                        </p:tgtEl>
                                        <p:attrNameLst>
                                          <p:attrName>ppt_y</p:attrName>
                                        </p:attrNameLst>
                                      </p:cBhvr>
                                      <p:tavLst>
                                        <p:tav tm="0">
                                          <p:val>
                                            <p:strVal val="1+#ppt_h/2"/>
                                          </p:val>
                                        </p:tav>
                                        <p:tav tm="100000">
                                          <p:val>
                                            <p:strVal val="#ppt_y"/>
                                          </p:val>
                                        </p:tav>
                                      </p:tavLst>
                                    </p:anim>
                                  </p:childTnLst>
                                </p:cTn>
                              </p:par>
                              <p:par>
                                <p:cTn id="27" presetID="7" presetClass="entr" presetSubtype="4"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 calcmode="lin" valueType="num">
                                      <p:cBhvr additive="base">
                                        <p:cTn id="29" dur="5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10">
                                            <p:txEl>
                                              <p:pRg st="1" end="1"/>
                                            </p:txEl>
                                          </p:spTgt>
                                        </p:tgtEl>
                                        <p:attrNameLst>
                                          <p:attrName>ppt_y</p:attrName>
                                        </p:attrNameLst>
                                      </p:cBhvr>
                                      <p:tavLst>
                                        <p:tav tm="0">
                                          <p:val>
                                            <p:strVal val="1+#ppt_h/2"/>
                                          </p:val>
                                        </p:tav>
                                        <p:tav tm="100000">
                                          <p:val>
                                            <p:strVal val="#ppt_y"/>
                                          </p:val>
                                        </p:tav>
                                      </p:tavLst>
                                    </p:anim>
                                  </p:childTnLst>
                                </p:cTn>
                              </p:par>
                              <p:par>
                                <p:cTn id="31" presetID="7" presetClass="entr" presetSubtype="4"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 calcmode="lin" valueType="num">
                                      <p:cBhvr additive="base">
                                        <p:cTn id="33" dur="5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41251"/>
            <a:ext cx="7772400" cy="701749"/>
          </a:xfrm>
        </p:spPr>
        <p:txBody>
          <a:bodyPr/>
          <a:lstStyle/>
          <a:p>
            <a:r>
              <a:rPr lang="en-US" sz="2800" dirty="0" smtClean="0"/>
              <a:t>I come from a pretty concrete world…..</a:t>
            </a:r>
            <a:endParaRPr lang="en-US" sz="2800" dirty="0"/>
          </a:p>
        </p:txBody>
      </p:sp>
      <p:pic>
        <p:nvPicPr>
          <p:cNvPr id="7" name="Picture Placeholder 6" descr="File0423.jpg"/>
          <p:cNvPicPr>
            <a:picLocks noGrp="1" noChangeAspect="1"/>
          </p:cNvPicPr>
          <p:nvPr>
            <p:ph type="pic" idx="1"/>
          </p:nvPr>
        </p:nvPicPr>
        <p:blipFill>
          <a:blip r:embed="rId3" cstate="print"/>
          <a:srcRect t="5819" b="5819"/>
          <a:stretch>
            <a:fillRect/>
          </a:stretch>
        </p:blipFill>
        <p:spPr>
          <a:xfrm>
            <a:off x="0" y="1897856"/>
            <a:ext cx="8778240" cy="4960144"/>
          </a:xfrm>
        </p:spPr>
      </p:pic>
      <p:sp>
        <p:nvSpPr>
          <p:cNvPr id="13" name="TextBox 12"/>
          <p:cNvSpPr txBox="1"/>
          <p:nvPr/>
        </p:nvSpPr>
        <p:spPr>
          <a:xfrm>
            <a:off x="6248400" y="3048000"/>
            <a:ext cx="2680093" cy="369332"/>
          </a:xfrm>
          <a:prstGeom prst="rect">
            <a:avLst/>
          </a:prstGeom>
          <a:noFill/>
        </p:spPr>
        <p:txBody>
          <a:bodyPr wrap="none" rtlCol="0">
            <a:spAutoFit/>
          </a:bodyPr>
          <a:lstStyle/>
          <a:p>
            <a:r>
              <a:rPr lang="en-US" dirty="0" smtClean="0"/>
              <a:t>Would catch fire in 10 min </a:t>
            </a:r>
            <a:endParaRPr lang="en-US" dirty="0"/>
          </a:p>
        </p:txBody>
      </p:sp>
      <p:cxnSp>
        <p:nvCxnSpPr>
          <p:cNvPr id="15" name="Curved Connector 14"/>
          <p:cNvCxnSpPr/>
          <p:nvPr/>
        </p:nvCxnSpPr>
        <p:spPr>
          <a:xfrm rot="10800000" flipV="1">
            <a:off x="6553200" y="3429000"/>
            <a:ext cx="1447800" cy="13716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9600" y="2438400"/>
            <a:ext cx="2770630" cy="646331"/>
          </a:xfrm>
          <a:prstGeom prst="rect">
            <a:avLst/>
          </a:prstGeom>
          <a:noFill/>
        </p:spPr>
        <p:txBody>
          <a:bodyPr wrap="none" rtlCol="0">
            <a:spAutoFit/>
          </a:bodyPr>
          <a:lstStyle/>
          <a:p>
            <a:r>
              <a:rPr lang="en-US" dirty="0" smtClean="0"/>
              <a:t>Would watch the fire  on </a:t>
            </a:r>
          </a:p>
          <a:p>
            <a:r>
              <a:rPr lang="en-US" dirty="0" smtClean="0"/>
              <a:t>Cake  without telling adults</a:t>
            </a:r>
            <a:endParaRPr lang="en-US" dirty="0"/>
          </a:p>
        </p:txBody>
      </p:sp>
      <p:cxnSp>
        <p:nvCxnSpPr>
          <p:cNvPr id="21" name="Curved Connector 20"/>
          <p:cNvCxnSpPr>
            <a:stCxn id="19" idx="2"/>
          </p:cNvCxnSpPr>
          <p:nvPr/>
        </p:nvCxnSpPr>
        <p:spPr>
          <a:xfrm rot="16200000" flipH="1">
            <a:off x="2158824" y="2920822"/>
            <a:ext cx="649066" cy="976884"/>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324600" y="2057400"/>
            <a:ext cx="2133600" cy="369332"/>
          </a:xfrm>
          <a:prstGeom prst="rect">
            <a:avLst/>
          </a:prstGeom>
          <a:noFill/>
        </p:spPr>
        <p:txBody>
          <a:bodyPr wrap="square" rtlCol="0">
            <a:spAutoFit/>
          </a:bodyPr>
          <a:lstStyle/>
          <a:p>
            <a:r>
              <a:rPr lang="en-US" dirty="0" smtClean="0"/>
              <a:t>Not a serial killer</a:t>
            </a:r>
            <a:endParaRPr lang="en-US" dirty="0"/>
          </a:p>
        </p:txBody>
      </p:sp>
      <p:cxnSp>
        <p:nvCxnSpPr>
          <p:cNvPr id="30" name="Curved Connector 29"/>
          <p:cNvCxnSpPr>
            <a:stCxn id="28" idx="2"/>
          </p:cNvCxnSpPr>
          <p:nvPr/>
        </p:nvCxnSpPr>
        <p:spPr>
          <a:xfrm rot="5400000">
            <a:off x="6585466" y="2165866"/>
            <a:ext cx="545068" cy="10668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1" descr="iphone 2012 to march 2013 312.jpg"/>
          <p:cNvPicPr>
            <a:picLocks noChangeAspect="1"/>
          </p:cNvPicPr>
          <p:nvPr/>
        </p:nvPicPr>
        <p:blipFill>
          <a:blip r:embed="rId3" cstate="print"/>
          <a:stretch>
            <a:fillRect/>
          </a:stretch>
        </p:blipFill>
        <p:spPr>
          <a:xfrm>
            <a:off x="0" y="0"/>
            <a:ext cx="9144000" cy="6858000"/>
          </a:xfrm>
          <a:prstGeom prst="rect">
            <a:avLst/>
          </a:prstGeom>
        </p:spPr>
      </p:pic>
      <p:sp>
        <p:nvSpPr>
          <p:cNvPr id="6" name="Rectangle 5"/>
          <p:cNvSpPr/>
          <p:nvPr/>
        </p:nvSpPr>
        <p:spPr>
          <a:xfrm rot="390728">
            <a:off x="6477000" y="2971800"/>
            <a:ext cx="2071401" cy="584775"/>
          </a:xfrm>
          <a:prstGeom prst="rect">
            <a:avLst/>
          </a:prstGeom>
        </p:spPr>
        <p:txBody>
          <a:bodyPr wrap="none">
            <a:spAutoFit/>
          </a:bodyPr>
          <a:lstStyle/>
          <a:p>
            <a:r>
              <a:rPr lang="en-US" sz="3200" b="1" dirty="0" smtClean="0">
                <a:solidFill>
                  <a:srgbClr val="CCFF99"/>
                </a:solidFill>
                <a:latin typeface="Bradley Hand ITC" pitchFamily="66" charset="0"/>
              </a:rPr>
              <a:t>Workshops</a:t>
            </a:r>
            <a:endParaRPr lang="en-US" sz="3200" b="1" dirty="0">
              <a:solidFill>
                <a:srgbClr val="CCFF99"/>
              </a:solidFill>
              <a:latin typeface="Bradley Hand ITC" pitchFamily="66" charset="0"/>
            </a:endParaRPr>
          </a:p>
        </p:txBody>
      </p:sp>
      <p:sp>
        <p:nvSpPr>
          <p:cNvPr id="7" name="Rectangle 6"/>
          <p:cNvSpPr/>
          <p:nvPr/>
        </p:nvSpPr>
        <p:spPr>
          <a:xfrm rot="21088459">
            <a:off x="401741" y="1915578"/>
            <a:ext cx="3265638" cy="523220"/>
          </a:xfrm>
          <a:prstGeom prst="rect">
            <a:avLst/>
          </a:prstGeom>
        </p:spPr>
        <p:txBody>
          <a:bodyPr wrap="none">
            <a:spAutoFit/>
          </a:bodyPr>
          <a:lstStyle/>
          <a:p>
            <a:r>
              <a:rPr lang="en-US" sz="2800" b="1" dirty="0" smtClean="0">
                <a:solidFill>
                  <a:srgbClr val="FFFF99"/>
                </a:solidFill>
                <a:latin typeface="Bradley Hand ITC" pitchFamily="66" charset="0"/>
              </a:rPr>
              <a:t>Concept development</a:t>
            </a:r>
            <a:endParaRPr lang="en-US" sz="2800" b="1" dirty="0">
              <a:solidFill>
                <a:srgbClr val="FFFF99"/>
              </a:solidFill>
              <a:latin typeface="Bradley Hand ITC" pitchFamily="66" charset="0"/>
            </a:endParaRPr>
          </a:p>
        </p:txBody>
      </p:sp>
      <p:sp>
        <p:nvSpPr>
          <p:cNvPr id="8" name="Rectangle 7"/>
          <p:cNvSpPr/>
          <p:nvPr/>
        </p:nvSpPr>
        <p:spPr>
          <a:xfrm rot="971296">
            <a:off x="1066800" y="4038600"/>
            <a:ext cx="1911101" cy="369332"/>
          </a:xfrm>
          <a:prstGeom prst="rect">
            <a:avLst/>
          </a:prstGeom>
        </p:spPr>
        <p:txBody>
          <a:bodyPr wrap="none">
            <a:spAutoFit/>
          </a:bodyPr>
          <a:lstStyle/>
          <a:p>
            <a:r>
              <a:rPr lang="en-US" dirty="0" smtClean="0">
                <a:solidFill>
                  <a:schemeClr val="accent3">
                    <a:lumMod val="40000"/>
                    <a:lumOff val="60000"/>
                  </a:schemeClr>
                </a:solidFill>
                <a:effectLst>
                  <a:outerShdw blurRad="50800" dist="50800" dir="5400000" algn="ctr" rotWithShape="0">
                    <a:srgbClr val="000000">
                      <a:alpha val="90000"/>
                    </a:srgbClr>
                  </a:outerShdw>
                </a:effectLst>
                <a:latin typeface="Eurostile" pitchFamily="34" charset="0"/>
              </a:rPr>
              <a:t>Strategic thinking </a:t>
            </a:r>
            <a:endParaRPr lang="en-US" dirty="0">
              <a:solidFill>
                <a:schemeClr val="accent3">
                  <a:lumMod val="40000"/>
                  <a:lumOff val="60000"/>
                </a:schemeClr>
              </a:solidFill>
              <a:effectLst>
                <a:outerShdw blurRad="50800" dist="50800" dir="5400000" algn="ctr" rotWithShape="0">
                  <a:srgbClr val="000000">
                    <a:alpha val="90000"/>
                  </a:srgbClr>
                </a:outerShdw>
              </a:effectLst>
              <a:latin typeface="Eurostile" pitchFamily="34" charset="0"/>
            </a:endParaRPr>
          </a:p>
        </p:txBody>
      </p:sp>
      <p:sp>
        <p:nvSpPr>
          <p:cNvPr id="9" name="Rectangle 8"/>
          <p:cNvSpPr/>
          <p:nvPr/>
        </p:nvSpPr>
        <p:spPr>
          <a:xfrm rot="202728">
            <a:off x="5181600" y="1524000"/>
            <a:ext cx="2765501" cy="923330"/>
          </a:xfrm>
          <a:prstGeom prst="rect">
            <a:avLst/>
          </a:prstGeom>
        </p:spPr>
        <p:txBody>
          <a:bodyPr wrap="none">
            <a:spAutoFit/>
          </a:bodyPr>
          <a:lstStyle/>
          <a:p>
            <a:r>
              <a:rPr lang="en-US" sz="5400" dirty="0" smtClean="0">
                <a:solidFill>
                  <a:schemeClr val="tx1">
                    <a:lumMod val="85000"/>
                  </a:schemeClr>
                </a:solidFill>
                <a:latin typeface="ABIGAIL" pitchFamily="2" charset="2"/>
              </a:rPr>
              <a:t>communication</a:t>
            </a:r>
            <a:endParaRPr lang="en-US" sz="5400" dirty="0">
              <a:solidFill>
                <a:schemeClr val="tx1">
                  <a:lumMod val="85000"/>
                </a:schemeClr>
              </a:solidFill>
              <a:latin typeface="ABIGAIL" pitchFamily="2" charset="2"/>
            </a:endParaRPr>
          </a:p>
        </p:txBody>
      </p:sp>
      <p:sp>
        <p:nvSpPr>
          <p:cNvPr id="10" name="Rectangle 9"/>
          <p:cNvSpPr/>
          <p:nvPr/>
        </p:nvSpPr>
        <p:spPr>
          <a:xfrm>
            <a:off x="1143000" y="762000"/>
            <a:ext cx="4665060" cy="523220"/>
          </a:xfrm>
          <a:prstGeom prst="rect">
            <a:avLst/>
          </a:prstGeom>
        </p:spPr>
        <p:txBody>
          <a:bodyPr wrap="none">
            <a:spAutoFit/>
          </a:bodyPr>
          <a:lstStyle/>
          <a:p>
            <a:r>
              <a:rPr lang="en-US" sz="2800" dirty="0" smtClean="0">
                <a:ln w="12700" cap="rnd">
                  <a:solidFill>
                    <a:schemeClr val="tx1"/>
                  </a:solidFill>
                </a:ln>
                <a:solidFill>
                  <a:srgbClr val="CCCCFF"/>
                </a:solidFill>
                <a:latin typeface="BRADDON" pitchFamily="2" charset="0"/>
              </a:rPr>
              <a:t>Group and </a:t>
            </a:r>
            <a:r>
              <a:rPr lang="en-US" sz="2800" dirty="0" smtClean="0">
                <a:ln w="12700" cap="rnd">
                  <a:solidFill>
                    <a:schemeClr val="tx1"/>
                  </a:solidFill>
                </a:ln>
                <a:solidFill>
                  <a:srgbClr val="CCCCFF"/>
                </a:solidFill>
                <a:effectLst>
                  <a:outerShdw blurRad="50800" dist="50800" dir="5400000" sx="1000" sy="1000" algn="ctr" rotWithShape="0">
                    <a:srgbClr val="000000"/>
                  </a:outerShdw>
                </a:effectLst>
                <a:latin typeface="BRADDON" pitchFamily="2" charset="0"/>
              </a:rPr>
              <a:t>individual</a:t>
            </a:r>
            <a:r>
              <a:rPr lang="en-US" sz="2800" dirty="0" smtClean="0">
                <a:ln w="12700" cap="rnd">
                  <a:solidFill>
                    <a:schemeClr val="tx1"/>
                  </a:solidFill>
                </a:ln>
                <a:solidFill>
                  <a:srgbClr val="CCCCFF"/>
                </a:solidFill>
                <a:latin typeface="BRADDON" pitchFamily="2" charset="0"/>
              </a:rPr>
              <a:t> strategies</a:t>
            </a:r>
            <a:endParaRPr lang="en-US" sz="2800" dirty="0">
              <a:ln w="12700" cap="rnd">
                <a:solidFill>
                  <a:schemeClr val="tx1"/>
                </a:solidFill>
              </a:ln>
              <a:solidFill>
                <a:srgbClr val="CCCCFF"/>
              </a:solidFill>
              <a:latin typeface="BRADDON" pitchFamily="2" charset="0"/>
            </a:endParaRPr>
          </a:p>
        </p:txBody>
      </p:sp>
      <p:sp>
        <p:nvSpPr>
          <p:cNvPr id="11" name="Rectangle 10"/>
          <p:cNvSpPr/>
          <p:nvPr/>
        </p:nvSpPr>
        <p:spPr>
          <a:xfrm rot="21005585">
            <a:off x="4325780" y="5262070"/>
            <a:ext cx="4572000" cy="1077218"/>
          </a:xfrm>
          <a:prstGeom prst="rect">
            <a:avLst/>
          </a:prstGeom>
        </p:spPr>
        <p:txBody>
          <a:bodyPr wrap="square">
            <a:spAutoFit/>
          </a:bodyPr>
          <a:lstStyle/>
          <a:p>
            <a:pPr algn="ctr"/>
            <a:r>
              <a:rPr lang="en-US" sz="3200" dirty="0" smtClean="0">
                <a:solidFill>
                  <a:srgbClr val="CCCCFF"/>
                </a:solidFill>
                <a:latin typeface="Constantia" pitchFamily="18" charset="0"/>
              </a:rPr>
              <a:t>Identifying and disarming assumptions</a:t>
            </a:r>
            <a:endParaRPr lang="en-US" sz="3200" dirty="0">
              <a:solidFill>
                <a:srgbClr val="CCCCFF"/>
              </a:solidFill>
              <a:latin typeface="Constantia" pitchFamily="18" charset="0"/>
            </a:endParaRPr>
          </a:p>
        </p:txBody>
      </p:sp>
      <p:sp>
        <p:nvSpPr>
          <p:cNvPr id="12" name="Rectangle 11"/>
          <p:cNvSpPr/>
          <p:nvPr/>
        </p:nvSpPr>
        <p:spPr>
          <a:xfrm>
            <a:off x="4648200" y="4038600"/>
            <a:ext cx="2682145" cy="646331"/>
          </a:xfrm>
          <a:prstGeom prst="rect">
            <a:avLst/>
          </a:prstGeom>
        </p:spPr>
        <p:txBody>
          <a:bodyPr wrap="none">
            <a:spAutoFit/>
          </a:bodyPr>
          <a:lstStyle/>
          <a:p>
            <a:r>
              <a:rPr lang="en-US" sz="3600" dirty="0" smtClean="0">
                <a:solidFill>
                  <a:schemeClr val="bg2"/>
                </a:solidFill>
                <a:latin typeface="Lucida Handwriting" pitchFamily="66" charset="0"/>
              </a:rPr>
              <a:t>reflection</a:t>
            </a:r>
            <a:endParaRPr lang="en-US" sz="3600" dirty="0">
              <a:solidFill>
                <a:schemeClr val="bg2"/>
              </a:solidFill>
              <a:latin typeface="Lucida Handwriting" pitchFamily="66" charset="0"/>
            </a:endParaRPr>
          </a:p>
        </p:txBody>
      </p:sp>
      <p:sp>
        <p:nvSpPr>
          <p:cNvPr id="13" name="TextBox 12"/>
          <p:cNvSpPr txBox="1"/>
          <p:nvPr/>
        </p:nvSpPr>
        <p:spPr>
          <a:xfrm>
            <a:off x="1371600" y="2895600"/>
            <a:ext cx="4248279" cy="769441"/>
          </a:xfrm>
          <a:prstGeom prst="rect">
            <a:avLst/>
          </a:prstGeom>
          <a:noFill/>
        </p:spPr>
        <p:txBody>
          <a:bodyPr wrap="none" rtlCol="0">
            <a:spAutoFit/>
          </a:bodyPr>
          <a:lstStyle/>
          <a:p>
            <a:r>
              <a:rPr lang="en-US" sz="4400" dirty="0" smtClean="0">
                <a:solidFill>
                  <a:schemeClr val="bg1">
                    <a:lumMod val="85000"/>
                    <a:lumOff val="15000"/>
                  </a:schemeClr>
                </a:solidFill>
                <a:latin typeface="Blackadder ITC" pitchFamily="82" charset="0"/>
              </a:rPr>
              <a:t>Philosophical  context</a:t>
            </a:r>
            <a:endParaRPr lang="en-US" sz="4400" dirty="0">
              <a:solidFill>
                <a:schemeClr val="bg1">
                  <a:lumMod val="85000"/>
                  <a:lumOff val="15000"/>
                </a:schemeClr>
              </a:solidFill>
              <a:latin typeface="Blackadder ITC" pitchFamily="82" charset="0"/>
            </a:endParaRPr>
          </a:p>
        </p:txBody>
      </p:sp>
      <p:sp>
        <p:nvSpPr>
          <p:cNvPr id="14" name="TextBox 13"/>
          <p:cNvSpPr txBox="1"/>
          <p:nvPr/>
        </p:nvSpPr>
        <p:spPr>
          <a:xfrm rot="1479432">
            <a:off x="6553200" y="762000"/>
            <a:ext cx="2249334" cy="523220"/>
          </a:xfrm>
          <a:prstGeom prst="rect">
            <a:avLst/>
          </a:prstGeom>
          <a:noFill/>
        </p:spPr>
        <p:txBody>
          <a:bodyPr wrap="none" rtlCol="0">
            <a:spAutoFit/>
          </a:bodyPr>
          <a:lstStyle/>
          <a:p>
            <a:r>
              <a:rPr lang="en-US" sz="2800" dirty="0" smtClean="0">
                <a:solidFill>
                  <a:schemeClr val="accent3">
                    <a:lumMod val="40000"/>
                    <a:lumOff val="60000"/>
                  </a:schemeClr>
                </a:solidFill>
                <a:effectLst>
                  <a:outerShdw blurRad="50800" dist="50800" dir="5400000" sx="143000" sy="143000" algn="ctr" rotWithShape="0">
                    <a:srgbClr val="000000">
                      <a:alpha val="75000"/>
                    </a:srgbClr>
                  </a:outerShdw>
                </a:effectLst>
                <a:latin typeface="BRADDON" pitchFamily="2" charset="0"/>
              </a:rPr>
              <a:t>Metacognition</a:t>
            </a:r>
            <a:endParaRPr lang="en-US" sz="2800" dirty="0">
              <a:solidFill>
                <a:schemeClr val="accent3">
                  <a:lumMod val="40000"/>
                  <a:lumOff val="60000"/>
                </a:schemeClr>
              </a:solidFill>
              <a:effectLst>
                <a:outerShdw blurRad="50800" dist="50800" dir="5400000" sx="143000" sy="143000" algn="ctr" rotWithShape="0">
                  <a:srgbClr val="000000">
                    <a:alpha val="75000"/>
                  </a:srgbClr>
                </a:outerShdw>
              </a:effectLst>
              <a:latin typeface="BRADDON" pitchFamily="2" charset="0"/>
            </a:endParaRPr>
          </a:p>
        </p:txBody>
      </p:sp>
      <p:sp>
        <p:nvSpPr>
          <p:cNvPr id="15" name="TextBox 14"/>
          <p:cNvSpPr txBox="1"/>
          <p:nvPr/>
        </p:nvSpPr>
        <p:spPr>
          <a:xfrm rot="21431198">
            <a:off x="845664" y="5246531"/>
            <a:ext cx="2654894" cy="369332"/>
          </a:xfrm>
          <a:prstGeom prst="rect">
            <a:avLst/>
          </a:prstGeom>
          <a:noFill/>
        </p:spPr>
        <p:txBody>
          <a:bodyPr wrap="none" rtlCol="0">
            <a:spAutoFit/>
          </a:bodyPr>
          <a:lstStyle/>
          <a:p>
            <a:r>
              <a:rPr lang="en-US" dirty="0" smtClean="0">
                <a:solidFill>
                  <a:schemeClr val="tx1">
                    <a:lumMod val="85000"/>
                  </a:schemeClr>
                </a:solidFill>
                <a:effectLst>
                  <a:outerShdw blurRad="50800" dist="50800" dir="5400000" algn="ctr" rotWithShape="0">
                    <a:srgbClr val="000000">
                      <a:alpha val="91000"/>
                    </a:srgbClr>
                  </a:outerShdw>
                </a:effectLst>
                <a:latin typeface="Comic Sans MS" pitchFamily="66" charset="0"/>
              </a:rPr>
              <a:t>Problem based learning</a:t>
            </a:r>
            <a:endParaRPr lang="en-US" dirty="0">
              <a:solidFill>
                <a:schemeClr val="tx1">
                  <a:lumMod val="85000"/>
                </a:schemeClr>
              </a:solidFill>
              <a:effectLst>
                <a:outerShdw blurRad="50800" dist="50800" dir="5400000" algn="ctr" rotWithShape="0">
                  <a:srgbClr val="000000">
                    <a:alpha val="91000"/>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iphone 2012 to march 2013 312.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838200" y="1676400"/>
            <a:ext cx="2109873" cy="584775"/>
          </a:xfrm>
          <a:prstGeom prst="rect">
            <a:avLst/>
          </a:prstGeom>
          <a:noFill/>
        </p:spPr>
        <p:txBody>
          <a:bodyPr wrap="none" rtlCol="0">
            <a:spAutoFit/>
          </a:bodyPr>
          <a:lstStyle/>
          <a:p>
            <a:r>
              <a:rPr lang="en-US" sz="3200" dirty="0" smtClean="0"/>
              <a:t>Plus - Delta</a:t>
            </a:r>
            <a:endParaRPr lang="en-US" sz="3200" dirty="0"/>
          </a:p>
        </p:txBody>
      </p:sp>
      <p:sp>
        <p:nvSpPr>
          <p:cNvPr id="5" name="TextBox 4"/>
          <p:cNvSpPr txBox="1"/>
          <p:nvPr/>
        </p:nvSpPr>
        <p:spPr>
          <a:xfrm>
            <a:off x="6324600" y="762000"/>
            <a:ext cx="1200137" cy="584775"/>
          </a:xfrm>
          <a:prstGeom prst="rect">
            <a:avLst/>
          </a:prstGeom>
          <a:noFill/>
        </p:spPr>
        <p:txBody>
          <a:bodyPr wrap="none" rtlCol="0">
            <a:spAutoFit/>
          </a:bodyPr>
          <a:lstStyle/>
          <a:p>
            <a:r>
              <a:rPr lang="en-US" sz="3200" dirty="0" smtClean="0"/>
              <a:t>KAQF</a:t>
            </a:r>
            <a:endParaRPr lang="en-US" sz="3200" dirty="0"/>
          </a:p>
        </p:txBody>
      </p:sp>
      <p:sp>
        <p:nvSpPr>
          <p:cNvPr id="6" name="TextBox 5"/>
          <p:cNvSpPr txBox="1"/>
          <p:nvPr/>
        </p:nvSpPr>
        <p:spPr>
          <a:xfrm>
            <a:off x="3733800" y="1676400"/>
            <a:ext cx="2997872" cy="646331"/>
          </a:xfrm>
          <a:prstGeom prst="rect">
            <a:avLst/>
          </a:prstGeom>
          <a:noFill/>
        </p:spPr>
        <p:txBody>
          <a:bodyPr wrap="none" rtlCol="0">
            <a:spAutoFit/>
          </a:bodyPr>
          <a:lstStyle/>
          <a:p>
            <a:r>
              <a:rPr lang="en-US" sz="3600" dirty="0" smtClean="0"/>
              <a:t>Historical Scan</a:t>
            </a:r>
            <a:endParaRPr lang="en-US" sz="3600" dirty="0"/>
          </a:p>
        </p:txBody>
      </p:sp>
      <p:sp>
        <p:nvSpPr>
          <p:cNvPr id="7" name="TextBox 6"/>
          <p:cNvSpPr txBox="1"/>
          <p:nvPr/>
        </p:nvSpPr>
        <p:spPr>
          <a:xfrm>
            <a:off x="762000" y="2743200"/>
            <a:ext cx="1346844" cy="646331"/>
          </a:xfrm>
          <a:prstGeom prst="rect">
            <a:avLst/>
          </a:prstGeom>
          <a:noFill/>
        </p:spPr>
        <p:txBody>
          <a:bodyPr wrap="none" rtlCol="0">
            <a:spAutoFit/>
          </a:bodyPr>
          <a:lstStyle/>
          <a:p>
            <a:r>
              <a:rPr lang="en-US" sz="3600" dirty="0" smtClean="0"/>
              <a:t>GOSP</a:t>
            </a:r>
            <a:endParaRPr lang="en-US" sz="3600" dirty="0"/>
          </a:p>
        </p:txBody>
      </p:sp>
      <p:sp>
        <p:nvSpPr>
          <p:cNvPr id="8" name="TextBox 7"/>
          <p:cNvSpPr txBox="1"/>
          <p:nvPr/>
        </p:nvSpPr>
        <p:spPr>
          <a:xfrm>
            <a:off x="1371600" y="3352800"/>
            <a:ext cx="3579826" cy="584775"/>
          </a:xfrm>
          <a:prstGeom prst="rect">
            <a:avLst/>
          </a:prstGeom>
          <a:noFill/>
        </p:spPr>
        <p:txBody>
          <a:bodyPr wrap="none" rtlCol="0">
            <a:spAutoFit/>
          </a:bodyPr>
          <a:lstStyle/>
          <a:p>
            <a:r>
              <a:rPr lang="en-US" sz="3200" dirty="0" smtClean="0"/>
              <a:t>Governing Question</a:t>
            </a:r>
            <a:endParaRPr lang="en-US" sz="3200" dirty="0"/>
          </a:p>
        </p:txBody>
      </p:sp>
      <p:sp>
        <p:nvSpPr>
          <p:cNvPr id="9" name="TextBox 8"/>
          <p:cNvSpPr txBox="1"/>
          <p:nvPr/>
        </p:nvSpPr>
        <p:spPr>
          <a:xfrm>
            <a:off x="2895600" y="5257800"/>
            <a:ext cx="2375971" cy="646331"/>
          </a:xfrm>
          <a:prstGeom prst="rect">
            <a:avLst/>
          </a:prstGeom>
          <a:noFill/>
        </p:spPr>
        <p:txBody>
          <a:bodyPr wrap="none" rtlCol="0">
            <a:spAutoFit/>
          </a:bodyPr>
          <a:lstStyle/>
          <a:p>
            <a:r>
              <a:rPr lang="en-US" sz="3600" dirty="0" smtClean="0"/>
              <a:t>Freewriting</a:t>
            </a:r>
            <a:endParaRPr lang="en-US" sz="3600" dirty="0"/>
          </a:p>
        </p:txBody>
      </p:sp>
      <p:sp>
        <p:nvSpPr>
          <p:cNvPr id="11" name="TextBox 10"/>
          <p:cNvSpPr txBox="1"/>
          <p:nvPr/>
        </p:nvSpPr>
        <p:spPr>
          <a:xfrm>
            <a:off x="3429000" y="3962400"/>
            <a:ext cx="4318811" cy="646331"/>
          </a:xfrm>
          <a:prstGeom prst="rect">
            <a:avLst/>
          </a:prstGeom>
          <a:noFill/>
        </p:spPr>
        <p:txBody>
          <a:bodyPr wrap="none" rtlCol="0">
            <a:spAutoFit/>
          </a:bodyPr>
          <a:lstStyle/>
          <a:p>
            <a:r>
              <a:rPr lang="en-US" sz="3600" dirty="0" smtClean="0"/>
              <a:t>Focused conversation</a:t>
            </a:r>
            <a:endParaRPr lang="en-US" sz="3600" dirty="0"/>
          </a:p>
        </p:txBody>
      </p:sp>
      <p:sp>
        <p:nvSpPr>
          <p:cNvPr id="12" name="TextBox 11"/>
          <p:cNvSpPr txBox="1"/>
          <p:nvPr/>
        </p:nvSpPr>
        <p:spPr>
          <a:xfrm>
            <a:off x="533400" y="533400"/>
            <a:ext cx="3284874" cy="646331"/>
          </a:xfrm>
          <a:prstGeom prst="rect">
            <a:avLst/>
          </a:prstGeom>
          <a:noFill/>
        </p:spPr>
        <p:txBody>
          <a:bodyPr wrap="none" rtlCol="0">
            <a:spAutoFit/>
          </a:bodyPr>
          <a:lstStyle/>
          <a:p>
            <a:r>
              <a:rPr lang="en-US" sz="3600" dirty="0" smtClean="0"/>
              <a:t>Evaluation clock</a:t>
            </a:r>
            <a:endParaRPr lang="en-US" sz="3600" dirty="0"/>
          </a:p>
        </p:txBody>
      </p:sp>
      <p:sp>
        <p:nvSpPr>
          <p:cNvPr id="13" name="TextBox 12"/>
          <p:cNvSpPr txBox="1"/>
          <p:nvPr/>
        </p:nvSpPr>
        <p:spPr>
          <a:xfrm>
            <a:off x="4114800" y="990600"/>
            <a:ext cx="1704313" cy="584775"/>
          </a:xfrm>
          <a:prstGeom prst="rect">
            <a:avLst/>
          </a:prstGeom>
          <a:noFill/>
        </p:spPr>
        <p:txBody>
          <a:bodyPr wrap="none" rtlCol="0">
            <a:spAutoFit/>
          </a:bodyPr>
          <a:lstStyle/>
          <a:p>
            <a:r>
              <a:rPr lang="en-US" sz="3200" dirty="0" smtClean="0"/>
              <a:t>Dialogue</a:t>
            </a:r>
            <a:endParaRPr lang="en-US" sz="3200" dirty="0"/>
          </a:p>
        </p:txBody>
      </p:sp>
      <p:sp>
        <p:nvSpPr>
          <p:cNvPr id="14" name="TextBox 13"/>
          <p:cNvSpPr txBox="1"/>
          <p:nvPr/>
        </p:nvSpPr>
        <p:spPr>
          <a:xfrm>
            <a:off x="381000" y="5562600"/>
            <a:ext cx="2373150" cy="584775"/>
          </a:xfrm>
          <a:prstGeom prst="rect">
            <a:avLst/>
          </a:prstGeom>
          <a:noFill/>
        </p:spPr>
        <p:txBody>
          <a:bodyPr wrap="none" rtlCol="0">
            <a:spAutoFit/>
          </a:bodyPr>
          <a:lstStyle/>
          <a:p>
            <a:r>
              <a:rPr lang="en-US" sz="3200" dirty="0" smtClean="0"/>
              <a:t>Daily Writing</a:t>
            </a:r>
            <a:endParaRPr lang="en-US" sz="3200" dirty="0"/>
          </a:p>
        </p:txBody>
      </p:sp>
      <p:sp>
        <p:nvSpPr>
          <p:cNvPr id="15" name="TextBox 14"/>
          <p:cNvSpPr txBox="1"/>
          <p:nvPr/>
        </p:nvSpPr>
        <p:spPr>
          <a:xfrm>
            <a:off x="6324600" y="5029200"/>
            <a:ext cx="1686680" cy="584775"/>
          </a:xfrm>
          <a:prstGeom prst="rect">
            <a:avLst/>
          </a:prstGeom>
          <a:noFill/>
        </p:spPr>
        <p:txBody>
          <a:bodyPr wrap="none" rtlCol="0">
            <a:spAutoFit/>
          </a:bodyPr>
          <a:lstStyle/>
          <a:p>
            <a:r>
              <a:rPr lang="en-US" sz="3200" dirty="0" smtClean="0"/>
              <a:t>Mapping</a:t>
            </a:r>
            <a:endParaRPr lang="en-US" sz="3200" dirty="0"/>
          </a:p>
        </p:txBody>
      </p:sp>
      <p:sp>
        <p:nvSpPr>
          <p:cNvPr id="16" name="TextBox 15"/>
          <p:cNvSpPr txBox="1"/>
          <p:nvPr/>
        </p:nvSpPr>
        <p:spPr>
          <a:xfrm>
            <a:off x="2895600" y="2590800"/>
            <a:ext cx="3845925" cy="523220"/>
          </a:xfrm>
          <a:prstGeom prst="rect">
            <a:avLst/>
          </a:prstGeom>
          <a:noFill/>
        </p:spPr>
        <p:txBody>
          <a:bodyPr wrap="none" rtlCol="0">
            <a:spAutoFit/>
          </a:bodyPr>
          <a:lstStyle/>
          <a:p>
            <a:r>
              <a:rPr lang="en-US" sz="2800" dirty="0" smtClean="0"/>
              <a:t>Engagement with others</a:t>
            </a:r>
            <a:endParaRPr lang="en-US" sz="2800" dirty="0"/>
          </a:p>
        </p:txBody>
      </p:sp>
      <p:sp>
        <p:nvSpPr>
          <p:cNvPr id="17" name="TextBox 16"/>
          <p:cNvSpPr txBox="1"/>
          <p:nvPr/>
        </p:nvSpPr>
        <p:spPr>
          <a:xfrm>
            <a:off x="0" y="4495800"/>
            <a:ext cx="5509457" cy="646331"/>
          </a:xfrm>
          <a:prstGeom prst="rect">
            <a:avLst/>
          </a:prstGeom>
          <a:noFill/>
        </p:spPr>
        <p:txBody>
          <a:bodyPr wrap="none" rtlCol="0">
            <a:spAutoFit/>
          </a:bodyPr>
          <a:lstStyle/>
          <a:p>
            <a:r>
              <a:rPr lang="en-US" sz="3600" dirty="0" smtClean="0"/>
              <a:t>Compelling Communication</a:t>
            </a:r>
            <a:endParaRPr lang="en-US" sz="3600" dirty="0"/>
          </a:p>
        </p:txBody>
      </p:sp>
      <p:sp>
        <p:nvSpPr>
          <p:cNvPr id="18" name="TextBox 17"/>
          <p:cNvSpPr txBox="1"/>
          <p:nvPr/>
        </p:nvSpPr>
        <p:spPr>
          <a:xfrm>
            <a:off x="2895600" y="6019800"/>
            <a:ext cx="5681748" cy="523220"/>
          </a:xfrm>
          <a:prstGeom prst="rect">
            <a:avLst/>
          </a:prstGeom>
          <a:noFill/>
        </p:spPr>
        <p:txBody>
          <a:bodyPr wrap="none" rtlCol="0">
            <a:spAutoFit/>
          </a:bodyPr>
          <a:lstStyle/>
          <a:p>
            <a:r>
              <a:rPr lang="en-US" sz="2800" dirty="0" smtClean="0"/>
              <a:t>Clarification through Communication</a:t>
            </a:r>
            <a:endParaRPr lang="en-US" sz="2800" dirty="0"/>
          </a:p>
        </p:txBody>
      </p:sp>
      <p:sp>
        <p:nvSpPr>
          <p:cNvPr id="19" name="TextBox 18"/>
          <p:cNvSpPr txBox="1"/>
          <p:nvPr/>
        </p:nvSpPr>
        <p:spPr>
          <a:xfrm>
            <a:off x="7086600" y="2057400"/>
            <a:ext cx="1919693" cy="646331"/>
          </a:xfrm>
          <a:prstGeom prst="rect">
            <a:avLst/>
          </a:prstGeom>
          <a:noFill/>
        </p:spPr>
        <p:txBody>
          <a:bodyPr wrap="none" rtlCol="0">
            <a:spAutoFit/>
          </a:bodyPr>
          <a:lstStyle/>
          <a:p>
            <a:r>
              <a:rPr lang="en-US" sz="3600" dirty="0" smtClean="0"/>
              <a:t>Research</a:t>
            </a:r>
            <a:endParaRPr lang="en-US" sz="3600" dirty="0"/>
          </a:p>
        </p:txBody>
      </p:sp>
      <p:sp>
        <p:nvSpPr>
          <p:cNvPr id="20" name="TextBox 19"/>
          <p:cNvSpPr txBox="1"/>
          <p:nvPr/>
        </p:nvSpPr>
        <p:spPr>
          <a:xfrm>
            <a:off x="6096000" y="3276600"/>
            <a:ext cx="2369559" cy="584775"/>
          </a:xfrm>
          <a:prstGeom prst="rect">
            <a:avLst/>
          </a:prstGeom>
          <a:noFill/>
        </p:spPr>
        <p:txBody>
          <a:bodyPr wrap="none" rtlCol="0">
            <a:spAutoFit/>
          </a:bodyPr>
          <a:lstStyle/>
          <a:p>
            <a:r>
              <a:rPr lang="en-US" sz="3200" dirty="0" smtClean="0"/>
              <a:t>Engagement</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772400" cy="3886200"/>
          </a:xfrm>
          <a:effectLst>
            <a:outerShdw blurRad="76200" dir="18900000" sy="23000" kx="-1200000" algn="bl" rotWithShape="0">
              <a:prstClr val="black">
                <a:alpha val="20000"/>
              </a:prstClr>
            </a:outerShdw>
            <a:softEdge rad="12700"/>
          </a:effectLst>
        </p:spPr>
        <p:txBody>
          <a:bodyPr/>
          <a:lstStyle/>
          <a:p>
            <a:r>
              <a:rPr lang="en-US" sz="9600" dirty="0" smtClean="0">
                <a:solidFill>
                  <a:schemeClr val="accent2">
                    <a:lumMod val="75000"/>
                  </a:schemeClr>
                </a:solidFill>
                <a:effectLst>
                  <a:outerShdw blurRad="38100" dist="38100" dir="2700000" algn="tl">
                    <a:srgbClr val="000000">
                      <a:alpha val="43137"/>
                    </a:srgbClr>
                  </a:outerShdw>
                </a:effectLst>
                <a:latin typeface="Edwardian Script ITC" pitchFamily="66" charset="0"/>
              </a:rPr>
              <a:t>Confessions of </a:t>
            </a:r>
            <a:br>
              <a:rPr lang="en-US" sz="9600" dirty="0" smtClean="0">
                <a:solidFill>
                  <a:schemeClr val="accent2">
                    <a:lumMod val="75000"/>
                  </a:schemeClr>
                </a:solidFill>
                <a:effectLst>
                  <a:outerShdw blurRad="38100" dist="38100" dir="2700000" algn="tl">
                    <a:srgbClr val="000000">
                      <a:alpha val="43137"/>
                    </a:srgbClr>
                  </a:outerShdw>
                </a:effectLst>
                <a:latin typeface="Edwardian Script ITC" pitchFamily="66" charset="0"/>
              </a:rPr>
            </a:br>
            <a:r>
              <a:rPr lang="en-US" sz="9600" dirty="0" smtClean="0">
                <a:solidFill>
                  <a:schemeClr val="accent2">
                    <a:lumMod val="75000"/>
                  </a:schemeClr>
                </a:solidFill>
                <a:effectLst>
                  <a:outerShdw blurRad="38100" dist="38100" dir="2700000" algn="tl">
                    <a:srgbClr val="000000">
                      <a:alpha val="43137"/>
                    </a:srgbClr>
                  </a:outerShdw>
                </a:effectLst>
                <a:latin typeface="Edwardian Script ITC" pitchFamily="66" charset="0"/>
              </a:rPr>
              <a:t>a </a:t>
            </a:r>
            <a:r>
              <a:rPr lang="en-US" sz="9600" dirty="0" smtClean="0">
                <a:solidFill>
                  <a:schemeClr val="accent2">
                    <a:lumMod val="75000"/>
                  </a:schemeClr>
                </a:solidFill>
                <a:latin typeface="Edwardian Script ITC" pitchFamily="66" charset="0"/>
              </a:rPr>
              <a:t>Closet Writer</a:t>
            </a:r>
            <a:endParaRPr lang="en-US" sz="9600" dirty="0">
              <a:solidFill>
                <a:schemeClr val="accent2">
                  <a:lumMod val="75000"/>
                </a:schemeClr>
              </a:solidFill>
              <a:latin typeface="Edwardian Script ITC"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latin typeface="Bradley Hand ITC" pitchFamily="66" charset="0"/>
              </a:rPr>
              <a:t>Stories </a:t>
            </a:r>
            <a:endParaRPr lang="en-US" sz="5400" b="1" dirty="0">
              <a:latin typeface="Bradley Hand ITC" pitchFamily="66" charset="0"/>
            </a:endParaRPr>
          </a:p>
        </p:txBody>
      </p:sp>
      <p:pic>
        <p:nvPicPr>
          <p:cNvPr id="3" name="Picture 2" descr="1138_xray_opt_thm Chandra e-ray image.jpg"/>
          <p:cNvPicPr>
            <a:picLocks noChangeAspect="1"/>
          </p:cNvPicPr>
          <p:nvPr/>
        </p:nvPicPr>
        <p:blipFill>
          <a:blip r:embed="rId3" cstate="print"/>
          <a:stretch>
            <a:fillRect/>
          </a:stretch>
        </p:blipFill>
        <p:spPr>
          <a:xfrm>
            <a:off x="381000" y="0"/>
            <a:ext cx="8763000" cy="6858000"/>
          </a:xfrm>
          <a:prstGeom prst="rect">
            <a:avLst/>
          </a:prstGeom>
        </p:spPr>
      </p:pic>
      <p:sp>
        <p:nvSpPr>
          <p:cNvPr id="4" name="TextBox 3"/>
          <p:cNvSpPr txBox="1"/>
          <p:nvPr/>
        </p:nvSpPr>
        <p:spPr>
          <a:xfrm>
            <a:off x="990600" y="609600"/>
            <a:ext cx="1459054" cy="707886"/>
          </a:xfrm>
          <a:prstGeom prst="rect">
            <a:avLst/>
          </a:prstGeom>
          <a:noFill/>
        </p:spPr>
        <p:txBody>
          <a:bodyPr wrap="none" rtlCol="0">
            <a:spAutoFit/>
          </a:bodyPr>
          <a:lstStyle/>
          <a:p>
            <a:r>
              <a:rPr lang="en-US" sz="4000" b="1" dirty="0" smtClean="0">
                <a:solidFill>
                  <a:schemeClr val="accent2">
                    <a:lumMod val="75000"/>
                  </a:schemeClr>
                </a:solidFill>
                <a:effectLst>
                  <a:outerShdw blurRad="50800" dist="152400" dir="5400000" algn="ctr" rotWithShape="0">
                    <a:schemeClr val="accent4">
                      <a:lumMod val="50000"/>
                      <a:alpha val="70000"/>
                    </a:schemeClr>
                  </a:outerShdw>
                </a:effectLst>
                <a:latin typeface="Bradley Hand ITC" pitchFamily="66" charset="0"/>
              </a:rPr>
              <a:t>Story</a:t>
            </a:r>
            <a:endParaRPr lang="en-US" sz="4000" b="1" dirty="0">
              <a:solidFill>
                <a:schemeClr val="accent2">
                  <a:lumMod val="75000"/>
                </a:schemeClr>
              </a:solidFill>
              <a:effectLst>
                <a:outerShdw blurRad="50800" dist="152400" dir="5400000" algn="ctr" rotWithShape="0">
                  <a:schemeClr val="accent4">
                    <a:lumMod val="50000"/>
                    <a:alpha val="70000"/>
                  </a:schemeClr>
                </a:outerShdw>
              </a:effectLst>
              <a:latin typeface="Bradley Hand ITC"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Owner.YOUR-780C524461\Local Settings\Temporary Internet Files\Content.IE5\91RRZNAK\MP900337348[1].jpg"/>
          <p:cNvPicPr>
            <a:picLocks noChangeAspect="1" noChangeArrowheads="1"/>
          </p:cNvPicPr>
          <p:nvPr/>
        </p:nvPicPr>
        <p:blipFill>
          <a:blip r:embed="rId4" cstate="print"/>
          <a:srcRect/>
          <a:stretch>
            <a:fillRect/>
          </a:stretch>
        </p:blipFill>
        <p:spPr bwMode="auto">
          <a:xfrm rot="1736583">
            <a:off x="3755706" y="2398493"/>
            <a:ext cx="3657600" cy="2609088"/>
          </a:xfrm>
          <a:prstGeom prst="rect">
            <a:avLst/>
          </a:prstGeom>
          <a:noFill/>
          <a:effectLst>
            <a:glow rad="228600">
              <a:schemeClr val="accent2">
                <a:satMod val="175000"/>
                <a:alpha val="40000"/>
              </a:schemeClr>
            </a:glow>
          </a:effectLst>
        </p:spPr>
      </p:pic>
    </p:spTree>
  </p:cSld>
  <p:clrMapOvr>
    <a:masterClrMapping/>
  </p:clrMapOvr>
  <p:transition spd="slow">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smtClean="0"/>
              <a:t>I come from a pretty concrete world…</a:t>
            </a:r>
            <a:endParaRPr lang="en-US" sz="2800" dirty="0"/>
          </a:p>
        </p:txBody>
      </p:sp>
      <p:pic>
        <p:nvPicPr>
          <p:cNvPr id="13" name="Picture 12" descr="File0385.jpg"/>
          <p:cNvPicPr>
            <a:picLocks noChangeAspect="1"/>
          </p:cNvPicPr>
          <p:nvPr/>
        </p:nvPicPr>
        <p:blipFill>
          <a:blip r:embed="rId3" cstate="print"/>
          <a:stretch>
            <a:fillRect/>
          </a:stretch>
        </p:blipFill>
        <p:spPr>
          <a:xfrm>
            <a:off x="2971800" y="1600200"/>
            <a:ext cx="5288280" cy="51016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le0025 copy.bmp"/>
          <p:cNvPicPr>
            <a:picLocks noChangeAspect="1"/>
          </p:cNvPicPr>
          <p:nvPr/>
        </p:nvPicPr>
        <p:blipFill>
          <a:blip r:embed="rId3" cstate="print"/>
          <a:stretch>
            <a:fillRect/>
          </a:stretch>
        </p:blipFill>
        <p:spPr>
          <a:xfrm>
            <a:off x="2743200" y="4372669"/>
            <a:ext cx="3634115" cy="2485331"/>
          </a:xfrm>
          <a:prstGeom prst="rect">
            <a:avLst/>
          </a:prstGeom>
        </p:spPr>
      </p:pic>
      <p:pic>
        <p:nvPicPr>
          <p:cNvPr id="9" name="Picture 8" descr="morrison clan.jpg"/>
          <p:cNvPicPr>
            <a:picLocks noChangeAspect="1"/>
          </p:cNvPicPr>
          <p:nvPr/>
        </p:nvPicPr>
        <p:blipFill>
          <a:blip r:embed="rId4" cstate="print"/>
          <a:stretch>
            <a:fillRect/>
          </a:stretch>
        </p:blipFill>
        <p:spPr>
          <a:xfrm>
            <a:off x="3352800" y="2514600"/>
            <a:ext cx="1619250" cy="1828636"/>
          </a:xfrm>
          <a:prstGeom prst="rect">
            <a:avLst/>
          </a:prstGeom>
        </p:spPr>
      </p:pic>
      <p:pic>
        <p:nvPicPr>
          <p:cNvPr id="8" name="Picture 7" descr="File0392.jpg"/>
          <p:cNvPicPr>
            <a:picLocks noChangeAspect="1"/>
          </p:cNvPicPr>
          <p:nvPr/>
        </p:nvPicPr>
        <p:blipFill>
          <a:blip r:embed="rId5" cstate="print"/>
          <a:stretch>
            <a:fillRect/>
          </a:stretch>
        </p:blipFill>
        <p:spPr>
          <a:xfrm>
            <a:off x="0" y="3276600"/>
            <a:ext cx="3950656" cy="2709672"/>
          </a:xfrm>
          <a:prstGeom prst="rect">
            <a:avLst/>
          </a:prstGeom>
        </p:spPr>
      </p:pic>
      <p:pic>
        <p:nvPicPr>
          <p:cNvPr id="6" name="Picture 5" descr="File0376.jpg"/>
          <p:cNvPicPr>
            <a:picLocks noChangeAspect="1"/>
          </p:cNvPicPr>
          <p:nvPr/>
        </p:nvPicPr>
        <p:blipFill>
          <a:blip r:embed="rId6" cstate="print"/>
          <a:stretch>
            <a:fillRect/>
          </a:stretch>
        </p:blipFill>
        <p:spPr>
          <a:xfrm>
            <a:off x="5638800" y="2819400"/>
            <a:ext cx="3674533" cy="2362200"/>
          </a:xfrm>
          <a:prstGeom prst="rect">
            <a:avLst/>
          </a:prstGeom>
        </p:spPr>
      </p:pic>
      <p:pic>
        <p:nvPicPr>
          <p:cNvPr id="7" name="Picture 6" descr="cowgirl.bmp"/>
          <p:cNvPicPr>
            <a:picLocks noChangeAspect="1"/>
          </p:cNvPicPr>
          <p:nvPr/>
        </p:nvPicPr>
        <p:blipFill>
          <a:blip r:embed="rId7" cstate="print"/>
          <a:stretch>
            <a:fillRect/>
          </a:stretch>
        </p:blipFill>
        <p:spPr>
          <a:xfrm>
            <a:off x="1752600" y="152400"/>
            <a:ext cx="4173198" cy="2668528"/>
          </a:xfrm>
          <a:prstGeom prst="rect">
            <a:avLst/>
          </a:prstGeom>
        </p:spPr>
      </p:pic>
      <p:pic>
        <p:nvPicPr>
          <p:cNvPr id="5" name="Picture 4" descr="2005 group with Grannyma.jpg"/>
          <p:cNvPicPr>
            <a:picLocks noChangeAspect="1"/>
          </p:cNvPicPr>
          <p:nvPr/>
        </p:nvPicPr>
        <p:blipFill>
          <a:blip r:embed="rId8" cstate="print"/>
          <a:stretch>
            <a:fillRect/>
          </a:stretch>
        </p:blipFill>
        <p:spPr>
          <a:xfrm rot="309578">
            <a:off x="5081080" y="172256"/>
            <a:ext cx="3951004" cy="2666928"/>
          </a:xfrm>
          <a:prstGeom prst="rect">
            <a:avLst/>
          </a:prstGeom>
        </p:spPr>
      </p:pic>
      <p:pic>
        <p:nvPicPr>
          <p:cNvPr id="4" name="Picture 3" descr="File0364.jpg"/>
          <p:cNvPicPr>
            <a:picLocks noChangeAspect="1"/>
          </p:cNvPicPr>
          <p:nvPr/>
        </p:nvPicPr>
        <p:blipFill>
          <a:blip r:embed="rId9" cstate="print"/>
          <a:stretch>
            <a:fillRect/>
          </a:stretch>
        </p:blipFill>
        <p:spPr>
          <a:xfrm rot="21437301">
            <a:off x="-9669" y="7080"/>
            <a:ext cx="2691444" cy="3863791"/>
          </a:xfrm>
          <a:prstGeom prst="rect">
            <a:avLst/>
          </a:prstGeom>
        </p:spPr>
      </p:pic>
      <p:pic>
        <p:nvPicPr>
          <p:cNvPr id="11" name="Picture 10" descr="Grandmother and sherrif copy.bmp"/>
          <p:cNvPicPr>
            <a:picLocks noChangeAspect="1"/>
          </p:cNvPicPr>
          <p:nvPr/>
        </p:nvPicPr>
        <p:blipFill>
          <a:blip r:embed="rId10" cstate="print"/>
          <a:stretch>
            <a:fillRect/>
          </a:stretch>
        </p:blipFill>
        <p:spPr>
          <a:xfrm rot="716622">
            <a:off x="7672537" y="4776063"/>
            <a:ext cx="1458832" cy="2133142"/>
          </a:xfrm>
          <a:prstGeom prst="rect">
            <a:avLst/>
          </a:prstGeom>
        </p:spPr>
      </p:pic>
      <p:pic>
        <p:nvPicPr>
          <p:cNvPr id="13" name="Picture 12" descr="File0367.jpg"/>
          <p:cNvPicPr>
            <a:picLocks noChangeAspect="1"/>
          </p:cNvPicPr>
          <p:nvPr/>
        </p:nvPicPr>
        <p:blipFill>
          <a:blip r:embed="rId11" cstate="print"/>
          <a:stretch>
            <a:fillRect/>
          </a:stretch>
        </p:blipFill>
        <p:spPr>
          <a:xfrm rot="20892460">
            <a:off x="-75725" y="5274491"/>
            <a:ext cx="1828800" cy="1684962"/>
          </a:xfrm>
          <a:prstGeom prst="rect">
            <a:avLst/>
          </a:prstGeom>
        </p:spPr>
      </p:pic>
      <p:pic>
        <p:nvPicPr>
          <p:cNvPr id="14" name="Picture 13" descr="3 in CA.bmp"/>
          <p:cNvPicPr>
            <a:picLocks noChangeAspect="1"/>
          </p:cNvPicPr>
          <p:nvPr/>
        </p:nvPicPr>
        <p:blipFill>
          <a:blip r:embed="rId12" cstate="print"/>
          <a:stretch>
            <a:fillRect/>
          </a:stretch>
        </p:blipFill>
        <p:spPr>
          <a:xfrm>
            <a:off x="5715000" y="5257800"/>
            <a:ext cx="2057149" cy="1981200"/>
          </a:xfrm>
          <a:prstGeom prst="rect">
            <a:avLst/>
          </a:prstGeom>
        </p:spPr>
      </p:pic>
      <p:pic>
        <p:nvPicPr>
          <p:cNvPr id="15" name="Picture 14" descr="File0361.jpg"/>
          <p:cNvPicPr>
            <a:picLocks noChangeAspect="1"/>
          </p:cNvPicPr>
          <p:nvPr/>
        </p:nvPicPr>
        <p:blipFill>
          <a:blip r:embed="rId13" cstate="print"/>
          <a:stretch>
            <a:fillRect/>
          </a:stretch>
        </p:blipFill>
        <p:spPr>
          <a:xfrm>
            <a:off x="1524000" y="5367528"/>
            <a:ext cx="2295063" cy="1490472"/>
          </a:xfrm>
          <a:prstGeom prst="rect">
            <a:avLst/>
          </a:prstGeom>
        </p:spPr>
      </p:pic>
      <p:pic>
        <p:nvPicPr>
          <p:cNvPr id="16" name="Picture 15" descr="File0377.jpg"/>
          <p:cNvPicPr>
            <a:picLocks noChangeAspect="1"/>
          </p:cNvPicPr>
          <p:nvPr/>
        </p:nvPicPr>
        <p:blipFill>
          <a:blip r:embed="rId14" cstate="print"/>
          <a:stretch>
            <a:fillRect/>
          </a:stretch>
        </p:blipFill>
        <p:spPr>
          <a:xfrm rot="167619">
            <a:off x="4534481" y="2495997"/>
            <a:ext cx="2403593" cy="1645867"/>
          </a:xfrm>
          <a:prstGeom prst="rect">
            <a:avLst/>
          </a:prstGeom>
        </p:spPr>
      </p:pic>
      <p:pic>
        <p:nvPicPr>
          <p:cNvPr id="17" name="Picture 16" descr="File0381.jpg"/>
          <p:cNvPicPr>
            <a:picLocks noChangeAspect="1"/>
          </p:cNvPicPr>
          <p:nvPr/>
        </p:nvPicPr>
        <p:blipFill>
          <a:blip r:embed="rId15" cstate="print"/>
          <a:stretch>
            <a:fillRect/>
          </a:stretch>
        </p:blipFill>
        <p:spPr>
          <a:xfrm rot="21346253">
            <a:off x="2438400" y="2133600"/>
            <a:ext cx="1301540" cy="1414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0"/>
                                        <p:tgtEl>
                                          <p:spTgt spid="17"/>
                                        </p:tgtEl>
                                      </p:cBhvr>
                                    </p:animEffect>
                                  </p:childTnLst>
                                </p:cTn>
                              </p:par>
                            </p:childTnLst>
                          </p:cTn>
                        </p:par>
                        <p:par>
                          <p:cTn id="13" fill="hold">
                            <p:stCondLst>
                              <p:cond delay="5000"/>
                            </p:stCondLst>
                            <p:childTnLst>
                              <p:par>
                                <p:cTn id="14" presetID="53"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0" fill="hold"/>
                                        <p:tgtEl>
                                          <p:spTgt spid="5"/>
                                        </p:tgtEl>
                                        <p:attrNameLst>
                                          <p:attrName>ppt_w</p:attrName>
                                        </p:attrNameLst>
                                      </p:cBhvr>
                                      <p:tavLst>
                                        <p:tav tm="0">
                                          <p:val>
                                            <p:fltVal val="0"/>
                                          </p:val>
                                        </p:tav>
                                        <p:tav tm="100000">
                                          <p:val>
                                            <p:strVal val="#ppt_w"/>
                                          </p:val>
                                        </p:tav>
                                      </p:tavLst>
                                    </p:anim>
                                    <p:anim calcmode="lin" valueType="num">
                                      <p:cBhvr>
                                        <p:cTn id="17" dur="5000" fill="hold"/>
                                        <p:tgtEl>
                                          <p:spTgt spid="5"/>
                                        </p:tgtEl>
                                        <p:attrNameLst>
                                          <p:attrName>ppt_h</p:attrName>
                                        </p:attrNameLst>
                                      </p:cBhvr>
                                      <p:tavLst>
                                        <p:tav tm="0">
                                          <p:val>
                                            <p:fltVal val="0"/>
                                          </p:val>
                                        </p:tav>
                                        <p:tav tm="100000">
                                          <p:val>
                                            <p:strVal val="#ppt_h"/>
                                          </p:val>
                                        </p:tav>
                                      </p:tavLst>
                                    </p:anim>
                                    <p:animEffect transition="in" filter="fade">
                                      <p:cBhvr>
                                        <p:cTn id="18" dur="5000"/>
                                        <p:tgtEl>
                                          <p:spTgt spid="5"/>
                                        </p:tgtEl>
                                      </p:cBhvr>
                                    </p:animEffect>
                                  </p:childTnLst>
                                </p:cTn>
                              </p:par>
                            </p:childTnLst>
                          </p:cTn>
                        </p:par>
                        <p:par>
                          <p:cTn id="19" fill="hold">
                            <p:stCondLst>
                              <p:cond delay="100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par>
                          <p:cTn id="23" fill="hold">
                            <p:stCondLst>
                              <p:cond delay="12000"/>
                            </p:stCondLst>
                            <p:childTnLst>
                              <p:par>
                                <p:cTn id="24" presetID="8" presetClass="emph" presetSubtype="0" fill="hold" nodeType="afterEffect">
                                  <p:stCondLst>
                                    <p:cond delay="0"/>
                                  </p:stCondLst>
                                  <p:childTnLst>
                                    <p:animRot by="21600000">
                                      <p:cBhvr>
                                        <p:cTn id="25" dur="2000" fill="hold"/>
                                        <p:tgtEl>
                                          <p:spTgt spid="6"/>
                                        </p:tgtEl>
                                        <p:attrNameLst>
                                          <p:attrName>r</p:attrName>
                                        </p:attrNameLst>
                                      </p:cBhvr>
                                    </p:animRot>
                                  </p:childTnLst>
                                </p:cTn>
                              </p:par>
                            </p:childTnLst>
                          </p:cTn>
                        </p:par>
                        <p:par>
                          <p:cTn id="26" fill="hold">
                            <p:stCondLst>
                              <p:cond delay="14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0"/>
                                        <p:tgtEl>
                                          <p:spTgt spid="8"/>
                                        </p:tgtEl>
                                      </p:cBhvr>
                                    </p:animEffect>
                                  </p:childTnLst>
                                </p:cTn>
                              </p:par>
                            </p:childTnLst>
                          </p:cTn>
                        </p:par>
                        <p:par>
                          <p:cTn id="30" fill="hold">
                            <p:stCondLst>
                              <p:cond delay="19000"/>
                            </p:stCondLst>
                            <p:childTnLst>
                              <p:par>
                                <p:cTn id="31" presetID="10"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0"/>
                                        <p:tgtEl>
                                          <p:spTgt spid="13"/>
                                        </p:tgtEl>
                                      </p:cBhvr>
                                    </p:animEffect>
                                  </p:childTnLst>
                                </p:cTn>
                              </p:par>
                            </p:childTnLst>
                          </p:cTn>
                        </p:par>
                        <p:par>
                          <p:cTn id="34" fill="hold">
                            <p:stCondLst>
                              <p:cond delay="21000"/>
                            </p:stCondLst>
                            <p:childTnLst>
                              <p:par>
                                <p:cTn id="35" presetID="24"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to="" calcmode="lin" valueType="num">
                                      <p:cBhvr>
                                        <p:cTn id="37" dur="1" fill="hold"/>
                                        <p:tgtEl>
                                          <p:spTgt spid="10"/>
                                        </p:tgtEl>
                                        <p:attrNameLst>
                                          <p:attrName/>
                                        </p:attrNameLst>
                                      </p:cBhvr>
                                    </p:anim>
                                  </p:childTnLst>
                                </p:cTn>
                              </p:par>
                            </p:childTnLst>
                          </p:cTn>
                        </p:par>
                        <p:par>
                          <p:cTn id="38" fill="hold">
                            <p:stCondLst>
                              <p:cond delay="21000"/>
                            </p:stCondLst>
                            <p:childTnLst>
                              <p:par>
                                <p:cTn id="39" presetID="1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000"/>
                                        <p:tgtEl>
                                          <p:spTgt spid="14"/>
                                        </p:tgtEl>
                                      </p:cBhvr>
                                    </p:animEffect>
                                  </p:childTnLst>
                                </p:cTn>
                              </p:par>
                            </p:childTnLst>
                          </p:cTn>
                        </p:par>
                        <p:par>
                          <p:cTn id="42" fill="hold">
                            <p:stCondLst>
                              <p:cond delay="23000"/>
                            </p:stCondLst>
                            <p:childTnLst>
                              <p:par>
                                <p:cTn id="43" presetID="53"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0" fill="hold"/>
                                        <p:tgtEl>
                                          <p:spTgt spid="11"/>
                                        </p:tgtEl>
                                        <p:attrNameLst>
                                          <p:attrName>ppt_w</p:attrName>
                                        </p:attrNameLst>
                                      </p:cBhvr>
                                      <p:tavLst>
                                        <p:tav tm="0">
                                          <p:val>
                                            <p:fltVal val="0"/>
                                          </p:val>
                                        </p:tav>
                                        <p:tav tm="100000">
                                          <p:val>
                                            <p:strVal val="#ppt_w"/>
                                          </p:val>
                                        </p:tav>
                                      </p:tavLst>
                                    </p:anim>
                                    <p:anim calcmode="lin" valueType="num">
                                      <p:cBhvr>
                                        <p:cTn id="46" dur="5000" fill="hold"/>
                                        <p:tgtEl>
                                          <p:spTgt spid="11"/>
                                        </p:tgtEl>
                                        <p:attrNameLst>
                                          <p:attrName>ppt_h</p:attrName>
                                        </p:attrNameLst>
                                      </p:cBhvr>
                                      <p:tavLst>
                                        <p:tav tm="0">
                                          <p:val>
                                            <p:fltVal val="0"/>
                                          </p:val>
                                        </p:tav>
                                        <p:tav tm="100000">
                                          <p:val>
                                            <p:strVal val="#ppt_h"/>
                                          </p:val>
                                        </p:tav>
                                      </p:tavLst>
                                    </p:anim>
                                    <p:animEffect transition="in" filter="fade">
                                      <p:cBhvr>
                                        <p:cTn id="47" dur="5000"/>
                                        <p:tgtEl>
                                          <p:spTgt spid="11"/>
                                        </p:tgtEl>
                                      </p:cBhvr>
                                    </p:animEffect>
                                  </p:childTnLst>
                                </p:cTn>
                              </p:par>
                            </p:childTnLst>
                          </p:cTn>
                        </p:par>
                        <p:par>
                          <p:cTn id="48" fill="hold">
                            <p:stCondLst>
                              <p:cond delay="280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2000"/>
                                        <p:tgtEl>
                                          <p:spTgt spid="16"/>
                                        </p:tgtEl>
                                      </p:cBhvr>
                                    </p:animEffect>
                                  </p:childTnLst>
                                </p:cTn>
                              </p:par>
                            </p:childTnLst>
                          </p:cTn>
                        </p:par>
                        <p:par>
                          <p:cTn id="52" fill="hold">
                            <p:stCondLst>
                              <p:cond delay="30000"/>
                            </p:stCondLst>
                            <p:childTnLst>
                              <p:par>
                                <p:cTn id="53" presetID="21" presetClass="entr" presetSubtype="4"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heel(4)">
                                      <p:cBhvr>
                                        <p:cTn id="55" dur="5000"/>
                                        <p:tgtEl>
                                          <p:spTgt spid="9"/>
                                        </p:tgtEl>
                                      </p:cBhvr>
                                    </p:animEffect>
                                  </p:childTnLst>
                                </p:cTn>
                              </p:par>
                            </p:childTnLst>
                          </p:cTn>
                        </p:par>
                        <p:par>
                          <p:cTn id="56" fill="hold">
                            <p:stCondLst>
                              <p:cond delay="35000"/>
                            </p:stCondLst>
                            <p:childTnLst>
                              <p:par>
                                <p:cTn id="57" presetID="24" presetClass="entr" presetSubtype="0"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 to="" calcmode="lin" valueType="num">
                                      <p:cBhvr>
                                        <p:cTn id="59"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1331</TotalTime>
  <Words>1799</Words>
  <Application>Microsoft Office PowerPoint</Application>
  <PresentationFormat>On-screen Show (4:3)</PresentationFormat>
  <Paragraphs>221</Paragraphs>
  <Slides>23</Slides>
  <Notes>23</Notes>
  <HiddenSlides>5</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Metro</vt:lpstr>
      <vt:lpstr>Into the looking Glass</vt:lpstr>
      <vt:lpstr>Critical and Creative Thinking</vt:lpstr>
      <vt:lpstr>Slide 3</vt:lpstr>
      <vt:lpstr>Slide 4</vt:lpstr>
      <vt:lpstr>Confessions of  a Closet Writer</vt:lpstr>
      <vt:lpstr>Stories </vt:lpstr>
      <vt:lpstr>Slide 7</vt:lpstr>
      <vt:lpstr>I come from a pretty concrete world…</vt:lpstr>
      <vt:lpstr>Slide 9</vt:lpstr>
      <vt:lpstr>Slide 10</vt:lpstr>
      <vt:lpstr>Stories </vt:lpstr>
      <vt:lpstr>Slide 12</vt:lpstr>
      <vt:lpstr>Process: Creating the Vision</vt:lpstr>
      <vt:lpstr>Character Development </vt:lpstr>
      <vt:lpstr>Process</vt:lpstr>
      <vt:lpstr>Process</vt:lpstr>
      <vt:lpstr>Stories </vt:lpstr>
      <vt:lpstr>Questions?</vt:lpstr>
      <vt:lpstr>Idea!</vt:lpstr>
      <vt:lpstr>SWOT Analysis for Dating!</vt:lpstr>
      <vt:lpstr>SWOT Analysis for dating</vt:lpstr>
      <vt:lpstr>Slide 22</vt:lpstr>
      <vt:lpstr>I come from a pretty concrete world…..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Into the looking Glass</dc:title>
  <dc:creator> </dc:creator>
  <cp:lastModifiedBy> </cp:lastModifiedBy>
  <cp:revision>132</cp:revision>
  <dcterms:created xsi:type="dcterms:W3CDTF">2013-04-30T01:42:34Z</dcterms:created>
  <dcterms:modified xsi:type="dcterms:W3CDTF">2013-05-06T01:26:17Z</dcterms:modified>
</cp:coreProperties>
</file>