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78" r:id="rId2"/>
    <p:sldId id="286" r:id="rId3"/>
    <p:sldId id="280" r:id="rId4"/>
    <p:sldId id="273" r:id="rId5"/>
    <p:sldId id="283" r:id="rId6"/>
    <p:sldId id="275" r:id="rId7"/>
    <p:sldId id="276" r:id="rId8"/>
    <p:sldId id="258" r:id="rId9"/>
    <p:sldId id="268" r:id="rId10"/>
    <p:sldId id="266" r:id="rId11"/>
    <p:sldId id="269" r:id="rId12"/>
    <p:sldId id="270" r:id="rId13"/>
    <p:sldId id="271" r:id="rId14"/>
    <p:sldId id="285" r:id="rId15"/>
    <p:sldId id="267" r:id="rId16"/>
    <p:sldId id="28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C4"/>
    <a:srgbClr val="28208C"/>
    <a:srgbClr val="9A57CD"/>
    <a:srgbClr val="996633"/>
    <a:srgbClr val="934BC9"/>
    <a:srgbClr val="0099CC"/>
    <a:srgbClr val="FD2F60"/>
    <a:srgbClr val="ABE7EF"/>
    <a:srgbClr val="008000"/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2" autoAdjust="0"/>
  </p:normalViewPr>
  <p:slideViewPr>
    <p:cSldViewPr>
      <p:cViewPr varScale="1">
        <p:scale>
          <a:sx n="80" d="100"/>
          <a:sy n="80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F5E4-3436-43B3-AEBD-B00BE14135C7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6A29F-A7FA-485E-AFFF-BA5DC4BBF5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http://www.quantumconsciousness.org/presentations/whatisconsciousness.html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BE88-4DE6-4915-87FC-3F7325388E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F995-CEB6-4B19-910C-B0D388F7829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F995-CEB6-4B19-910C-B0D388F782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71ED29-6AC3-49A2-89B8-1E3997CDAC6D}" type="datetimeFigureOut">
              <a:rPr lang="en-US" smtClean="0"/>
              <a:pPr/>
              <a:t>12/3/12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1C2B84-ABF4-4072-874B-FD6E2795B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1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43200" y="4572000"/>
            <a:ext cx="6400800" cy="1509712"/>
          </a:xfrm>
        </p:spPr>
        <p:txBody>
          <a:bodyPr>
            <a:normAutofit fontScale="25000" lnSpcReduction="20000"/>
          </a:bodyPr>
          <a:lstStyle/>
          <a:p>
            <a:endParaRPr lang="en-US" sz="18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80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8000" dirty="0" smtClean="0">
              <a:solidFill>
                <a:schemeClr val="tx1"/>
              </a:solidFill>
            </a:endParaRPr>
          </a:p>
          <a:p>
            <a:endParaRPr lang="en-US" sz="8000" dirty="0" smtClean="0">
              <a:solidFill>
                <a:schemeClr val="tx1"/>
              </a:solidFill>
            </a:endParaRPr>
          </a:p>
          <a:p>
            <a:r>
              <a:rPr lang="en-US" sz="11200" b="1" dirty="0" smtClean="0">
                <a:solidFill>
                  <a:srgbClr val="282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Pentimento: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282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 Process of Creativity and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2820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Understanding the Layers</a:t>
            </a:r>
          </a:p>
          <a:p>
            <a:r>
              <a:rPr lang="en-US" sz="7200" b="1" dirty="0" smtClean="0">
                <a:solidFill>
                  <a:srgbClr val="9A57CD"/>
                </a:solidFill>
              </a:rPr>
              <a:t>גלגול הנשמות </a:t>
            </a:r>
          </a:p>
          <a:p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Placeholder 11" descr="entanglement.jpg"/>
          <p:cNvPicPr>
            <a:picLocks noChangeAspect="1"/>
          </p:cNvPicPr>
          <p:nvPr/>
        </p:nvPicPr>
        <p:blipFill>
          <a:blip r:embed="rId2" cstate="print"/>
          <a:srcRect l="3349" r="3349"/>
          <a:stretch>
            <a:fillRect/>
          </a:stretch>
        </p:blipFill>
        <p:spPr>
          <a:xfrm>
            <a:off x="2819400" y="2286000"/>
            <a:ext cx="268305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0" y="2438400"/>
            <a:ext cx="4114800" cy="1920875"/>
          </a:xfrm>
        </p:spPr>
        <p:txBody>
          <a:bodyPr>
            <a:normAutofit fontScale="32500" lnSpcReduction="20000"/>
          </a:bodyPr>
          <a:lstStyle/>
          <a:p>
            <a:endParaRPr lang="en-US" dirty="0" smtClean="0">
              <a:solidFill>
                <a:srgbClr val="0C0CC4"/>
              </a:solidFill>
            </a:endParaRPr>
          </a:p>
          <a:p>
            <a:endParaRPr lang="en-US" dirty="0" smtClean="0">
              <a:solidFill>
                <a:srgbClr val="0C0CC4"/>
              </a:solidFill>
            </a:endParaRPr>
          </a:p>
          <a:p>
            <a:endParaRPr lang="en-US" dirty="0" smtClean="0">
              <a:solidFill>
                <a:srgbClr val="0C0CC4"/>
              </a:solidFill>
            </a:endParaRPr>
          </a:p>
          <a:p>
            <a:endParaRPr lang="en-US" dirty="0" smtClean="0">
              <a:solidFill>
                <a:srgbClr val="0C0CC4"/>
              </a:solidFill>
            </a:endParaRPr>
          </a:p>
          <a:p>
            <a:endParaRPr lang="en-US" dirty="0" smtClean="0">
              <a:solidFill>
                <a:srgbClr val="0C0CC4"/>
              </a:solidFill>
            </a:endParaRPr>
          </a:p>
          <a:p>
            <a:pPr>
              <a:buNone/>
            </a:pPr>
            <a:r>
              <a:rPr lang="en-US" sz="7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Are we a blank canvas </a:t>
            </a:r>
          </a:p>
          <a:p>
            <a:pPr>
              <a:buNone/>
            </a:pPr>
            <a:r>
              <a:rPr lang="en-US" sz="7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waiting to be painted 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457200"/>
            <a:ext cx="7924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 Tabula Rasa ?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5" descr="easel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2170900" cy="2251887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95650"/>
            <a:ext cx="2417763" cy="15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corns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3935" r="3935"/>
          <a:stretch>
            <a:fillRect/>
          </a:stretch>
        </p:blipFill>
        <p:spPr>
          <a:xfrm>
            <a:off x="2057400" y="2819400"/>
            <a:ext cx="3066173" cy="24384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914400"/>
            <a:ext cx="749935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3200" dirty="0" smtClean="0">
                <a:solidFill>
                  <a:srgbClr val="00B050"/>
                </a:solidFill>
              </a:rPr>
              <a:t>Are We Acorns?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Picture 3" descr="stock-photo-elm-tree-isolated-29060224.jpg"/>
          <p:cNvPicPr>
            <a:picLocks noChangeAspect="1"/>
          </p:cNvPicPr>
          <p:nvPr/>
        </p:nvPicPr>
        <p:blipFill>
          <a:blip r:embed="rId3" cstate="print"/>
          <a:srcRect b="6383"/>
          <a:stretch>
            <a:fillRect/>
          </a:stretch>
        </p:blipFill>
        <p:spPr>
          <a:xfrm>
            <a:off x="381000" y="533400"/>
            <a:ext cx="1371600" cy="134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67400" y="4267200"/>
            <a:ext cx="3276600" cy="2057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7030A0"/>
                </a:solidFill>
                <a:effectLst/>
                <a:latin typeface="Gill Sans MT" pitchFamily="34" charset="0"/>
                <a:cs typeface="Arial" pitchFamily="34" charset="0"/>
              </a:rPr>
              <a:t>Are we clever robots?</a:t>
            </a:r>
            <a:endParaRPr lang="en-US" sz="2000" b="1" dirty="0">
              <a:solidFill>
                <a:srgbClr val="7030A0"/>
              </a:solidFill>
              <a:effectLst/>
              <a:latin typeface="Gill Sans MT" pitchFamily="34" charset="0"/>
              <a:cs typeface="Arial" pitchFamily="34" charset="0"/>
            </a:endParaRPr>
          </a:p>
        </p:txBody>
      </p:sp>
      <p:pic>
        <p:nvPicPr>
          <p:cNvPr id="9" name="Picture Placeholder 8" descr="Avatar_Neytiri_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22212" r="22212"/>
          <a:stretch>
            <a:fillRect/>
          </a:stretch>
        </p:blipFill>
        <p:spPr>
          <a:xfrm>
            <a:off x="1295400" y="1447800"/>
            <a:ext cx="2057400" cy="2057400"/>
          </a:xfrm>
        </p:spPr>
      </p:pic>
      <p:pic>
        <p:nvPicPr>
          <p:cNvPr id="6" name="Picture 5" descr="avatar sprit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810000"/>
            <a:ext cx="4433454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2895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Gill Sans MT" pitchFamily="34" charset="0"/>
                <a:cs typeface="Arial" pitchFamily="34" charset="0"/>
              </a:rPr>
              <a:t>Are we</a:t>
            </a:r>
            <a:br>
              <a:rPr lang="en-US" sz="2000" b="1" dirty="0" smtClean="0">
                <a:solidFill>
                  <a:srgbClr val="7030A0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Gill Sans MT" pitchFamily="34" charset="0"/>
                <a:cs typeface="Arial" pitchFamily="34" charset="0"/>
              </a:rPr>
              <a:t>avatars?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82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3429000" cy="205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Are we pentimento?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Placeholder 4" descr="800px-Anas_platyrhynchos_with_ducklings_reflecting_water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3081" r="3081"/>
          <a:stretch>
            <a:fillRect/>
          </a:stretch>
        </p:blipFill>
        <p:spPr>
          <a:xfrm>
            <a:off x="838200" y="2362200"/>
            <a:ext cx="2819400" cy="224215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648200" y="3886200"/>
            <a:ext cx="3962400" cy="19208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If we’re avatars, then we must be pentimento.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If we’re pentimento- 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how many layers deep are we?</a:t>
            </a: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1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What is creativity?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10" name="Picture 9" descr="journals colro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362200"/>
            <a:ext cx="156972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Kant: 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Critiques of Pure reason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1371600" y="1295400"/>
            <a:ext cx="7467600" cy="48466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Kant believed that intelligence has three parts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understanding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judgment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reason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He also separates creative and imitative intelligence and refers to them as genius and spirit of imitation. </a:t>
            </a:r>
          </a:p>
          <a:p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Genius is a </a:t>
            </a:r>
            <a:r>
              <a:rPr lang="en-US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talent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for producing that for which no definite rule can be given, and not an aptitude in the way of cleverness  for what can be learned… </a:t>
            </a:r>
            <a:r>
              <a:rPr lang="en-US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originality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must be its primary property. …Everyone is agreed on the point of the complete opposition between genius and the </a:t>
            </a:r>
            <a:r>
              <a:rPr lang="en-US" sz="2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spirit of imitation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Now, since learning is nothing but imitation,..” 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47800" y="0"/>
            <a:ext cx="749935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Copernican revolution?</a:t>
            </a:r>
            <a:endParaRPr lang="en-US" sz="3600" b="1" dirty="0"/>
          </a:p>
        </p:txBody>
      </p:sp>
      <p:pic>
        <p:nvPicPr>
          <p:cNvPr id="6" name="Picture 5" descr="ch4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76400"/>
            <a:ext cx="3901440" cy="2712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006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Definition as a metaphor: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Knowledge is not at rest; in fact  it’s continually being challenged.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 change in perspective that can be a paradigm shift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Common sense may not have the answers.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990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Kant: “knowledge is not something we passively receive from the world, instead the mind picks what it receives…”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C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Questions:</a:t>
            </a:r>
            <a:endParaRPr lang="en-US" sz="3200" dirty="0">
              <a:solidFill>
                <a:srgbClr val="0C0C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029200" y="3505200"/>
            <a:ext cx="4114800" cy="304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2900" dirty="0" smtClean="0">
                <a:solidFill>
                  <a:srgbClr val="0C0CC4"/>
                </a:solidFill>
                <a:latin typeface="Arial" pitchFamily="34" charset="0"/>
                <a:cs typeface="Arial" pitchFamily="34" charset="0"/>
              </a:rPr>
              <a:t>Q: What is Divine?</a:t>
            </a:r>
          </a:p>
          <a:p>
            <a:endParaRPr lang="en-US" sz="2900" dirty="0" smtClean="0">
              <a:solidFill>
                <a:srgbClr val="0C0CC4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900" dirty="0" smtClean="0">
                <a:solidFill>
                  <a:srgbClr val="0C0CC4"/>
                </a:solidFill>
                <a:latin typeface="Arial" pitchFamily="34" charset="0"/>
                <a:cs typeface="Arial" pitchFamily="34" charset="0"/>
              </a:rPr>
              <a:t>Q: What is Heaven and what is death?</a:t>
            </a:r>
          </a:p>
          <a:p>
            <a:endParaRPr lang="en-US" sz="2900" dirty="0" smtClean="0">
              <a:solidFill>
                <a:srgbClr val="0C0CC4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900" dirty="0" smtClean="0">
                <a:solidFill>
                  <a:srgbClr val="0C0CC4"/>
                </a:solidFill>
                <a:latin typeface="Arial" pitchFamily="34" charset="0"/>
                <a:cs typeface="Arial" pitchFamily="34" charset="0"/>
              </a:rPr>
              <a:t>Q: How is my mind connected to the Divine?</a:t>
            </a:r>
          </a:p>
          <a:p>
            <a:endParaRPr lang="en-US" sz="2900" dirty="0" smtClean="0">
              <a:solidFill>
                <a:srgbClr val="0C0CC4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900" dirty="0" smtClean="0">
                <a:solidFill>
                  <a:srgbClr val="0C0CC4"/>
                </a:solidFill>
                <a:latin typeface="Arial" pitchFamily="34" charset="0"/>
                <a:cs typeface="Arial" pitchFamily="34" charset="0"/>
              </a:rPr>
              <a:t>Q:  Do Divine beings watch over me and read what I write?  How do we share minds and memories when I write, or is it just a channel? </a:t>
            </a:r>
          </a:p>
          <a:p>
            <a:endParaRPr lang="en-US" sz="2900" dirty="0" smtClean="0">
              <a:solidFill>
                <a:srgbClr val="0C0CC4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900" dirty="0" smtClean="0">
                <a:solidFill>
                  <a:srgbClr val="0C0CC4"/>
                </a:solidFill>
                <a:latin typeface="Arial" pitchFamily="34" charset="0"/>
                <a:cs typeface="Arial" pitchFamily="34" charset="0"/>
              </a:rPr>
              <a:t>Q: Do I have free will?</a:t>
            </a:r>
          </a:p>
          <a:p>
            <a:endParaRPr lang="en-US" sz="2900" dirty="0">
              <a:solidFill>
                <a:srgbClr val="28208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Placeholder 11" descr="entanglement.jpg"/>
          <p:cNvPicPr>
            <a:picLocks noChangeAspect="1"/>
          </p:cNvPicPr>
          <p:nvPr/>
        </p:nvPicPr>
        <p:blipFill>
          <a:blip r:embed="rId2" cstate="print"/>
          <a:srcRect l="3349" r="3349"/>
          <a:stretch>
            <a:fillRect/>
          </a:stretch>
        </p:blipFill>
        <p:spPr>
          <a:xfrm>
            <a:off x="1600200" y="2514600"/>
            <a:ext cx="268305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1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05400" y="23622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C0CC4"/>
                </a:solidFill>
              </a:rPr>
              <a:t>Introduction:</a:t>
            </a:r>
          </a:p>
          <a:p>
            <a:r>
              <a:rPr lang="en-US" dirty="0" smtClean="0">
                <a:solidFill>
                  <a:srgbClr val="0C0CC4"/>
                </a:solidFill>
              </a:rPr>
              <a:t>What is creativity?</a:t>
            </a:r>
          </a:p>
          <a:p>
            <a:endParaRPr lang="en-US" dirty="0" smtClean="0">
              <a:solidFill>
                <a:srgbClr val="0C0CC4"/>
              </a:solidFill>
            </a:endParaRPr>
          </a:p>
          <a:p>
            <a:r>
              <a:rPr lang="en-US" dirty="0" smtClean="0">
                <a:solidFill>
                  <a:srgbClr val="0C0CC4"/>
                </a:solidFill>
              </a:rPr>
              <a:t>Short Stories:</a:t>
            </a:r>
          </a:p>
          <a:p>
            <a:r>
              <a:rPr lang="en-US" dirty="0" smtClean="0">
                <a:solidFill>
                  <a:srgbClr val="0C0CC4"/>
                </a:solidFill>
              </a:rPr>
              <a:t>  Heaven and Earth</a:t>
            </a:r>
          </a:p>
          <a:p>
            <a:endParaRPr lang="en-US" dirty="0" smtClean="0">
              <a:solidFill>
                <a:srgbClr val="0C0CC4"/>
              </a:solidFill>
            </a:endParaRPr>
          </a:p>
          <a:p>
            <a:r>
              <a:rPr lang="en-US" dirty="0" smtClean="0">
                <a:solidFill>
                  <a:srgbClr val="0C0CC4"/>
                </a:solidFill>
              </a:rPr>
              <a:t>Reflection:</a:t>
            </a:r>
          </a:p>
          <a:p>
            <a:r>
              <a:rPr lang="en-US" dirty="0" smtClean="0">
                <a:solidFill>
                  <a:srgbClr val="0C0CC4"/>
                </a:solidFill>
              </a:rPr>
              <a:t> The After-thought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33" name="Picture 32" descr="rock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048000"/>
            <a:ext cx="178551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22860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C0CC4"/>
                </a:solidFill>
              </a:rPr>
              <a:t>Dreams, Dreaming and The Subconscious</a:t>
            </a:r>
            <a:endParaRPr lang="en-US" sz="2800" dirty="0">
              <a:solidFill>
                <a:srgbClr val="0C0CC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fmr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828800"/>
            <a:ext cx="2209800" cy="1325880"/>
          </a:xfrm>
          <a:prstGeom prst="rect">
            <a:avLst/>
          </a:prstGeom>
        </p:spPr>
      </p:pic>
      <p:pic>
        <p:nvPicPr>
          <p:cNvPr id="6" name="Picture 5" descr="subconscio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3048000"/>
            <a:ext cx="1714500" cy="17068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27432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C0CC4"/>
                </a:solidFill>
                <a:cs typeface="Arial" pitchFamily="34" charset="0"/>
              </a:rPr>
              <a:t>The brain is the “most extraordinary and complex creation in the universe. </a:t>
            </a:r>
          </a:p>
          <a:p>
            <a:r>
              <a:rPr lang="en-US" sz="2000" dirty="0" smtClean="0">
                <a:solidFill>
                  <a:srgbClr val="0C0CC4"/>
                </a:solidFill>
                <a:cs typeface="Arial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0C0CC4"/>
                </a:solidFill>
                <a:cs typeface="Arial" pitchFamily="34" charset="0"/>
              </a:rPr>
              <a:t>Home to your mind and personality, your brain houses your cherished memories and future hopes.  </a:t>
            </a:r>
          </a:p>
          <a:p>
            <a:endParaRPr lang="en-US" sz="2000" dirty="0" smtClean="0">
              <a:solidFill>
                <a:srgbClr val="0C0CC4"/>
              </a:solidFill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C0CC4"/>
                </a:solidFill>
                <a:cs typeface="Arial" pitchFamily="34" charset="0"/>
              </a:rPr>
              <a:t>It orchestrates the symphony of consciousness that gives you purpose and passion, motion and emotion.”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  Bumping Into My Blind Spot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876800" y="4343400"/>
            <a:ext cx="4660392" cy="1371600"/>
          </a:xfrm>
          <a:noFill/>
        </p:spPr>
        <p:txBody>
          <a:bodyPr>
            <a:normAutofit/>
          </a:bodyPr>
          <a:lstStyle/>
          <a:p>
            <a:pPr>
              <a:buClr>
                <a:srgbClr val="FE5E9B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Writing curriculum</a:t>
            </a:r>
          </a:p>
          <a:p>
            <a:pPr>
              <a:buClr>
                <a:srgbClr val="FE5E9B"/>
              </a:buClr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      to integrate science </a:t>
            </a:r>
          </a:p>
          <a:p>
            <a:pPr>
              <a:buClr>
                <a:srgbClr val="FE5E9B"/>
              </a:buClr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       and humanities 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15000"/>
          <a:stretch>
            <a:fillRect/>
          </a:stretch>
        </p:blipFill>
        <p:spPr bwMode="auto">
          <a:xfrm>
            <a:off x="1524000" y="2286000"/>
            <a:ext cx="32161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26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171688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934BC9"/>
                </a:solidFill>
                <a:latin typeface="Calibri"/>
              </a:rPr>
              <a:t>	</a:t>
            </a:r>
            <a:r>
              <a:rPr lang="en-US" sz="2800" dirty="0" smtClean="0">
                <a:solidFill>
                  <a:srgbClr val="0C0CC4"/>
                </a:solidFill>
                <a:latin typeface="Calibri"/>
              </a:rPr>
              <a:t>Scharmer  writes that </a:t>
            </a:r>
            <a:r>
              <a:rPr lang="en-US" sz="2800" b="1" dirty="0" smtClean="0">
                <a:solidFill>
                  <a:srgbClr val="0C0CC4"/>
                </a:solidFill>
                <a:latin typeface="Calibri"/>
              </a:rPr>
              <a:t/>
            </a:r>
            <a:br>
              <a:rPr lang="en-US" sz="2800" b="1" dirty="0" smtClean="0">
                <a:solidFill>
                  <a:srgbClr val="0C0CC4"/>
                </a:solidFill>
                <a:latin typeface="Calibri"/>
              </a:rPr>
            </a:br>
            <a:r>
              <a:rPr lang="en-US" sz="2800" b="1" dirty="0" smtClean="0">
                <a:solidFill>
                  <a:srgbClr val="0C0CC4"/>
                </a:solidFill>
                <a:latin typeface="Calibri"/>
              </a:rPr>
              <a:t>creative work can be seen in three ways:</a:t>
            </a:r>
            <a:br>
              <a:rPr lang="en-US" sz="2800" b="1" dirty="0" smtClean="0">
                <a:solidFill>
                  <a:srgbClr val="0C0CC4"/>
                </a:solidFill>
                <a:latin typeface="Calibri"/>
              </a:rPr>
            </a:br>
            <a:endParaRPr lang="en-US" sz="2800" b="1" dirty="0">
              <a:solidFill>
                <a:srgbClr val="0C0CC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0"/>
            <a:ext cx="7543800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			   </a:t>
            </a:r>
          </a:p>
          <a:p>
            <a:pPr marL="342900" lvl="0" indent="-342900">
              <a:spcBef>
                <a:spcPct val="20000"/>
              </a:spcBef>
            </a:pPr>
            <a:endParaRPr lang="en-US" dirty="0" smtClean="0">
              <a:solidFill>
                <a:prstClr val="white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endParaRPr lang="en-US" dirty="0" smtClean="0">
              <a:solidFill>
                <a:srgbClr val="0C0CC4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solidFill>
                  <a:srgbClr val="0099CC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99CC"/>
                </a:solidFill>
                <a:latin typeface="Calibri"/>
              </a:rPr>
              <a:t>  </a:t>
            </a:r>
            <a:r>
              <a:rPr lang="en-US" sz="2000" b="1" dirty="0" smtClean="0">
                <a:solidFill>
                  <a:srgbClr val="0099CC"/>
                </a:solidFill>
                <a:latin typeface="Calibri"/>
              </a:rPr>
              <a:t>1</a:t>
            </a:r>
            <a:r>
              <a:rPr lang="en-US" sz="2000" b="1" dirty="0">
                <a:solidFill>
                  <a:srgbClr val="0099CC"/>
                </a:solidFill>
                <a:latin typeface="Calibri"/>
              </a:rPr>
              <a:t>.  </a:t>
            </a:r>
            <a:r>
              <a:rPr lang="en-US" sz="2000" b="1" dirty="0" smtClean="0">
                <a:solidFill>
                  <a:srgbClr val="0099CC"/>
                </a:solidFill>
                <a:latin typeface="Calibri"/>
              </a:rPr>
              <a:t>We </a:t>
            </a:r>
            <a:r>
              <a:rPr lang="en-US" sz="2000" b="1" dirty="0">
                <a:solidFill>
                  <a:srgbClr val="0099CC"/>
                </a:solidFill>
                <a:latin typeface="Calibri"/>
              </a:rPr>
              <a:t>can look at the finished painting.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>
                <a:solidFill>
                  <a:srgbClr val="0099CC"/>
                </a:solidFill>
                <a:latin typeface="Calibri"/>
              </a:rPr>
              <a:t>   2.  </a:t>
            </a:r>
            <a:r>
              <a:rPr lang="en-US" sz="2000" b="1" dirty="0" smtClean="0">
                <a:solidFill>
                  <a:srgbClr val="0099CC"/>
                </a:solidFill>
                <a:latin typeface="Calibri"/>
              </a:rPr>
              <a:t>We </a:t>
            </a:r>
            <a:r>
              <a:rPr lang="en-US" sz="2000" b="1" dirty="0">
                <a:solidFill>
                  <a:srgbClr val="0099CC"/>
                </a:solidFill>
                <a:latin typeface="Calibri"/>
              </a:rPr>
              <a:t>can observe the process.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b="1" dirty="0">
                <a:solidFill>
                  <a:srgbClr val="0099CC"/>
                </a:solidFill>
                <a:latin typeface="Calibri"/>
              </a:rPr>
              <a:t>   3.   </a:t>
            </a:r>
            <a:r>
              <a:rPr lang="en-US" sz="2000" b="1" dirty="0" smtClean="0">
                <a:solidFill>
                  <a:srgbClr val="0099CC"/>
                </a:solidFill>
                <a:latin typeface="Calibri"/>
              </a:rPr>
              <a:t>We </a:t>
            </a:r>
            <a:r>
              <a:rPr lang="en-US" sz="2000" b="1" dirty="0">
                <a:solidFill>
                  <a:srgbClr val="0099CC"/>
                </a:solidFill>
                <a:latin typeface="Calibri"/>
              </a:rPr>
              <a:t>can observe </a:t>
            </a:r>
            <a:r>
              <a:rPr lang="en-US" sz="2000" b="1" dirty="0" smtClean="0">
                <a:solidFill>
                  <a:srgbClr val="0099CC"/>
                </a:solidFill>
                <a:latin typeface="Calibri"/>
              </a:rPr>
              <a:t>the artist </a:t>
            </a:r>
            <a:r>
              <a:rPr lang="en-US" sz="2000" b="1" dirty="0">
                <a:solidFill>
                  <a:srgbClr val="0099CC"/>
                </a:solidFill>
                <a:latin typeface="Calibri"/>
              </a:rPr>
              <a:t>standing in front of the empty canvas.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solidFill>
                  <a:srgbClr val="0C0CC4"/>
                </a:solidFill>
                <a:latin typeface="Calibri"/>
              </a:rPr>
              <a:t>    </a:t>
            </a:r>
            <a:endParaRPr lang="en-US" dirty="0" smtClean="0">
              <a:solidFill>
                <a:srgbClr val="0C0CC4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438400" cy="30530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2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C0CC4"/>
                </a:solidFill>
                <a:latin typeface="Gill Sans MT" pitchFamily="34" charset="0"/>
              </a:rPr>
              <a:t> The Cognitive Process of Change:</a:t>
            </a:r>
            <a:r>
              <a:rPr lang="en-US" sz="3200" dirty="0">
                <a:solidFill>
                  <a:srgbClr val="FF0000"/>
                </a:solidFill>
                <a:latin typeface="Gill Sans MT" pitchFamily="34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Gill Sans MT" pitchFamily="34" charset="0"/>
              </a:rPr>
            </a:br>
            <a:endParaRPr lang="en-US" sz="32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343400" y="1905000"/>
            <a:ext cx="3581400" cy="419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C0C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EVALUATE:</a:t>
            </a:r>
          </a:p>
          <a:p>
            <a:endParaRPr lang="en-US" b="1" u="sng" dirty="0" smtClean="0">
              <a:solidFill>
                <a:srgbClr val="0C0CC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C0CC4"/>
                </a:solidFill>
                <a:latin typeface="Gill Sans MT" pitchFamily="34" charset="0"/>
              </a:rPr>
              <a:t>Why I want to make the changes?</a:t>
            </a:r>
          </a:p>
          <a:p>
            <a:endParaRPr lang="en-US" sz="2000" dirty="0" smtClean="0">
              <a:solidFill>
                <a:srgbClr val="0C0CC4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C0CC4"/>
                </a:solidFill>
                <a:latin typeface="Gill Sans MT" pitchFamily="34" charset="0"/>
              </a:rPr>
              <a:t>Why I feel I need to make those changes?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C0CC4"/>
                </a:solidFill>
                <a:latin typeface="Gill Sans MT" pitchFamily="34" charset="0"/>
              </a:rPr>
              <a:t>Are there facts or ideas to support it?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C0CC4"/>
              </a:solidFill>
              <a:latin typeface="Gill Sans M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C0CC4"/>
                </a:solidFill>
                <a:latin typeface="Gill Sans MT" pitchFamily="34" charset="0"/>
              </a:rPr>
              <a:t>Consider if I’m working around a blind spot?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819400"/>
            <a:ext cx="5692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BE7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dirty="0">
              <a:solidFill>
                <a:srgbClr val="ABE7EF"/>
              </a:solidFill>
            </a:endParaRPr>
          </a:p>
          <a:p>
            <a:pPr algn="ctr"/>
            <a:endParaRPr lang="en-US" dirty="0">
              <a:solidFill>
                <a:srgbClr val="ABE7E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54316" y="1897120"/>
            <a:ext cx="2231884" cy="29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86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1"/>
            <a:ext cx="7543800" cy="23698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Britannic Bold" pitchFamily="34" charset="0"/>
              </a:rPr>
              <a:t>    	</a:t>
            </a:r>
            <a:endParaRPr lang="en-US" sz="2000" dirty="0" smtClean="0">
              <a:solidFill>
                <a:srgbClr val="0C0CC4"/>
              </a:solidFill>
              <a:latin typeface="Britannic Bold" pitchFamily="34" charset="0"/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6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	</a:t>
            </a:r>
          </a:p>
          <a:p>
            <a:pPr lvl="6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Placeholder 7" descr="paint brus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918"/>
          <a:stretch>
            <a:fillRect/>
          </a:stretch>
        </p:blipFill>
        <p:spPr>
          <a:xfrm>
            <a:off x="1295400" y="3124200"/>
            <a:ext cx="3154179" cy="2590800"/>
          </a:xfrm>
        </p:spPr>
      </p:pic>
      <p:sp>
        <p:nvSpPr>
          <p:cNvPr id="6" name="Subtitle 5"/>
          <p:cNvSpPr>
            <a:spLocks noGrp="1"/>
          </p:cNvSpPr>
          <p:nvPr>
            <p:ph type="body" sz="half" idx="4294967295"/>
          </p:nvPr>
        </p:nvSpPr>
        <p:spPr>
          <a:xfrm>
            <a:off x="4724400" y="3276600"/>
            <a:ext cx="4191000" cy="1920875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28208C"/>
              </a:solidFill>
              <a:latin typeface="Gill Sans MT" pitchFamily="34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934BC9"/>
                </a:solidFill>
                <a:latin typeface="Gill Sans MT" pitchFamily="34" charset="0"/>
              </a:rPr>
              <a:t>What prompts the artist to </a:t>
            </a:r>
          </a:p>
          <a:p>
            <a:pPr>
              <a:buNone/>
            </a:pPr>
            <a:r>
              <a:rPr lang="en-US" sz="2400" dirty="0" smtClean="0">
                <a:solidFill>
                  <a:srgbClr val="934BC9"/>
                </a:solidFill>
                <a:latin typeface="Gill Sans MT" pitchFamily="34" charset="0"/>
              </a:rPr>
              <a:t>    make that first stroke?</a:t>
            </a:r>
            <a:endParaRPr lang="en-US" sz="2400" dirty="0">
              <a:solidFill>
                <a:srgbClr val="934BC9"/>
              </a:solidFill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2438400"/>
            <a:ext cx="495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934BC9"/>
                </a:solidFill>
                <a:latin typeface="Gill Sans MT" pitchFamily="34" charset="0"/>
              </a:rPr>
              <a:t>What happens in front of the </a:t>
            </a:r>
          </a:p>
          <a:p>
            <a:pPr marL="285750" indent="-285750"/>
            <a:r>
              <a:rPr lang="en-US" sz="2400" dirty="0" smtClean="0">
                <a:solidFill>
                  <a:srgbClr val="934BC9"/>
                </a:solidFill>
                <a:latin typeface="Gill Sans MT" pitchFamily="34" charset="0"/>
              </a:rPr>
              <a:t>   completely white canvas?</a:t>
            </a:r>
          </a:p>
          <a:p>
            <a:pPr marL="285750" indent="-285750"/>
            <a:r>
              <a:rPr lang="en-US" dirty="0" smtClean="0">
                <a:solidFill>
                  <a:srgbClr val="934BC9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45720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Scharmer asks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65521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3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anvas and pencils.jpe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24204" b="24204"/>
          <a:stretch>
            <a:fillRect/>
          </a:stretch>
        </p:blipFill>
        <p:spPr>
          <a:xfrm>
            <a:off x="914400" y="1066800"/>
            <a:ext cx="3928533" cy="3124200"/>
          </a:xfrm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5257800" y="2209800"/>
            <a:ext cx="3602037" cy="3657600"/>
          </a:xfrm>
        </p:spPr>
        <p:txBody>
          <a:bodyPr>
            <a:noAutofit/>
          </a:bodyPr>
          <a:lstStyle/>
          <a:p>
            <a:r>
              <a:rPr lang="en-US" sz="2000" b="0" cap="none" dirty="0" smtClean="0">
                <a:solidFill>
                  <a:srgbClr val="0C0CC4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sz="2000" b="0" cap="none" dirty="0" smtClean="0">
                <a:solidFill>
                  <a:srgbClr val="0C0CC4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 b="0" cap="none" dirty="0" smtClean="0">
                <a:solidFill>
                  <a:srgbClr val="0C0CC4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sz="2000" b="0" cap="none" dirty="0" smtClean="0">
                <a:solidFill>
                  <a:srgbClr val="0C0CC4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 b="0" cap="none" dirty="0" smtClean="0">
                <a:solidFill>
                  <a:srgbClr val="0C0CC4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sz="2000" b="0" cap="none" dirty="0" smtClean="0">
                <a:solidFill>
                  <a:srgbClr val="0C0CC4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>How do I write a story?</a:t>
            </a:r>
            <a:r>
              <a:rPr lang="en-US" sz="2000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>Is it memory?</a:t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>Is it art? </a:t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>Is it influenced by a book I read or the author ?</a:t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cap="none" dirty="0" smtClean="0">
                <a:solidFill>
                  <a:srgbClr val="934BC9"/>
                </a:solidFill>
                <a:latin typeface="Arial" pitchFamily="34" charset="0"/>
                <a:cs typeface="Arial" pitchFamily="34" charset="0"/>
              </a:rPr>
              <a:t>What of Kant’s definition of genius- Is it original?</a:t>
            </a:r>
            <a:endParaRPr lang="en-US" sz="2000" cap="none" dirty="0">
              <a:solidFill>
                <a:srgbClr val="934BC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143000"/>
            <a:ext cx="3017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D2F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ea typeface="+mj-ea"/>
                <a:cs typeface="Arial" pitchFamily="34" charset="0"/>
              </a:rPr>
              <a:t>I thought about the process:</a:t>
            </a:r>
            <a:endParaRPr lang="en-US" dirty="0">
              <a:solidFill>
                <a:srgbClr val="FD2F6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32390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גלגול הנשמות 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C0CC4"/>
                </a:solidFill>
              </a:rPr>
              <a:t>Life is a Journey</a:t>
            </a:r>
            <a:endParaRPr lang="en-US" sz="2400" b="1" dirty="0">
              <a:solidFill>
                <a:srgbClr val="0C0CC4"/>
              </a:solidFill>
            </a:endParaRPr>
          </a:p>
        </p:txBody>
      </p:sp>
      <p:pic>
        <p:nvPicPr>
          <p:cNvPr id="5" name="Picture Placeholder 4" descr="leaves in water.jpe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67000" y="3657600"/>
            <a:ext cx="2138013" cy="19812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6755</TotalTime>
  <Words>493</Words>
  <Application>Microsoft Macintosh PowerPoint</Application>
  <PresentationFormat>On-screen Show (4:3)</PresentationFormat>
  <Paragraphs>113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 </vt:lpstr>
      <vt:lpstr>PowerPoint Presentation</vt:lpstr>
      <vt:lpstr>Dreams, Dreaming and The Subconscious</vt:lpstr>
      <vt:lpstr>   Bumping Into My Blind Spot</vt:lpstr>
      <vt:lpstr> Scharmer  writes that  creative work can be seen in three ways: </vt:lpstr>
      <vt:lpstr> The Cognitive Process of Change: </vt:lpstr>
      <vt:lpstr> </vt:lpstr>
      <vt:lpstr>   How do I write a story?  Is it memory?  Is it art?   Is it influenced by a book I read or the author ?  What of Kant’s definition of genius- Is it original?</vt:lpstr>
      <vt:lpstr>גלגול הנשמות  </vt:lpstr>
      <vt:lpstr>Are We Tabula Rasa ?</vt:lpstr>
      <vt:lpstr>  Are We Acorns?</vt:lpstr>
      <vt:lpstr>  Are we clever robots?</vt:lpstr>
      <vt:lpstr>Are we pentimento?</vt:lpstr>
      <vt:lpstr>What is creativity?</vt:lpstr>
      <vt:lpstr>Kant:  Critiques of Pure reason</vt:lpstr>
      <vt:lpstr>A Copernican revolution?</vt:lpstr>
      <vt:lpstr>Questions:</vt:lpstr>
    </vt:vector>
  </TitlesOfParts>
  <Company>Simmons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started innocently. I wrote a story. I gave it a name.  </dc:title>
  <dc:creator>Carol</dc:creator>
  <cp:lastModifiedBy>Info Services</cp:lastModifiedBy>
  <cp:revision>28</cp:revision>
  <dcterms:created xsi:type="dcterms:W3CDTF">2012-10-21T16:35:40Z</dcterms:created>
  <dcterms:modified xsi:type="dcterms:W3CDTF">2012-12-03T20:55:46Z</dcterms:modified>
</cp:coreProperties>
</file>