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9" r:id="rId3"/>
    <p:sldId id="260" r:id="rId4"/>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540" autoAdjust="0"/>
  </p:normalViewPr>
  <p:slideViewPr>
    <p:cSldViewPr>
      <p:cViewPr varScale="1">
        <p:scale>
          <a:sx n="84" d="100"/>
          <a:sy n="84" d="100"/>
        </p:scale>
        <p:origin x="-239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B22EDC-E8E0-4FF7-AA65-9911D0E87861}" type="datetimeFigureOut">
              <a:rPr lang="en-US" smtClean="0"/>
              <a:t>4/6/2015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5F6354-FEFB-4D57-9CCA-8816F51343F9}" type="slidenum">
              <a:rPr lang="en-US" smtClean="0"/>
              <a:t>‹#›</a:t>
            </a:fld>
            <a:endParaRPr lang="en-US"/>
          </a:p>
        </p:txBody>
      </p:sp>
    </p:spTree>
    <p:extLst>
      <p:ext uri="{BB962C8B-B14F-4D97-AF65-F5344CB8AC3E}">
        <p14:creationId xmlns:p14="http://schemas.microsoft.com/office/powerpoint/2010/main" val="653752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name, background, experience</a:t>
            </a:r>
            <a:r>
              <a:rPr lang="en-US" baseline="0" dirty="0" smtClean="0"/>
              <a:t> with the CCT program (classes, SICW certificate, CEs, working with program, NEWSSC, </a:t>
            </a:r>
            <a:r>
              <a:rPr lang="en-US" baseline="0" dirty="0" err="1" smtClean="0"/>
              <a:t>etc</a:t>
            </a:r>
            <a:r>
              <a:rPr lang="en-US" baseline="0" dirty="0" smtClean="0"/>
              <a:t>)</a:t>
            </a:r>
          </a:p>
          <a:p>
            <a:r>
              <a:rPr lang="en-US" baseline="0" dirty="0" smtClean="0"/>
              <a:t>My current position – nature of my job</a:t>
            </a:r>
            <a:endParaRPr lang="en-US" dirty="0"/>
          </a:p>
        </p:txBody>
      </p:sp>
      <p:sp>
        <p:nvSpPr>
          <p:cNvPr id="4" name="Slide Number Placeholder 3"/>
          <p:cNvSpPr>
            <a:spLocks noGrp="1"/>
          </p:cNvSpPr>
          <p:nvPr>
            <p:ph type="sldNum" sz="quarter" idx="10"/>
          </p:nvPr>
        </p:nvSpPr>
        <p:spPr/>
        <p:txBody>
          <a:bodyPr/>
          <a:lstStyle/>
          <a:p>
            <a:fld id="{AB5F6354-FEFB-4D57-9CCA-8816F51343F9}" type="slidenum">
              <a:rPr lang="en-US" smtClean="0"/>
              <a:t>1</a:t>
            </a:fld>
            <a:endParaRPr lang="en-US"/>
          </a:p>
        </p:txBody>
      </p:sp>
    </p:spTree>
    <p:extLst>
      <p:ext uri="{BB962C8B-B14F-4D97-AF65-F5344CB8AC3E}">
        <p14:creationId xmlns:p14="http://schemas.microsoft.com/office/powerpoint/2010/main" val="237942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baseline="0" dirty="0" smtClean="0"/>
              <a:t>Lots of school made me very good at absorbing, synthesizing and re-articulating research of others.  Didn’t actually make me ready to be a researcher.</a:t>
            </a:r>
            <a:endParaRPr lang="en-US" dirty="0" smtClean="0"/>
          </a:p>
          <a:p>
            <a:r>
              <a:rPr lang="en-US" dirty="0" smtClean="0"/>
              <a:t>I came to CCT after being in PhD program for three years.</a:t>
            </a:r>
          </a:p>
          <a:p>
            <a:r>
              <a:rPr lang="en-US" dirty="0" smtClean="0"/>
              <a:t>Courses I took within the CCT helped</a:t>
            </a:r>
            <a:r>
              <a:rPr lang="en-US" baseline="0" dirty="0" smtClean="0"/>
              <a:t> me develop independent lines of inquiry – helped me focus on what I was interested in and develop some sense of agency over my own research</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AB5F6354-FEFB-4D57-9CCA-8816F51343F9}" type="slidenum">
              <a:rPr lang="en-US" smtClean="0"/>
              <a:t>2</a:t>
            </a:fld>
            <a:endParaRPr lang="en-US"/>
          </a:p>
        </p:txBody>
      </p:sp>
    </p:spTree>
    <p:extLst>
      <p:ext uri="{BB962C8B-B14F-4D97-AF65-F5344CB8AC3E}">
        <p14:creationId xmlns:p14="http://schemas.microsoft.com/office/powerpoint/2010/main" val="488968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had been teaching both</a:t>
            </a:r>
            <a:r>
              <a:rPr lang="en-US" baseline="0" dirty="0" smtClean="0"/>
              <a:t> community-based classes and undergrad classes prior to coming to </a:t>
            </a:r>
            <a:r>
              <a:rPr lang="en-US" baseline="0" dirty="0" err="1" smtClean="0"/>
              <a:t>Umass</a:t>
            </a:r>
            <a:r>
              <a:rPr lang="en-US" baseline="0" dirty="0" smtClean="0"/>
              <a:t> Boston and joining the CCT program</a:t>
            </a:r>
          </a:p>
          <a:p>
            <a:r>
              <a:rPr lang="en-US" baseline="0" dirty="0" smtClean="0"/>
              <a:t>My community-based work had given me a good grounding in student-centered learning</a:t>
            </a:r>
            <a:endParaRPr lang="en-US" dirty="0" smtClean="0"/>
          </a:p>
          <a:p>
            <a:r>
              <a:rPr lang="en-US" dirty="0" smtClean="0"/>
              <a:t>However,</a:t>
            </a:r>
            <a:r>
              <a:rPr lang="en-US" baseline="0" dirty="0" smtClean="0"/>
              <a:t> my experiences in the </a:t>
            </a:r>
            <a:r>
              <a:rPr lang="en-US" dirty="0" smtClean="0"/>
              <a:t>CCT program</a:t>
            </a:r>
            <a:r>
              <a:rPr lang="en-US" baseline="0" dirty="0" smtClean="0"/>
              <a:t> gave me experiences with alternative ways of delivering and exploring course content – specifically problem-based learning scenarios, WIP updates, guiding principles statements from readings, peer feedback (plus / deltas) – things that worked to bring focus and attention back to learning and thinking rather than completing check lists of things</a:t>
            </a:r>
          </a:p>
          <a:p>
            <a:r>
              <a:rPr lang="en-US" baseline="0" dirty="0" smtClean="0"/>
              <a:t>I experienced the power of this as a student and then worked to build these into may classes.  It is still a constant learning journey</a:t>
            </a:r>
            <a:endParaRPr lang="en-US" dirty="0"/>
          </a:p>
        </p:txBody>
      </p:sp>
      <p:sp>
        <p:nvSpPr>
          <p:cNvPr id="4" name="Slide Number Placeholder 3"/>
          <p:cNvSpPr>
            <a:spLocks noGrp="1"/>
          </p:cNvSpPr>
          <p:nvPr>
            <p:ph type="sldNum" sz="quarter" idx="10"/>
          </p:nvPr>
        </p:nvSpPr>
        <p:spPr/>
        <p:txBody>
          <a:bodyPr/>
          <a:lstStyle/>
          <a:p>
            <a:fld id="{AB5F6354-FEFB-4D57-9CCA-8816F51343F9}" type="slidenum">
              <a:rPr lang="en-US" smtClean="0"/>
              <a:t>3</a:t>
            </a:fld>
            <a:endParaRPr lang="en-US"/>
          </a:p>
        </p:txBody>
      </p:sp>
    </p:spTree>
    <p:extLst>
      <p:ext uri="{BB962C8B-B14F-4D97-AF65-F5344CB8AC3E}">
        <p14:creationId xmlns:p14="http://schemas.microsoft.com/office/powerpoint/2010/main" val="571349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Through</a:t>
            </a:r>
            <a:r>
              <a:rPr lang="en-US" baseline="0" dirty="0" smtClean="0"/>
              <a:t> my work with the CCT program, running Collaborative Explorations and participating in the NEWSSC, I was able to get new insights into group processes that help groups self-organize, build connections between individuals while still maintaining strong individual interests and goals.  </a:t>
            </a:r>
          </a:p>
          <a:p>
            <a:endParaRPr lang="en-US" baseline="0" dirty="0" smtClean="0"/>
          </a:p>
          <a:p>
            <a:r>
              <a:rPr lang="en-US" baseline="0" dirty="0" smtClean="0"/>
              <a:t>My prior work in community-based orgs had developed my group skills very well – things like facilitation, collective decision-making, visioning, </a:t>
            </a:r>
            <a:r>
              <a:rPr lang="en-US" baseline="0" dirty="0" err="1" smtClean="0"/>
              <a:t>etc</a:t>
            </a:r>
            <a:r>
              <a:rPr lang="en-US" baseline="0" dirty="0" smtClean="0"/>
              <a:t> – by the CCT program helped me see how individuals might use group processes to propel individual thinking forward and bring new ideas to the table that could be use for one’s individual </a:t>
            </a:r>
          </a:p>
          <a:p>
            <a:endParaRPr lang="en-US" baseline="0" dirty="0" smtClean="0"/>
          </a:p>
          <a:p>
            <a:r>
              <a:rPr lang="en-US" baseline="0" dirty="0" smtClean="0"/>
              <a:t>I’ve adopted a lot of group process skills from the CCT program into my current research team environment (e.g. rotating meeting facilitation, defining group roles, using remote technology, </a:t>
            </a:r>
            <a:r>
              <a:rPr lang="en-US" baseline="0" dirty="0" err="1" smtClean="0"/>
              <a:t>etc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AB5F6354-FEFB-4D57-9CCA-8816F51343F9}" type="slidenum">
              <a:rPr lang="en-US" smtClean="0"/>
              <a:t>4</a:t>
            </a:fld>
            <a:endParaRPr lang="en-US"/>
          </a:p>
        </p:txBody>
      </p:sp>
    </p:spTree>
    <p:extLst>
      <p:ext uri="{BB962C8B-B14F-4D97-AF65-F5344CB8AC3E}">
        <p14:creationId xmlns:p14="http://schemas.microsoft.com/office/powerpoint/2010/main" val="4167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CCT Enabled scholar </a:t>
            </a:r>
          </a:p>
          <a:p>
            <a:endParaRPr lang="en-US" dirty="0" smtClean="0"/>
          </a:p>
          <a:p>
            <a:r>
              <a:rPr lang="en-US" dirty="0" smtClean="0"/>
              <a:t>Explores</a:t>
            </a:r>
            <a:r>
              <a:rPr lang="en-US" baseline="0" dirty="0" smtClean="0"/>
              <a:t> and follows lines of inquiry in a flexible and open manner that seeks exploring the unknown</a:t>
            </a:r>
          </a:p>
          <a:p>
            <a:r>
              <a:rPr lang="en-US" baseline="0" dirty="0" smtClean="0"/>
              <a:t>Creates learning environments that allows others to explore their interests in a supportive way</a:t>
            </a:r>
          </a:p>
          <a:p>
            <a:r>
              <a:rPr lang="en-US" baseline="0" dirty="0" smtClean="0"/>
              <a:t>Facilitates knowledge sharing environments that amplify individual and </a:t>
            </a:r>
            <a:r>
              <a:rPr lang="en-US" baseline="0" smtClean="0"/>
              <a:t>collective knowledge </a:t>
            </a:r>
            <a:r>
              <a:rPr lang="en-US" baseline="0" dirty="0" smtClean="0"/>
              <a:t>goals</a:t>
            </a:r>
          </a:p>
          <a:p>
            <a:endParaRPr lang="en-US" dirty="0"/>
          </a:p>
        </p:txBody>
      </p:sp>
      <p:sp>
        <p:nvSpPr>
          <p:cNvPr id="4" name="Slide Number Placeholder 3"/>
          <p:cNvSpPr>
            <a:spLocks noGrp="1"/>
          </p:cNvSpPr>
          <p:nvPr>
            <p:ph type="sldNum" sz="quarter" idx="10"/>
          </p:nvPr>
        </p:nvSpPr>
        <p:spPr/>
        <p:txBody>
          <a:bodyPr/>
          <a:lstStyle/>
          <a:p>
            <a:fld id="{AB5F6354-FEFB-4D57-9CCA-8816F51343F9}" type="slidenum">
              <a:rPr lang="en-US" smtClean="0"/>
              <a:t>5</a:t>
            </a:fld>
            <a:endParaRPr lang="en-US"/>
          </a:p>
        </p:txBody>
      </p:sp>
    </p:spTree>
    <p:extLst>
      <p:ext uri="{BB962C8B-B14F-4D97-AF65-F5344CB8AC3E}">
        <p14:creationId xmlns:p14="http://schemas.microsoft.com/office/powerpoint/2010/main" val="1901601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38156D-BA17-4BF9-B4D9-10F604FE0DD9}"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8156D-BA17-4BF9-B4D9-10F604FE0DD9}"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8156D-BA17-4BF9-B4D9-10F604FE0DD9}"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C38156D-BA17-4BF9-B4D9-10F604FE0DD9}"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8156D-BA17-4BF9-B4D9-10F604FE0DD9}"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38156D-BA17-4BF9-B4D9-10F604FE0DD9}" type="datetimeFigureOut">
              <a:rPr lang="en-US" smtClean="0"/>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38156D-BA17-4BF9-B4D9-10F604FE0DD9}" type="datetimeFigureOut">
              <a:rPr lang="en-US" smtClean="0"/>
              <a:t>4/6/2015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38156D-BA17-4BF9-B4D9-10F604FE0DD9}" type="datetimeFigureOut">
              <a:rPr lang="en-US" smtClean="0"/>
              <a:t>4/6/2015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38156D-BA17-4BF9-B4D9-10F604FE0DD9}" type="datetimeFigureOut">
              <a:rPr lang="en-US" smtClean="0"/>
              <a:t>4/6/2015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8156D-BA17-4BF9-B4D9-10F604FE0DD9}" type="datetimeFigureOut">
              <a:rPr lang="en-US" smtClean="0"/>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0545F-ED4B-474E-9A49-EE4A6DB8C27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8156D-BA17-4BF9-B4D9-10F604FE0DD9}" type="datetimeFigureOut">
              <a:rPr lang="en-US" smtClean="0"/>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0545F-ED4B-474E-9A49-EE4A6DB8C275}" type="slidenum">
              <a:rPr lang="en-US" smtClean="0"/>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2C38156D-BA17-4BF9-B4D9-10F604FE0DD9}" type="datetimeFigureOut">
              <a:rPr lang="en-US" smtClean="0"/>
              <a:t>4/6/2015</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65A0545F-ED4B-474E-9A49-EE4A6DB8C275}" type="slidenum">
              <a:rPr lang="en-US" smtClean="0"/>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Becoming a </a:t>
            </a:r>
            <a:r>
              <a:rPr lang="en-US" dirty="0" smtClean="0"/>
              <a:t/>
            </a:r>
            <a:br>
              <a:rPr lang="en-US" dirty="0" smtClean="0"/>
            </a:br>
            <a:r>
              <a:rPr lang="en-US" dirty="0" smtClean="0"/>
              <a:t>CCT-Enabled Scholar</a:t>
            </a:r>
            <a:endParaRPr lang="en-US" dirty="0"/>
          </a:p>
        </p:txBody>
      </p:sp>
      <p:sp>
        <p:nvSpPr>
          <p:cNvPr id="3" name="Subtitle 2"/>
          <p:cNvSpPr>
            <a:spLocks noGrp="1"/>
          </p:cNvSpPr>
          <p:nvPr>
            <p:ph type="subTitle" idx="1"/>
          </p:nvPr>
        </p:nvSpPr>
        <p:spPr/>
        <p:txBody>
          <a:bodyPr/>
          <a:lstStyle/>
          <a:p>
            <a:r>
              <a:rPr lang="en-US" dirty="0" smtClean="0"/>
              <a:t>Reflections on a learning journey </a:t>
            </a:r>
            <a:endParaRPr lang="en-US" dirty="0"/>
          </a:p>
        </p:txBody>
      </p:sp>
    </p:spTree>
    <p:extLst>
      <p:ext uri="{BB962C8B-B14F-4D97-AF65-F5344CB8AC3E}">
        <p14:creationId xmlns:p14="http://schemas.microsoft.com/office/powerpoint/2010/main" val="1166302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001284" y="762000"/>
            <a:ext cx="3124200" cy="3276600"/>
          </a:xfrm>
          <a:prstGeom prst="ellipse">
            <a:avLst/>
          </a:prstGeom>
          <a:solidFill>
            <a:schemeClr val="accent1">
              <a:alpha val="8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3829409" y="1219200"/>
            <a:ext cx="1447800" cy="923330"/>
          </a:xfrm>
          <a:prstGeom prst="rect">
            <a:avLst/>
          </a:prstGeom>
          <a:noFill/>
        </p:spPr>
        <p:txBody>
          <a:bodyPr wrap="square" rtlCol="0">
            <a:spAutoFit/>
          </a:bodyPr>
          <a:lstStyle/>
          <a:p>
            <a:pPr algn="ctr"/>
            <a:r>
              <a:rPr lang="en-US" b="1" dirty="0" smtClean="0"/>
              <a:t>Personal Research Agenda</a:t>
            </a:r>
            <a:endParaRPr lang="en-US" b="1" dirty="0"/>
          </a:p>
        </p:txBody>
      </p:sp>
    </p:spTree>
    <p:extLst>
      <p:ext uri="{BB962C8B-B14F-4D97-AF65-F5344CB8AC3E}">
        <p14:creationId xmlns:p14="http://schemas.microsoft.com/office/powerpoint/2010/main" val="36646935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001284" y="762000"/>
            <a:ext cx="3124200" cy="3276600"/>
          </a:xfrm>
          <a:prstGeom prst="ellipse">
            <a:avLst/>
          </a:prstGeom>
          <a:solidFill>
            <a:schemeClr val="accent1">
              <a:alpha val="8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3829409" y="1219200"/>
            <a:ext cx="1447800" cy="923330"/>
          </a:xfrm>
          <a:prstGeom prst="rect">
            <a:avLst/>
          </a:prstGeom>
          <a:noFill/>
        </p:spPr>
        <p:txBody>
          <a:bodyPr wrap="square" rtlCol="0">
            <a:spAutoFit/>
          </a:bodyPr>
          <a:lstStyle/>
          <a:p>
            <a:pPr algn="ctr"/>
            <a:r>
              <a:rPr lang="en-US" b="1" dirty="0" smtClean="0"/>
              <a:t>Personal Research Agenda</a:t>
            </a:r>
            <a:endParaRPr lang="en-US" b="1" dirty="0"/>
          </a:p>
        </p:txBody>
      </p:sp>
      <p:sp>
        <p:nvSpPr>
          <p:cNvPr id="6" name="Oval 5"/>
          <p:cNvSpPr/>
          <p:nvPr/>
        </p:nvSpPr>
        <p:spPr>
          <a:xfrm>
            <a:off x="2053087" y="2400300"/>
            <a:ext cx="3124200" cy="3276600"/>
          </a:xfrm>
          <a:prstGeom prst="ellipse">
            <a:avLst/>
          </a:prstGeom>
          <a:solidFill>
            <a:schemeClr val="accent3">
              <a:lumMod val="60000"/>
              <a:lumOff val="40000"/>
              <a:alpha val="6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355740" y="4191000"/>
            <a:ext cx="1447800" cy="369332"/>
          </a:xfrm>
          <a:prstGeom prst="rect">
            <a:avLst/>
          </a:prstGeom>
          <a:noFill/>
        </p:spPr>
        <p:txBody>
          <a:bodyPr wrap="square" rtlCol="0">
            <a:spAutoFit/>
          </a:bodyPr>
          <a:lstStyle/>
          <a:p>
            <a:pPr algn="ctr"/>
            <a:r>
              <a:rPr lang="en-US" b="1" dirty="0" smtClean="0"/>
              <a:t>Teaching</a:t>
            </a:r>
            <a:endParaRPr lang="en-US" b="1" dirty="0"/>
          </a:p>
        </p:txBody>
      </p:sp>
    </p:spTree>
    <p:extLst>
      <p:ext uri="{BB962C8B-B14F-4D97-AF65-F5344CB8AC3E}">
        <p14:creationId xmlns:p14="http://schemas.microsoft.com/office/powerpoint/2010/main" val="11276041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001284" y="762000"/>
            <a:ext cx="3124200" cy="3276600"/>
          </a:xfrm>
          <a:prstGeom prst="ellipse">
            <a:avLst/>
          </a:prstGeom>
          <a:solidFill>
            <a:schemeClr val="accent1">
              <a:alpha val="8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3829409" y="1219200"/>
            <a:ext cx="1447800" cy="923330"/>
          </a:xfrm>
          <a:prstGeom prst="rect">
            <a:avLst/>
          </a:prstGeom>
          <a:noFill/>
        </p:spPr>
        <p:txBody>
          <a:bodyPr wrap="square" rtlCol="0">
            <a:spAutoFit/>
          </a:bodyPr>
          <a:lstStyle/>
          <a:p>
            <a:pPr algn="ctr"/>
            <a:r>
              <a:rPr lang="en-US" b="1" dirty="0" smtClean="0"/>
              <a:t>Personal Research Agenda</a:t>
            </a:r>
            <a:endParaRPr lang="en-US" b="1" dirty="0"/>
          </a:p>
        </p:txBody>
      </p:sp>
      <p:sp>
        <p:nvSpPr>
          <p:cNvPr id="5" name="Oval 4"/>
          <p:cNvSpPr/>
          <p:nvPr/>
        </p:nvSpPr>
        <p:spPr>
          <a:xfrm>
            <a:off x="3962400" y="2286000"/>
            <a:ext cx="3124200" cy="3276600"/>
          </a:xfrm>
          <a:prstGeom prst="ellipse">
            <a:avLst/>
          </a:prstGeom>
          <a:solidFill>
            <a:srgbClr val="00B0F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2053087" y="2400300"/>
            <a:ext cx="3124200" cy="3276600"/>
          </a:xfrm>
          <a:prstGeom prst="ellipse">
            <a:avLst/>
          </a:prstGeom>
          <a:solidFill>
            <a:schemeClr val="accent3">
              <a:lumMod val="60000"/>
              <a:lumOff val="40000"/>
              <a:alpha val="6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401584" y="4113243"/>
            <a:ext cx="1447800" cy="646331"/>
          </a:xfrm>
          <a:prstGeom prst="rect">
            <a:avLst/>
          </a:prstGeom>
          <a:noFill/>
        </p:spPr>
        <p:txBody>
          <a:bodyPr wrap="square" rtlCol="0">
            <a:spAutoFit/>
          </a:bodyPr>
          <a:lstStyle/>
          <a:p>
            <a:pPr algn="ctr"/>
            <a:r>
              <a:rPr lang="en-US" b="1" dirty="0" smtClean="0"/>
              <a:t>Peer Network</a:t>
            </a:r>
            <a:endParaRPr lang="en-US" b="1" dirty="0"/>
          </a:p>
        </p:txBody>
      </p:sp>
      <p:sp>
        <p:nvSpPr>
          <p:cNvPr id="8" name="TextBox 7"/>
          <p:cNvSpPr txBox="1"/>
          <p:nvPr/>
        </p:nvSpPr>
        <p:spPr>
          <a:xfrm>
            <a:off x="2355740" y="4191000"/>
            <a:ext cx="1447800" cy="369332"/>
          </a:xfrm>
          <a:prstGeom prst="rect">
            <a:avLst/>
          </a:prstGeom>
          <a:noFill/>
        </p:spPr>
        <p:txBody>
          <a:bodyPr wrap="square" rtlCol="0">
            <a:spAutoFit/>
          </a:bodyPr>
          <a:lstStyle/>
          <a:p>
            <a:pPr algn="ctr"/>
            <a:r>
              <a:rPr lang="en-US" b="1" dirty="0" smtClean="0"/>
              <a:t>Teaching</a:t>
            </a:r>
            <a:endParaRPr lang="en-US" b="1" dirty="0"/>
          </a:p>
        </p:txBody>
      </p:sp>
    </p:spTree>
    <p:extLst>
      <p:ext uri="{BB962C8B-B14F-4D97-AF65-F5344CB8AC3E}">
        <p14:creationId xmlns:p14="http://schemas.microsoft.com/office/powerpoint/2010/main" val="11276041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001284" y="762000"/>
            <a:ext cx="3124200" cy="3276600"/>
          </a:xfrm>
          <a:prstGeom prst="ellipse">
            <a:avLst/>
          </a:prstGeom>
          <a:solidFill>
            <a:schemeClr val="accent1">
              <a:alpha val="8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3829409" y="1219200"/>
            <a:ext cx="1447800" cy="923330"/>
          </a:xfrm>
          <a:prstGeom prst="rect">
            <a:avLst/>
          </a:prstGeom>
          <a:noFill/>
        </p:spPr>
        <p:txBody>
          <a:bodyPr wrap="square" rtlCol="0">
            <a:spAutoFit/>
          </a:bodyPr>
          <a:lstStyle/>
          <a:p>
            <a:pPr algn="ctr"/>
            <a:r>
              <a:rPr lang="en-US" b="1" dirty="0" smtClean="0"/>
              <a:t>Personal Research Agenda</a:t>
            </a:r>
            <a:endParaRPr lang="en-US" b="1" dirty="0"/>
          </a:p>
        </p:txBody>
      </p:sp>
      <p:sp>
        <p:nvSpPr>
          <p:cNvPr id="5" name="Oval 4"/>
          <p:cNvSpPr/>
          <p:nvPr/>
        </p:nvSpPr>
        <p:spPr>
          <a:xfrm>
            <a:off x="3962400" y="2286000"/>
            <a:ext cx="3124200" cy="3276600"/>
          </a:xfrm>
          <a:prstGeom prst="ellipse">
            <a:avLst/>
          </a:prstGeom>
          <a:solidFill>
            <a:srgbClr val="00B0F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2053087" y="2400300"/>
            <a:ext cx="3124200" cy="3276600"/>
          </a:xfrm>
          <a:prstGeom prst="ellipse">
            <a:avLst/>
          </a:prstGeom>
          <a:solidFill>
            <a:schemeClr val="accent3">
              <a:lumMod val="60000"/>
              <a:lumOff val="40000"/>
              <a:alpha val="6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401584" y="4113243"/>
            <a:ext cx="1447800" cy="646331"/>
          </a:xfrm>
          <a:prstGeom prst="rect">
            <a:avLst/>
          </a:prstGeom>
          <a:noFill/>
        </p:spPr>
        <p:txBody>
          <a:bodyPr wrap="square" rtlCol="0">
            <a:spAutoFit/>
          </a:bodyPr>
          <a:lstStyle/>
          <a:p>
            <a:pPr algn="ctr"/>
            <a:r>
              <a:rPr lang="en-US" b="1" dirty="0" smtClean="0"/>
              <a:t>Peer Network</a:t>
            </a:r>
            <a:endParaRPr lang="en-US" b="1" dirty="0"/>
          </a:p>
        </p:txBody>
      </p:sp>
      <p:sp>
        <p:nvSpPr>
          <p:cNvPr id="8" name="TextBox 7"/>
          <p:cNvSpPr txBox="1"/>
          <p:nvPr/>
        </p:nvSpPr>
        <p:spPr>
          <a:xfrm>
            <a:off x="2355740" y="4191000"/>
            <a:ext cx="1447800" cy="369332"/>
          </a:xfrm>
          <a:prstGeom prst="rect">
            <a:avLst/>
          </a:prstGeom>
          <a:noFill/>
        </p:spPr>
        <p:txBody>
          <a:bodyPr wrap="square" rtlCol="0">
            <a:spAutoFit/>
          </a:bodyPr>
          <a:lstStyle/>
          <a:p>
            <a:pPr algn="ctr"/>
            <a:r>
              <a:rPr lang="en-US" b="1" dirty="0" smtClean="0"/>
              <a:t>Teaching</a:t>
            </a:r>
            <a:endParaRPr lang="en-US" b="1" dirty="0"/>
          </a:p>
        </p:txBody>
      </p:sp>
      <p:sp>
        <p:nvSpPr>
          <p:cNvPr id="12" name="Freeform 11"/>
          <p:cNvSpPr/>
          <p:nvPr/>
        </p:nvSpPr>
        <p:spPr>
          <a:xfrm>
            <a:off x="3930074" y="2595490"/>
            <a:ext cx="1246470" cy="1442641"/>
          </a:xfrm>
          <a:custGeom>
            <a:avLst/>
            <a:gdLst>
              <a:gd name="connsiteX0" fmla="*/ 568066 w 1246470"/>
              <a:gd name="connsiteY0" fmla="*/ 96668 h 1442641"/>
              <a:gd name="connsiteX1" fmla="*/ 171251 w 1246470"/>
              <a:gd name="connsiteY1" fmla="*/ 605627 h 1442641"/>
              <a:gd name="connsiteX2" fmla="*/ 41855 w 1246470"/>
              <a:gd name="connsiteY2" fmla="*/ 1304366 h 1442641"/>
              <a:gd name="connsiteX3" fmla="*/ 878617 w 1246470"/>
              <a:gd name="connsiteY3" fmla="*/ 1442389 h 1442641"/>
              <a:gd name="connsiteX4" fmla="*/ 1240927 w 1246470"/>
              <a:gd name="connsiteY4" fmla="*/ 1295740 h 1442641"/>
              <a:gd name="connsiteX5" fmla="*/ 1059772 w 1246470"/>
              <a:gd name="connsiteY5" fmla="*/ 605627 h 1442641"/>
              <a:gd name="connsiteX6" fmla="*/ 559440 w 1246470"/>
              <a:gd name="connsiteY6" fmla="*/ 44910 h 1442641"/>
              <a:gd name="connsiteX7" fmla="*/ 568066 w 1246470"/>
              <a:gd name="connsiteY7" fmla="*/ 96668 h 144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6470" h="1442641">
                <a:moveTo>
                  <a:pt x="568066" y="96668"/>
                </a:moveTo>
                <a:cubicBezTo>
                  <a:pt x="503368" y="190121"/>
                  <a:pt x="258953" y="404344"/>
                  <a:pt x="171251" y="605627"/>
                </a:cubicBezTo>
                <a:cubicBezTo>
                  <a:pt x="83549" y="806910"/>
                  <a:pt x="-76039" y="1164906"/>
                  <a:pt x="41855" y="1304366"/>
                </a:cubicBezTo>
                <a:cubicBezTo>
                  <a:pt x="159749" y="1443826"/>
                  <a:pt x="678772" y="1443827"/>
                  <a:pt x="878617" y="1442389"/>
                </a:cubicBezTo>
                <a:cubicBezTo>
                  <a:pt x="1078462" y="1440951"/>
                  <a:pt x="1210735" y="1435200"/>
                  <a:pt x="1240927" y="1295740"/>
                </a:cubicBezTo>
                <a:cubicBezTo>
                  <a:pt x="1271119" y="1156280"/>
                  <a:pt x="1173353" y="814099"/>
                  <a:pt x="1059772" y="605627"/>
                </a:cubicBezTo>
                <a:cubicBezTo>
                  <a:pt x="946191" y="397155"/>
                  <a:pt x="644266" y="128299"/>
                  <a:pt x="559440" y="44910"/>
                </a:cubicBezTo>
                <a:cubicBezTo>
                  <a:pt x="474614" y="-38479"/>
                  <a:pt x="632764" y="3215"/>
                  <a:pt x="568066" y="96668"/>
                </a:cubicBezTo>
                <a:close/>
              </a:path>
            </a:pathLst>
          </a:cu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829409" y="3124200"/>
            <a:ext cx="1447800" cy="646331"/>
          </a:xfrm>
          <a:prstGeom prst="rect">
            <a:avLst/>
          </a:prstGeom>
          <a:noFill/>
        </p:spPr>
        <p:txBody>
          <a:bodyPr wrap="square" rtlCol="0">
            <a:spAutoFit/>
          </a:bodyPr>
          <a:lstStyle/>
          <a:p>
            <a:pPr algn="ctr"/>
            <a:r>
              <a:rPr lang="en-US" b="1" dirty="0" smtClean="0"/>
              <a:t>CCT Enabled</a:t>
            </a:r>
            <a:endParaRPr lang="en-US" b="1" dirty="0"/>
          </a:p>
        </p:txBody>
      </p:sp>
    </p:spTree>
    <p:extLst>
      <p:ext uri="{BB962C8B-B14F-4D97-AF65-F5344CB8AC3E}">
        <p14:creationId xmlns:p14="http://schemas.microsoft.com/office/powerpoint/2010/main" val="11276041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TM01972873[[fn=Summer]]</Template>
  <TotalTime>44</TotalTime>
  <Words>445</Words>
  <Application>Microsoft Office PowerPoint</Application>
  <PresentationFormat>On-screen Show (4:3)</PresentationFormat>
  <Paragraphs>38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Summer</vt:lpstr>
      <vt:lpstr>Becoming a  CCT-Enabled Scholar</vt:lpstr>
      <vt:lpstr>PowerPoint Presentation</vt:lpstr>
      <vt:lpstr>PowerPoint Presentation</vt:lpstr>
      <vt:lpstr>PowerPoint Presentation</vt:lpstr>
      <vt:lpstr>PowerPoint Presentation</vt:lpstr>
    </vt:vector>
  </TitlesOfParts>
  <Company>Tufts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Sullivan, Felicia M</dc:creator>
  <cp:lastModifiedBy>Sullivan, Felicia M</cp:lastModifiedBy>
  <cp:revision>31</cp:revision>
  <dcterms:created xsi:type="dcterms:W3CDTF">2015-04-06T15:01:11Z</dcterms:created>
  <dcterms:modified xsi:type="dcterms:W3CDTF">2015-04-06T15:45:56Z</dcterms:modified>
</cp:coreProperties>
</file>